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8" r:id="rId4"/>
    <p:sldId id="269" r:id="rId5"/>
    <p:sldId id="267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9" autoAdjust="0"/>
    <p:restoredTop sz="94660"/>
  </p:normalViewPr>
  <p:slideViewPr>
    <p:cSldViewPr snapToGrid="0">
      <p:cViewPr>
        <p:scale>
          <a:sx n="95" d="100"/>
          <a:sy n="95" d="100"/>
        </p:scale>
        <p:origin x="-1304" y="-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Clarke" userId="29360435_tp_dropbox" providerId="OAuth2" clId="{29456734-CB9F-6B46-A91C-D3A3BB2579ED}"/>
    <pc:docChg chg="modSld">
      <pc:chgData name="Shaun Clarke" userId="29360435_tp_dropbox" providerId="OAuth2" clId="{29456734-CB9F-6B46-A91C-D3A3BB2579ED}" dt="2019-02-18T15:36:28.594" v="197" actId="20577"/>
      <pc:docMkLst>
        <pc:docMk/>
      </pc:docMkLst>
      <pc:sldChg chg="modSp">
        <pc:chgData name="Shaun Clarke" userId="29360435_tp_dropbox" providerId="OAuth2" clId="{29456734-CB9F-6B46-A91C-D3A3BB2579ED}" dt="2019-02-18T15:36:28.594" v="197" actId="20577"/>
        <pc:sldMkLst>
          <pc:docMk/>
          <pc:sldMk cId="639495683" sldId="266"/>
        </pc:sldMkLst>
        <pc:spChg chg="mod">
          <ac:chgData name="Shaun Clarke" userId="29360435_tp_dropbox" providerId="OAuth2" clId="{29456734-CB9F-6B46-A91C-D3A3BB2579ED}" dt="2019-02-18T15:36:28.594" v="197" actId="20577"/>
          <ac:spMkLst>
            <pc:docMk/>
            <pc:sldMk cId="639495683" sldId="26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40334" y="6152452"/>
            <a:ext cx="8526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13" Type="http://schemas.openxmlformats.org/officeDocument/2006/relationships/image" Target="../media/image18.tiff"/><Relationship Id="rId18" Type="http://schemas.openxmlformats.org/officeDocument/2006/relationships/image" Target="../media/image23.tiff"/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12" Type="http://schemas.openxmlformats.org/officeDocument/2006/relationships/image" Target="../media/image17.tiff"/><Relationship Id="rId17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5" Type="http://schemas.openxmlformats.org/officeDocument/2006/relationships/image" Target="../media/image20.tiff"/><Relationship Id="rId10" Type="http://schemas.openxmlformats.org/officeDocument/2006/relationships/image" Target="../media/image15.tiff"/><Relationship Id="rId4" Type="http://schemas.openxmlformats.org/officeDocument/2006/relationships/image" Target="../media/image9.jpeg"/><Relationship Id="rId9" Type="http://schemas.openxmlformats.org/officeDocument/2006/relationships/image" Target="../media/image14.tiff"/><Relationship Id="rId1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1" y="1230720"/>
            <a:ext cx="8390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Environmental Surveillance for Biological Traces of Radionuclide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862" y="4548264"/>
            <a:ext cx="3810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Eric Alm, Adam Arkin, Terry Hazen</a:t>
            </a:r>
          </a:p>
          <a:p>
            <a:pPr algn="r"/>
            <a:r>
              <a:rPr lang="en-US" sz="2000" b="1" dirty="0"/>
              <a:t>MIT, UC Berkeley/LBNL, UT/ORNL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757975" y="3298122"/>
            <a:ext cx="4094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MTV Kickoff Meeting</a:t>
            </a:r>
          </a:p>
          <a:p>
            <a:r>
              <a:rPr lang="en-US" i="1" dirty="0"/>
              <a:t>May 21,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organisms respond to changes in their environment</a:t>
            </a:r>
          </a:p>
          <a:p>
            <a:r>
              <a:rPr lang="en-US" dirty="0"/>
              <a:t>Short term changes are recorded in RNA</a:t>
            </a:r>
          </a:p>
          <a:p>
            <a:r>
              <a:rPr lang="en-US" dirty="0"/>
              <a:t>Medium term changes are recorded in population levels</a:t>
            </a:r>
          </a:p>
          <a:p>
            <a:r>
              <a:rPr lang="en-US" dirty="0"/>
              <a:t>Long term changes are stored as DNA</a:t>
            </a:r>
          </a:p>
          <a:p>
            <a:r>
              <a:rPr lang="en-US" dirty="0"/>
              <a:t>We aim to infer current or prior environmental exposure to radionuclides from nucleic acid signatures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B7AA6-F9CA-0B42-A394-A233C714DD85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Mission Relevance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754F2-E643-0B4B-BFBF-47D5CFA2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70" y="2732857"/>
            <a:ext cx="6085227" cy="29878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282E1D-4D43-4044-B602-7476DB1C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1BEDA-A33C-2E4A-9C70-45FDCC3A9F2D}"/>
              </a:ext>
            </a:extLst>
          </p:cNvPr>
          <p:cNvSpPr txBox="1"/>
          <p:nvPr/>
        </p:nvSpPr>
        <p:spPr>
          <a:xfrm>
            <a:off x="4133593" y="1159775"/>
            <a:ext cx="5667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DNA can be used to infer [U]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population levels (16S data)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Genomic adaptation and gene expression can add predictive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Modeling can help understand fate and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F1B46-7D21-3746-B08F-E6806929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58303"/>
            <a:ext cx="3617259" cy="42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282E1D-4D43-4044-B602-7476DB1C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731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Introduction and 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1BEDA-A33C-2E4A-9C70-45FDCC3A9F2D}"/>
              </a:ext>
            </a:extLst>
          </p:cNvPr>
          <p:cNvSpPr txBox="1"/>
          <p:nvPr/>
        </p:nvSpPr>
        <p:spPr>
          <a:xfrm>
            <a:off x="475561" y="1010866"/>
            <a:ext cx="5667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Sewage networks can be used to monitor human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Sampling strategy is as important as chemical/physical measurement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Radionuclide and biomarker monitoring can be linked to public health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7ECF9-C330-6843-94C9-33AE3661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2" y="3028878"/>
            <a:ext cx="6553929" cy="3050767"/>
          </a:xfrm>
          <a:prstGeom prst="rect">
            <a:avLst/>
          </a:prstGeom>
        </p:spPr>
      </p:pic>
      <p:pic>
        <p:nvPicPr>
          <p:cNvPr id="1026" name="Picture 2" descr="https://lh5.googleusercontent.com/pK9_Dhuj5oowRM_oGYkswcCmcUCrSHYDgAx7G92sIcxKnjv-tfc4B_zpFfu7BwiHsREibsw-Amgq0gRnuTmSeYLY_SN6BDWuepFZLCXYAECjU8wgrz7LuydqrzownknEycjq0pwS">
            <a:extLst>
              <a:ext uri="{FF2B5EF4-FFF2-40B4-BE49-F238E27FC236}">
                <a16:creationId xmlns:a16="http://schemas.microsoft.com/office/drawing/2014/main" id="{024A1037-F139-3041-B112-4C090984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0" y="-21888"/>
            <a:ext cx="5515390" cy="61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0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Work Plan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65568A-6441-AC4E-A6BD-801E72AB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61"/>
            <a:ext cx="10759440" cy="4831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YEAR 1 </a:t>
            </a:r>
            <a:r>
              <a:rPr lang="en-US" dirty="0"/>
              <a:t>Survey taxa from contaminated and uncontaminated environments to identify species and genes that may serve as effective biomarkers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YEAR 2 </a:t>
            </a:r>
            <a:r>
              <a:rPr lang="en-US" dirty="0"/>
              <a:t>Develop culture conditions for microbes of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YEAR 3 </a:t>
            </a:r>
            <a:r>
              <a:rPr lang="en-US" dirty="0"/>
              <a:t>Infer radionuclide-associated mutations using ground reactor and lab based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YEAR 4 </a:t>
            </a:r>
            <a:r>
              <a:rPr lang="en-US" dirty="0"/>
              <a:t>Integrate data types including gene expression, genome adaptation, and population abundances to infer environments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YEAR 5 </a:t>
            </a:r>
            <a:r>
              <a:rPr lang="en-US" dirty="0"/>
              <a:t>Test application of model to different systems: controlled and environmental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9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 exposure to nuclear processes from nucleic acid sequences</a:t>
            </a:r>
          </a:p>
          <a:p>
            <a:r>
              <a:rPr lang="en-US" dirty="0"/>
              <a:t>Understand the effect of radionuclide exposure on host and microbe at a molecular level</a:t>
            </a:r>
          </a:p>
          <a:p>
            <a:r>
              <a:rPr lang="en-US" dirty="0"/>
              <a:t>Distinguish recent from prior exposures</a:t>
            </a:r>
          </a:p>
        </p:txBody>
      </p:sp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 our biological expertise with domain experts</a:t>
            </a:r>
          </a:p>
          <a:p>
            <a:r>
              <a:rPr lang="en-US" dirty="0"/>
              <a:t>Train scientists with experience in nuclear processes and biological impacts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r>
              <a:rPr lang="en-US" dirty="0"/>
              <a:t>Radioactivity can already be detected at very low levels</a:t>
            </a:r>
          </a:p>
          <a:p>
            <a:r>
              <a:rPr lang="en-US" dirty="0"/>
              <a:t>Biology may offer an advantage for detecting prior or long-term exposure</a:t>
            </a:r>
          </a:p>
          <a:p>
            <a:r>
              <a:rPr lang="en-US" dirty="0"/>
              <a:t>We will build a foundational level of science to enable future applications for monitoring using 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NNSA and DOE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DE-FOA-0001875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875" y="1060208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128" y="859460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59" y="1018848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024" y="101884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363</Words>
  <Application>Microsoft Macintosh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Introduction and Motivation</vt:lpstr>
      <vt:lpstr>Introduction and Motivation</vt:lpstr>
      <vt:lpstr>Technical Work Plan</vt:lpstr>
      <vt:lpstr>Expected Impact</vt:lpstr>
      <vt:lpstr>MTV Impact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Eric J Alm</cp:lastModifiedBy>
  <cp:revision>88</cp:revision>
  <dcterms:created xsi:type="dcterms:W3CDTF">2019-02-11T21:15:40Z</dcterms:created>
  <dcterms:modified xsi:type="dcterms:W3CDTF">2019-05-21T03:47:13Z</dcterms:modified>
</cp:coreProperties>
</file>