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69" r:id="rId3"/>
    <p:sldId id="2733" r:id="rId4"/>
    <p:sldId id="2757" r:id="rId5"/>
    <p:sldId id="283" r:id="rId6"/>
    <p:sldId id="2717" r:id="rId7"/>
    <p:sldId id="2714" r:id="rId8"/>
    <p:sldId id="2758" r:id="rId9"/>
    <p:sldId id="2719" r:id="rId10"/>
    <p:sldId id="272" r:id="rId11"/>
    <p:sldId id="275" r:id="rId12"/>
    <p:sldId id="2751" r:id="rId13"/>
    <p:sldId id="2762" r:id="rId14"/>
    <p:sldId id="291" r:id="rId15"/>
    <p:sldId id="265" r:id="rId16"/>
    <p:sldId id="289" r:id="rId17"/>
    <p:sldId id="2759" r:id="rId18"/>
    <p:sldId id="274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6" autoAdjust="0"/>
    <p:restoredTop sz="94660"/>
  </p:normalViewPr>
  <p:slideViewPr>
    <p:cSldViewPr snapToGrid="0">
      <p:cViewPr varScale="1">
        <p:scale>
          <a:sx n="114" d="100"/>
          <a:sy n="114" d="100"/>
        </p:scale>
        <p:origin x="576" y="102"/>
      </p:cViewPr>
      <p:guideLst/>
    </p:cSldViewPr>
  </p:slideViewPr>
  <p:notesTextViewPr>
    <p:cViewPr>
      <p:scale>
        <a:sx n="1" d="1"/>
        <a:sy n="1" d="1"/>
      </p:scale>
      <p:origin x="0" y="0"/>
    </p:cViewPr>
  </p:notesTextViewPr>
  <p:notesViewPr>
    <p:cSldViewPr snapToGrid="0">
      <p:cViewPr varScale="1">
        <p:scale>
          <a:sx n="81" d="100"/>
          <a:sy n="81" d="100"/>
        </p:scale>
        <p:origin x="217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un Clarke" userId="29360435_tp_dropbox" providerId="OAuth2" clId="{29456734-CB9F-6B46-A91C-D3A3BB2579ED}"/>
    <pc:docChg chg="modSld">
      <pc:chgData name="Shaun Clarke" userId="29360435_tp_dropbox" providerId="OAuth2" clId="{29456734-CB9F-6B46-A91C-D3A3BB2579ED}" dt="2019-02-18T15:36:28.594" v="197" actId="20577"/>
      <pc:docMkLst>
        <pc:docMk/>
      </pc:docMkLst>
      <pc:sldChg chg="modSp">
        <pc:chgData name="Shaun Clarke" userId="29360435_tp_dropbox" providerId="OAuth2" clId="{29456734-CB9F-6B46-A91C-D3A3BB2579ED}" dt="2019-02-18T15:36:28.594" v="197" actId="20577"/>
        <pc:sldMkLst>
          <pc:docMk/>
          <pc:sldMk cId="639495683" sldId="266"/>
        </pc:sldMkLst>
        <pc:spChg chg="mod">
          <ac:chgData name="Shaun Clarke" userId="29360435_tp_dropbox" providerId="OAuth2" clId="{29456734-CB9F-6B46-A91C-D3A3BB2579ED}" dt="2019-02-18T15:36:28.594" v="197" actId="20577"/>
          <ac:spMkLst>
            <pc:docMk/>
            <pc:sldMk cId="639495683" sldId="266"/>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lumMod val="65000"/>
          </a:schemeClr>
        </a:solidFill>
      </dgm:spPr>
      <dgm:t>
        <a:bodyPr/>
        <a:lstStyle/>
        <a:p>
          <a:r>
            <a:rPr lang="en-US" sz="1400" b="1"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solidFill>
      </dgm:spPr>
      <dgm:t>
        <a:bodyPr/>
        <a:lstStyle/>
        <a:p>
          <a:r>
            <a:rPr lang="en-US" b="0"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dgm:t>
        <a:bodyPr/>
        <a:lstStyle/>
        <a:p>
          <a:r>
            <a:rPr lang="en-US"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dgm:t>
        <a:bodyPr/>
        <a:lstStyle/>
        <a:p>
          <a:r>
            <a:rPr lang="en-US"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solidFill>
      </dgm:spPr>
      <dgm:t>
        <a:bodyPr/>
        <a:lstStyle/>
        <a:p>
          <a:r>
            <a:rPr lang="en-US" sz="1400" b="0"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solidFill>
      </dgm:spPr>
      <dgm:t>
        <a:bodyPr/>
        <a:lstStyle/>
        <a:p>
          <a:r>
            <a:rPr lang="en-US" b="0"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a:solidFill>
          <a:schemeClr val="bg1">
            <a:lumMod val="65000"/>
          </a:schemeClr>
        </a:solidFill>
      </dgm:spPr>
      <dgm:t>
        <a:bodyPr/>
        <a:lstStyle/>
        <a:p>
          <a:r>
            <a:rPr lang="en-US" b="1"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dgm:t>
        <a:bodyPr/>
        <a:lstStyle/>
        <a:p>
          <a:r>
            <a:rPr lang="en-US"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solidFill>
      </dgm:spPr>
      <dgm:t>
        <a:bodyPr/>
        <a:lstStyle/>
        <a:p>
          <a:r>
            <a:rPr lang="en-US" sz="1400" b="0"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solidFill>
      </dgm:spPr>
      <dgm:t>
        <a:bodyPr/>
        <a:lstStyle/>
        <a:p>
          <a:r>
            <a:rPr lang="en-US" b="0"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a:solidFill>
          <a:schemeClr val="bg1">
            <a:lumMod val="65000"/>
          </a:schemeClr>
        </a:solidFill>
      </dgm:spPr>
      <dgm:t>
        <a:bodyPr/>
        <a:lstStyle/>
        <a:p>
          <a:r>
            <a:rPr lang="en-US" b="1"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dgm:t>
        <a:bodyPr/>
        <a:lstStyle/>
        <a:p>
          <a:r>
            <a:rPr lang="en-US"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solidFill>
      </dgm:spPr>
      <dgm:t>
        <a:bodyPr/>
        <a:lstStyle/>
        <a:p>
          <a:r>
            <a:rPr lang="en-US" sz="1400" b="0"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solidFill>
      </dgm:spPr>
      <dgm:t>
        <a:bodyPr/>
        <a:lstStyle/>
        <a:p>
          <a:r>
            <a:rPr lang="en-US" b="0"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a:solidFill>
          <a:schemeClr val="bg1"/>
        </a:solidFill>
      </dgm:spPr>
      <dgm:t>
        <a:bodyPr/>
        <a:lstStyle/>
        <a:p>
          <a:r>
            <a:rPr lang="en-US" b="0"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a:solidFill>
          <a:schemeClr val="bg1">
            <a:lumMod val="65000"/>
          </a:schemeClr>
        </a:solidFill>
      </dgm:spPr>
      <dgm:t>
        <a:bodyPr/>
        <a:lstStyle/>
        <a:p>
          <a:r>
            <a:rPr lang="en-US" b="1"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solidFill>
      </dgm:spPr>
      <dgm:t>
        <a:bodyPr/>
        <a:lstStyle/>
        <a:p>
          <a:r>
            <a:rPr lang="en-US" sz="1400" b="0"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solidFill>
      </dgm:spPr>
      <dgm:t>
        <a:bodyPr/>
        <a:lstStyle/>
        <a:p>
          <a:r>
            <a:rPr lang="en-US" b="0"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a:solidFill>
          <a:schemeClr val="bg1"/>
        </a:solidFill>
      </dgm:spPr>
      <dgm:t>
        <a:bodyPr/>
        <a:lstStyle/>
        <a:p>
          <a:r>
            <a:rPr lang="en-US" b="0"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a:solidFill>
          <a:schemeClr val="bg1">
            <a:lumMod val="65000"/>
          </a:schemeClr>
        </a:solidFill>
      </dgm:spPr>
      <dgm:t>
        <a:bodyPr/>
        <a:lstStyle/>
        <a:p>
          <a:r>
            <a:rPr lang="en-US" b="1"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solidFill>
      </dgm:spPr>
      <dgm:t>
        <a:bodyPr/>
        <a:lstStyle/>
        <a:p>
          <a:r>
            <a:rPr lang="en-US" sz="1400" b="0"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solidFill>
      </dgm:spPr>
      <dgm:t>
        <a:bodyPr/>
        <a:lstStyle/>
        <a:p>
          <a:r>
            <a:rPr lang="en-US" b="0"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a:solidFill>
          <a:schemeClr val="bg1"/>
        </a:solidFill>
      </dgm:spPr>
      <dgm:t>
        <a:bodyPr/>
        <a:lstStyle/>
        <a:p>
          <a:r>
            <a:rPr lang="en-US" b="0"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a:solidFill>
          <a:schemeClr val="bg1">
            <a:lumMod val="65000"/>
          </a:schemeClr>
        </a:solidFill>
      </dgm:spPr>
      <dgm:t>
        <a:bodyPr/>
        <a:lstStyle/>
        <a:p>
          <a:r>
            <a:rPr lang="en-US" b="1"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solidFill>
      </dgm:spPr>
      <dgm:t>
        <a:bodyPr/>
        <a:lstStyle/>
        <a:p>
          <a:r>
            <a:rPr lang="en-US" sz="1400" b="0"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solidFill>
      </dgm:spPr>
      <dgm:t>
        <a:bodyPr/>
        <a:lstStyle/>
        <a:p>
          <a:r>
            <a:rPr lang="en-US" b="0"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a:solidFill>
          <a:schemeClr val="bg1"/>
        </a:solidFill>
      </dgm:spPr>
      <dgm:t>
        <a:bodyPr/>
        <a:lstStyle/>
        <a:p>
          <a:r>
            <a:rPr lang="en-US" b="0"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a:solidFill>
          <a:schemeClr val="bg1">
            <a:lumMod val="65000"/>
          </a:schemeClr>
        </a:solidFill>
      </dgm:spPr>
      <dgm:t>
        <a:bodyPr/>
        <a:lstStyle/>
        <a:p>
          <a:r>
            <a:rPr lang="en-US" b="1"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solidFill>
      </dgm:spPr>
      <dgm:t>
        <a:bodyPr/>
        <a:lstStyle/>
        <a:p>
          <a:r>
            <a:rPr lang="en-US" sz="1400" b="0"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solidFill>
      </dgm:spPr>
      <dgm:t>
        <a:bodyPr/>
        <a:lstStyle/>
        <a:p>
          <a:r>
            <a:rPr lang="en-US" b="0"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a:solidFill>
          <a:schemeClr val="bg1">
            <a:lumMod val="65000"/>
          </a:schemeClr>
        </a:solidFill>
      </dgm:spPr>
      <dgm:t>
        <a:bodyPr/>
        <a:lstStyle/>
        <a:p>
          <a:r>
            <a:rPr lang="en-US" b="1"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dgm:t>
        <a:bodyPr/>
        <a:lstStyle/>
        <a:p>
          <a:r>
            <a:rPr lang="en-US"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solidFill>
      </dgm:spPr>
      <dgm:t>
        <a:bodyPr/>
        <a:lstStyle/>
        <a:p>
          <a:r>
            <a:rPr lang="en-US" sz="1400" b="0"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lumMod val="65000"/>
          </a:schemeClr>
        </a:solidFill>
      </dgm:spPr>
      <dgm:t>
        <a:bodyPr/>
        <a:lstStyle/>
        <a:p>
          <a:r>
            <a:rPr lang="en-US" b="1"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dgm:t>
        <a:bodyPr/>
        <a:lstStyle/>
        <a:p>
          <a:r>
            <a:rPr lang="en-US"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dgm:t>
        <a:bodyPr/>
        <a:lstStyle/>
        <a:p>
          <a:r>
            <a:rPr lang="en-US"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lumMod val="65000"/>
          </a:schemeClr>
        </a:solidFill>
      </dgm:spPr>
      <dgm:t>
        <a:bodyPr/>
        <a:lstStyle/>
        <a:p>
          <a:r>
            <a:rPr lang="en-US" sz="1400" b="1"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lumMod val="65000"/>
          </a:schemeClr>
        </a:solidFill>
      </dgm:spPr>
      <dgm:t>
        <a:bodyPr/>
        <a:lstStyle/>
        <a:p>
          <a:r>
            <a:rPr lang="en-US" b="1"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dgm:t>
        <a:bodyPr/>
        <a:lstStyle/>
        <a:p>
          <a:r>
            <a:rPr lang="en-US"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dgm:t>
        <a:bodyPr/>
        <a:lstStyle/>
        <a:p>
          <a:r>
            <a:rPr lang="en-US"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solidFill>
      </dgm:spPr>
      <dgm:t>
        <a:bodyPr/>
        <a:lstStyle/>
        <a:p>
          <a:r>
            <a:rPr lang="en-US" sz="1400" b="0"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lumMod val="65000"/>
          </a:schemeClr>
        </a:solidFill>
      </dgm:spPr>
      <dgm:t>
        <a:bodyPr/>
        <a:lstStyle/>
        <a:p>
          <a:r>
            <a:rPr lang="en-US" b="1"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dgm:t>
        <a:bodyPr/>
        <a:lstStyle/>
        <a:p>
          <a:r>
            <a:rPr lang="en-US"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dgm:t>
        <a:bodyPr/>
        <a:lstStyle/>
        <a:p>
          <a:r>
            <a:rPr lang="en-US"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solidFill>
      </dgm:spPr>
      <dgm:t>
        <a:bodyPr/>
        <a:lstStyle/>
        <a:p>
          <a:r>
            <a:rPr lang="en-US" sz="1400" b="0"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lumMod val="65000"/>
          </a:schemeClr>
        </a:solidFill>
      </dgm:spPr>
      <dgm:t>
        <a:bodyPr/>
        <a:lstStyle/>
        <a:p>
          <a:r>
            <a:rPr lang="en-US" b="1"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dgm:t>
        <a:bodyPr/>
        <a:lstStyle/>
        <a:p>
          <a:r>
            <a:rPr lang="en-US"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dgm:t>
        <a:bodyPr/>
        <a:lstStyle/>
        <a:p>
          <a:r>
            <a:rPr lang="en-US"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solidFill>
      </dgm:spPr>
      <dgm:t>
        <a:bodyPr/>
        <a:lstStyle/>
        <a:p>
          <a:r>
            <a:rPr lang="en-US" sz="1400" b="0"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lumMod val="65000"/>
          </a:schemeClr>
        </a:solidFill>
      </dgm:spPr>
      <dgm:t>
        <a:bodyPr/>
        <a:lstStyle/>
        <a:p>
          <a:r>
            <a:rPr lang="en-US" b="1"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dgm:t>
        <a:bodyPr/>
        <a:lstStyle/>
        <a:p>
          <a:r>
            <a:rPr lang="en-US"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dgm:t>
        <a:bodyPr/>
        <a:lstStyle/>
        <a:p>
          <a:r>
            <a:rPr lang="en-US"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solidFill>
      </dgm:spPr>
      <dgm:t>
        <a:bodyPr/>
        <a:lstStyle/>
        <a:p>
          <a:r>
            <a:rPr lang="en-US" sz="1400" b="0"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lumMod val="65000"/>
          </a:schemeClr>
        </a:solidFill>
      </dgm:spPr>
      <dgm:t>
        <a:bodyPr/>
        <a:lstStyle/>
        <a:p>
          <a:r>
            <a:rPr lang="en-US" b="1"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dgm:t>
        <a:bodyPr/>
        <a:lstStyle/>
        <a:p>
          <a:r>
            <a:rPr lang="en-US"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dgm:t>
        <a:bodyPr/>
        <a:lstStyle/>
        <a:p>
          <a:r>
            <a:rPr lang="en-US"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solidFill>
      </dgm:spPr>
      <dgm:t>
        <a:bodyPr/>
        <a:lstStyle/>
        <a:p>
          <a:r>
            <a:rPr lang="en-US" sz="1400" b="0"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lumMod val="65000"/>
          </a:schemeClr>
        </a:solidFill>
      </dgm:spPr>
      <dgm:t>
        <a:bodyPr/>
        <a:lstStyle/>
        <a:p>
          <a:r>
            <a:rPr lang="en-US" b="1"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dgm:t>
        <a:bodyPr/>
        <a:lstStyle/>
        <a:p>
          <a:r>
            <a:rPr lang="en-US"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dgm:t>
        <a:bodyPr/>
        <a:lstStyle/>
        <a:p>
          <a:r>
            <a:rPr lang="en-US"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39A33B-D606-4317-96E0-534B7D73C0F2}" type="doc">
      <dgm:prSet loTypeId="urn:microsoft.com/office/officeart/2005/8/layout/chevron1" loCatId="process" qsTypeId="urn:microsoft.com/office/officeart/2005/8/quickstyle/simple1" qsCatId="simple" csTypeId="urn:microsoft.com/office/officeart/2005/8/colors/accent2_1" csCatId="accent2" phldr="1"/>
      <dgm:spPr/>
    </dgm:pt>
    <dgm:pt modelId="{E579BDF9-9278-4F68-9002-C919A26FB269}">
      <dgm:prSet phldrT="[Text]" custT="1"/>
      <dgm:spPr>
        <a:solidFill>
          <a:schemeClr val="bg1"/>
        </a:solidFill>
      </dgm:spPr>
      <dgm:t>
        <a:bodyPr/>
        <a:lstStyle/>
        <a:p>
          <a:r>
            <a:rPr lang="en-US" sz="1400" b="0" dirty="0"/>
            <a:t>Motivation</a:t>
          </a:r>
        </a:p>
      </dgm:t>
    </dgm:pt>
    <dgm:pt modelId="{A1316F88-D958-4DEA-A8CA-206A1A3C8A1D}" type="parTrans" cxnId="{75CA4BA2-ABEC-4411-AB51-03B26C1F7602}">
      <dgm:prSet/>
      <dgm:spPr/>
      <dgm:t>
        <a:bodyPr/>
        <a:lstStyle/>
        <a:p>
          <a:endParaRPr lang="en-US"/>
        </a:p>
      </dgm:t>
    </dgm:pt>
    <dgm:pt modelId="{20E262C5-3D3E-43CD-A11A-5EBF6E103AB9}" type="sibTrans" cxnId="{75CA4BA2-ABEC-4411-AB51-03B26C1F7602}">
      <dgm:prSet/>
      <dgm:spPr/>
      <dgm:t>
        <a:bodyPr/>
        <a:lstStyle/>
        <a:p>
          <a:endParaRPr lang="en-US"/>
        </a:p>
      </dgm:t>
    </dgm:pt>
    <dgm:pt modelId="{C68D1D7D-FD59-4138-AB5F-9B924D1733FA}">
      <dgm:prSet phldrT="[Text]"/>
      <dgm:spPr>
        <a:solidFill>
          <a:schemeClr val="bg1"/>
        </a:solidFill>
      </dgm:spPr>
      <dgm:t>
        <a:bodyPr/>
        <a:lstStyle/>
        <a:p>
          <a:r>
            <a:rPr lang="en-US" b="0" dirty="0"/>
            <a:t>Cylindrical TEI</a:t>
          </a:r>
        </a:p>
      </dgm:t>
    </dgm:pt>
    <dgm:pt modelId="{A453044C-6285-4A2A-87C0-99657D3FCC72}" type="parTrans" cxnId="{AD7A545B-11BA-492A-8A9E-91EC6BDCECCB}">
      <dgm:prSet/>
      <dgm:spPr/>
      <dgm:t>
        <a:bodyPr/>
        <a:lstStyle/>
        <a:p>
          <a:endParaRPr lang="en-US"/>
        </a:p>
      </dgm:t>
    </dgm:pt>
    <dgm:pt modelId="{1129BEA3-96D2-4A2D-A686-F91F7F776585}" type="sibTrans" cxnId="{AD7A545B-11BA-492A-8A9E-91EC6BDCECCB}">
      <dgm:prSet/>
      <dgm:spPr/>
      <dgm:t>
        <a:bodyPr/>
        <a:lstStyle/>
        <a:p>
          <a:endParaRPr lang="en-US"/>
        </a:p>
      </dgm:t>
    </dgm:pt>
    <dgm:pt modelId="{56A7DD57-FB3C-4596-B861-CA1C2C0D7843}">
      <dgm:prSet phldrT="[Text]"/>
      <dgm:spPr>
        <a:solidFill>
          <a:schemeClr val="bg1">
            <a:lumMod val="65000"/>
          </a:schemeClr>
        </a:solidFill>
      </dgm:spPr>
      <dgm:t>
        <a:bodyPr/>
        <a:lstStyle/>
        <a:p>
          <a:r>
            <a:rPr lang="en-US" b="1" dirty="0"/>
            <a:t>Spherical TEI</a:t>
          </a:r>
        </a:p>
      </dgm:t>
    </dgm:pt>
    <dgm:pt modelId="{42B2DB31-D595-4F68-9401-901079F8E6EC}" type="parTrans" cxnId="{B8F99962-15DD-4156-B734-D4B8C6AA374B}">
      <dgm:prSet/>
      <dgm:spPr/>
      <dgm:t>
        <a:bodyPr/>
        <a:lstStyle/>
        <a:p>
          <a:endParaRPr lang="en-US"/>
        </a:p>
      </dgm:t>
    </dgm:pt>
    <dgm:pt modelId="{B8C4ED4D-A58E-480F-ADD8-618690FC8F35}" type="sibTrans" cxnId="{B8F99962-15DD-4156-B734-D4B8C6AA374B}">
      <dgm:prSet/>
      <dgm:spPr/>
      <dgm:t>
        <a:bodyPr/>
        <a:lstStyle/>
        <a:p>
          <a:endParaRPr lang="en-US"/>
        </a:p>
      </dgm:t>
    </dgm:pt>
    <dgm:pt modelId="{09605736-389D-4893-AE7B-FECB3B285EEE}">
      <dgm:prSet phldrT="[Text]"/>
      <dgm:spPr/>
      <dgm:t>
        <a:bodyPr/>
        <a:lstStyle/>
        <a:p>
          <a:r>
            <a:rPr lang="en-US" dirty="0"/>
            <a:t>Conclusions</a:t>
          </a:r>
        </a:p>
      </dgm:t>
    </dgm:pt>
    <dgm:pt modelId="{AB0708C8-CA79-4DB8-AC80-42E787774AFB}" type="parTrans" cxnId="{08F0D975-20FA-4B9E-8993-D5B4DC2D875B}">
      <dgm:prSet/>
      <dgm:spPr/>
      <dgm:t>
        <a:bodyPr/>
        <a:lstStyle/>
        <a:p>
          <a:endParaRPr lang="en-US"/>
        </a:p>
      </dgm:t>
    </dgm:pt>
    <dgm:pt modelId="{1B05DFE3-0024-4F12-A38D-DC3B0DEF8D09}" type="sibTrans" cxnId="{08F0D975-20FA-4B9E-8993-D5B4DC2D875B}">
      <dgm:prSet/>
      <dgm:spPr/>
      <dgm:t>
        <a:bodyPr/>
        <a:lstStyle/>
        <a:p>
          <a:endParaRPr lang="en-US"/>
        </a:p>
      </dgm:t>
    </dgm:pt>
    <dgm:pt modelId="{1363310C-F7E5-47D8-8EDC-F8035B158233}" type="pres">
      <dgm:prSet presAssocID="{4639A33B-D606-4317-96E0-534B7D73C0F2}" presName="Name0" presStyleCnt="0">
        <dgm:presLayoutVars>
          <dgm:dir/>
          <dgm:animLvl val="lvl"/>
          <dgm:resizeHandles val="exact"/>
        </dgm:presLayoutVars>
      </dgm:prSet>
      <dgm:spPr/>
    </dgm:pt>
    <dgm:pt modelId="{6F25E820-C762-4A69-B34E-CAACED58D2F8}" type="pres">
      <dgm:prSet presAssocID="{E579BDF9-9278-4F68-9002-C919A26FB269}" presName="parTxOnly" presStyleLbl="node1" presStyleIdx="0" presStyleCnt="4">
        <dgm:presLayoutVars>
          <dgm:chMax val="0"/>
          <dgm:chPref val="0"/>
          <dgm:bulletEnabled val="1"/>
        </dgm:presLayoutVars>
      </dgm:prSet>
      <dgm:spPr/>
    </dgm:pt>
    <dgm:pt modelId="{D36C21B6-642E-460E-B3CF-C8E0B4472356}" type="pres">
      <dgm:prSet presAssocID="{20E262C5-3D3E-43CD-A11A-5EBF6E103AB9}" presName="parTxOnlySpace" presStyleCnt="0"/>
      <dgm:spPr/>
    </dgm:pt>
    <dgm:pt modelId="{6A08EA42-E963-4C7D-BF4F-7542E8F0EEC1}" type="pres">
      <dgm:prSet presAssocID="{C68D1D7D-FD59-4138-AB5F-9B924D1733FA}" presName="parTxOnly" presStyleLbl="node1" presStyleIdx="1" presStyleCnt="4">
        <dgm:presLayoutVars>
          <dgm:chMax val="0"/>
          <dgm:chPref val="0"/>
          <dgm:bulletEnabled val="1"/>
        </dgm:presLayoutVars>
      </dgm:prSet>
      <dgm:spPr/>
    </dgm:pt>
    <dgm:pt modelId="{9A4ACE0A-1F54-4327-8521-EE44F2F38EAB}" type="pres">
      <dgm:prSet presAssocID="{1129BEA3-96D2-4A2D-A686-F91F7F776585}" presName="parTxOnlySpace" presStyleCnt="0"/>
      <dgm:spPr/>
    </dgm:pt>
    <dgm:pt modelId="{39872994-1A84-4E7B-8165-9315E3F7FC6D}" type="pres">
      <dgm:prSet presAssocID="{56A7DD57-FB3C-4596-B861-CA1C2C0D7843}" presName="parTxOnly" presStyleLbl="node1" presStyleIdx="2" presStyleCnt="4">
        <dgm:presLayoutVars>
          <dgm:chMax val="0"/>
          <dgm:chPref val="0"/>
          <dgm:bulletEnabled val="1"/>
        </dgm:presLayoutVars>
      </dgm:prSet>
      <dgm:spPr/>
    </dgm:pt>
    <dgm:pt modelId="{79DCB8F0-913F-45AC-B82C-50C61DA7C267}" type="pres">
      <dgm:prSet presAssocID="{B8C4ED4D-A58E-480F-ADD8-618690FC8F35}" presName="parTxOnlySpace" presStyleCnt="0"/>
      <dgm:spPr/>
    </dgm:pt>
    <dgm:pt modelId="{1D91AFB8-D4CB-4EC5-B106-63A568B94B68}" type="pres">
      <dgm:prSet presAssocID="{09605736-389D-4893-AE7B-FECB3B285EEE}" presName="parTxOnly" presStyleLbl="node1" presStyleIdx="3" presStyleCnt="4">
        <dgm:presLayoutVars>
          <dgm:chMax val="0"/>
          <dgm:chPref val="0"/>
          <dgm:bulletEnabled val="1"/>
        </dgm:presLayoutVars>
      </dgm:prSet>
      <dgm:spPr/>
    </dgm:pt>
  </dgm:ptLst>
  <dgm:cxnLst>
    <dgm:cxn modelId="{AD7A545B-11BA-492A-8A9E-91EC6BDCECCB}" srcId="{4639A33B-D606-4317-96E0-534B7D73C0F2}" destId="{C68D1D7D-FD59-4138-AB5F-9B924D1733FA}" srcOrd="1" destOrd="0" parTransId="{A453044C-6285-4A2A-87C0-99657D3FCC72}" sibTransId="{1129BEA3-96D2-4A2D-A686-F91F7F776585}"/>
    <dgm:cxn modelId="{709F9842-CBCF-478E-AE40-0CE45F46A444}" type="presOf" srcId="{4639A33B-D606-4317-96E0-534B7D73C0F2}" destId="{1363310C-F7E5-47D8-8EDC-F8035B158233}" srcOrd="0" destOrd="0" presId="urn:microsoft.com/office/officeart/2005/8/layout/chevron1"/>
    <dgm:cxn modelId="{B8F99962-15DD-4156-B734-D4B8C6AA374B}" srcId="{4639A33B-D606-4317-96E0-534B7D73C0F2}" destId="{56A7DD57-FB3C-4596-B861-CA1C2C0D7843}" srcOrd="2" destOrd="0" parTransId="{42B2DB31-D595-4F68-9401-901079F8E6EC}" sibTransId="{B8C4ED4D-A58E-480F-ADD8-618690FC8F35}"/>
    <dgm:cxn modelId="{08F0D975-20FA-4B9E-8993-D5B4DC2D875B}" srcId="{4639A33B-D606-4317-96E0-534B7D73C0F2}" destId="{09605736-389D-4893-AE7B-FECB3B285EEE}" srcOrd="3" destOrd="0" parTransId="{AB0708C8-CA79-4DB8-AC80-42E787774AFB}" sibTransId="{1B05DFE3-0024-4F12-A38D-DC3B0DEF8D09}"/>
    <dgm:cxn modelId="{1462D056-1478-435F-A0BD-053F9309514C}" type="presOf" srcId="{E579BDF9-9278-4F68-9002-C919A26FB269}" destId="{6F25E820-C762-4A69-B34E-CAACED58D2F8}" srcOrd="0" destOrd="0" presId="urn:microsoft.com/office/officeart/2005/8/layout/chevron1"/>
    <dgm:cxn modelId="{C868EF9A-6001-42CB-86A3-33B5AE057385}" type="presOf" srcId="{56A7DD57-FB3C-4596-B861-CA1C2C0D7843}" destId="{39872994-1A84-4E7B-8165-9315E3F7FC6D}" srcOrd="0" destOrd="0" presId="urn:microsoft.com/office/officeart/2005/8/layout/chevron1"/>
    <dgm:cxn modelId="{8F3F2A9F-2154-42D1-B370-4BA3240086DF}" type="presOf" srcId="{09605736-389D-4893-AE7B-FECB3B285EEE}" destId="{1D91AFB8-D4CB-4EC5-B106-63A568B94B68}" srcOrd="0" destOrd="0" presId="urn:microsoft.com/office/officeart/2005/8/layout/chevron1"/>
    <dgm:cxn modelId="{75CA4BA2-ABEC-4411-AB51-03B26C1F7602}" srcId="{4639A33B-D606-4317-96E0-534B7D73C0F2}" destId="{E579BDF9-9278-4F68-9002-C919A26FB269}" srcOrd="0" destOrd="0" parTransId="{A1316F88-D958-4DEA-A8CA-206A1A3C8A1D}" sibTransId="{20E262C5-3D3E-43CD-A11A-5EBF6E103AB9}"/>
    <dgm:cxn modelId="{75323AA6-1324-414C-98C0-911C0ECF0E52}" type="presOf" srcId="{C68D1D7D-FD59-4138-AB5F-9B924D1733FA}" destId="{6A08EA42-E963-4C7D-BF4F-7542E8F0EEC1}" srcOrd="0" destOrd="0" presId="urn:microsoft.com/office/officeart/2005/8/layout/chevron1"/>
    <dgm:cxn modelId="{D3252B98-FBDA-49BC-A150-DC226CF48985}" type="presParOf" srcId="{1363310C-F7E5-47D8-8EDC-F8035B158233}" destId="{6F25E820-C762-4A69-B34E-CAACED58D2F8}" srcOrd="0" destOrd="0" presId="urn:microsoft.com/office/officeart/2005/8/layout/chevron1"/>
    <dgm:cxn modelId="{B1E2C2BA-192E-4096-B312-9DCF19249A5A}" type="presParOf" srcId="{1363310C-F7E5-47D8-8EDC-F8035B158233}" destId="{D36C21B6-642E-460E-B3CF-C8E0B4472356}" srcOrd="1" destOrd="0" presId="urn:microsoft.com/office/officeart/2005/8/layout/chevron1"/>
    <dgm:cxn modelId="{B4532FE8-91FB-46A2-A9CF-7CD0FB3C7420}" type="presParOf" srcId="{1363310C-F7E5-47D8-8EDC-F8035B158233}" destId="{6A08EA42-E963-4C7D-BF4F-7542E8F0EEC1}" srcOrd="2" destOrd="0" presId="urn:microsoft.com/office/officeart/2005/8/layout/chevron1"/>
    <dgm:cxn modelId="{28D2063D-FF53-45FB-B66A-8DBDB0FAB456}" type="presParOf" srcId="{1363310C-F7E5-47D8-8EDC-F8035B158233}" destId="{9A4ACE0A-1F54-4327-8521-EE44F2F38EAB}" srcOrd="3" destOrd="0" presId="urn:microsoft.com/office/officeart/2005/8/layout/chevron1"/>
    <dgm:cxn modelId="{4710F1F1-3D29-42D9-A64A-0A0538580921}" type="presParOf" srcId="{1363310C-F7E5-47D8-8EDC-F8035B158233}" destId="{39872994-1A84-4E7B-8165-9315E3F7FC6D}" srcOrd="4" destOrd="0" presId="urn:microsoft.com/office/officeart/2005/8/layout/chevron1"/>
    <dgm:cxn modelId="{0CC67A46-F2B5-48F4-A71C-5B3B95D01293}" type="presParOf" srcId="{1363310C-F7E5-47D8-8EDC-F8035B158233}" destId="{79DCB8F0-913F-45AC-B82C-50C61DA7C267}" srcOrd="5" destOrd="0" presId="urn:microsoft.com/office/officeart/2005/8/layout/chevron1"/>
    <dgm:cxn modelId="{D8310A9A-67CE-4B4C-A26D-7D4844FB469F}" type="presParOf" srcId="{1363310C-F7E5-47D8-8EDC-F8035B158233}" destId="{1D91AFB8-D4CB-4EC5-B106-63A568B94B68}" srcOrd="6" destOrd="0" presId="urn:microsoft.com/office/officeart/2005/8/layout/chevron1"/>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Conclusions</a:t>
          </a:r>
        </a:p>
      </dsp:txBody>
      <dsp:txXfrm>
        <a:off x="4776341" y="1702792"/>
        <a:ext cx="987624" cy="6584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Conclusions</a:t>
          </a:r>
        </a:p>
      </dsp:txBody>
      <dsp:txXfrm>
        <a:off x="4776341" y="1702792"/>
        <a:ext cx="987624" cy="6584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Conclusions</a:t>
          </a:r>
        </a:p>
      </dsp:txBody>
      <dsp:txXfrm>
        <a:off x="4776341" y="1702792"/>
        <a:ext cx="987624" cy="6584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Conclusions</a:t>
          </a:r>
        </a:p>
      </dsp:txBody>
      <dsp:txXfrm>
        <a:off x="4776341" y="1702792"/>
        <a:ext cx="987624" cy="65841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Conclusions</a:t>
          </a:r>
        </a:p>
      </dsp:txBody>
      <dsp:txXfrm>
        <a:off x="4776341" y="1702792"/>
        <a:ext cx="987624" cy="65841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Conclusions</a:t>
          </a:r>
        </a:p>
      </dsp:txBody>
      <dsp:txXfrm>
        <a:off x="4776341" y="1702792"/>
        <a:ext cx="987624" cy="65841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Conclusions</a:t>
          </a:r>
        </a:p>
      </dsp:txBody>
      <dsp:txXfrm>
        <a:off x="4776341" y="1702792"/>
        <a:ext cx="987624" cy="65841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Conclusions</a:t>
          </a:r>
        </a:p>
      </dsp:txBody>
      <dsp:txXfrm>
        <a:off x="4776341" y="1702792"/>
        <a:ext cx="987624" cy="658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Conclusions</a:t>
          </a:r>
        </a:p>
      </dsp:txBody>
      <dsp:txXfrm>
        <a:off x="4776341" y="1702792"/>
        <a:ext cx="987624" cy="6584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Conclusions</a:t>
          </a:r>
        </a:p>
      </dsp:txBody>
      <dsp:txXfrm>
        <a:off x="4776341" y="1702792"/>
        <a:ext cx="987624" cy="6584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Conclusions</a:t>
          </a:r>
        </a:p>
      </dsp:txBody>
      <dsp:txXfrm>
        <a:off x="4776341" y="1702792"/>
        <a:ext cx="987624" cy="6584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Conclusions</a:t>
          </a:r>
        </a:p>
      </dsp:txBody>
      <dsp:txXfrm>
        <a:off x="4776341" y="1702792"/>
        <a:ext cx="987624" cy="6584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Conclusions</a:t>
          </a:r>
        </a:p>
      </dsp:txBody>
      <dsp:txXfrm>
        <a:off x="4776341" y="1702792"/>
        <a:ext cx="987624" cy="6584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Conclusions</a:t>
          </a:r>
        </a:p>
      </dsp:txBody>
      <dsp:txXfrm>
        <a:off x="4776341" y="1702792"/>
        <a:ext cx="987624" cy="6584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Conclusions</a:t>
          </a:r>
        </a:p>
      </dsp:txBody>
      <dsp:txXfrm>
        <a:off x="4776341" y="1702792"/>
        <a:ext cx="987624" cy="6584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5E820-C762-4A69-B34E-CAACED58D2F8}">
      <dsp:nvSpPr>
        <dsp:cNvPr id="0" name=""/>
        <dsp:cNvSpPr/>
      </dsp:nvSpPr>
      <dsp:spPr>
        <a:xfrm>
          <a:off x="2827"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Motivation</a:t>
          </a:r>
        </a:p>
      </dsp:txBody>
      <dsp:txXfrm>
        <a:off x="332035" y="1702792"/>
        <a:ext cx="987624" cy="658415"/>
      </dsp:txXfrm>
    </dsp:sp>
    <dsp:sp modelId="{6A08EA42-E963-4C7D-BF4F-7542E8F0EEC1}">
      <dsp:nvSpPr>
        <dsp:cNvPr id="0" name=""/>
        <dsp:cNvSpPr/>
      </dsp:nvSpPr>
      <dsp:spPr>
        <a:xfrm>
          <a:off x="1484262" y="1702792"/>
          <a:ext cx="1646039" cy="658415"/>
        </a:xfrm>
        <a:prstGeom prst="chevron">
          <a:avLst/>
        </a:prstGeom>
        <a:solidFill>
          <a:schemeClr val="bg1"/>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0" kern="1200" dirty="0"/>
            <a:t>Cylindrical TEI</a:t>
          </a:r>
        </a:p>
      </dsp:txBody>
      <dsp:txXfrm>
        <a:off x="1813470" y="1702792"/>
        <a:ext cx="987624" cy="658415"/>
      </dsp:txXfrm>
    </dsp:sp>
    <dsp:sp modelId="{39872994-1A84-4E7B-8165-9315E3F7FC6D}">
      <dsp:nvSpPr>
        <dsp:cNvPr id="0" name=""/>
        <dsp:cNvSpPr/>
      </dsp:nvSpPr>
      <dsp:spPr>
        <a:xfrm>
          <a:off x="2965698" y="1702792"/>
          <a:ext cx="1646039" cy="658415"/>
        </a:xfrm>
        <a:prstGeom prst="chevron">
          <a:avLst/>
        </a:prstGeom>
        <a:solidFill>
          <a:schemeClr val="bg1">
            <a:lumMod val="6500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b="1" kern="1200" dirty="0"/>
            <a:t>Spherical TEI</a:t>
          </a:r>
        </a:p>
      </dsp:txBody>
      <dsp:txXfrm>
        <a:off x="3294906" y="1702792"/>
        <a:ext cx="987624" cy="658415"/>
      </dsp:txXfrm>
    </dsp:sp>
    <dsp:sp modelId="{1D91AFB8-D4CB-4EC5-B106-63A568B94B68}">
      <dsp:nvSpPr>
        <dsp:cNvPr id="0" name=""/>
        <dsp:cNvSpPr/>
      </dsp:nvSpPr>
      <dsp:spPr>
        <a:xfrm>
          <a:off x="4447133" y="1702792"/>
          <a:ext cx="1646039" cy="658415"/>
        </a:xfrm>
        <a:prstGeom prst="chevron">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Conclusions</a:t>
          </a:r>
        </a:p>
      </dsp:txBody>
      <dsp:txXfrm>
        <a:off x="4776341" y="1702792"/>
        <a:ext cx="987624" cy="65841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243A34-90D5-4B34-BED2-C2556C11AAE9}" type="datetimeFigureOut">
              <a:rPr lang="en-US" smtClean="0"/>
              <a:t>3/14/2023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A9EEBB-ED59-45EE-94F8-A00B3D53A0E3}" type="slidenum">
              <a:rPr lang="en-US" smtClean="0"/>
              <a:t>‹#›</a:t>
            </a:fld>
            <a:endParaRPr lang="en-US"/>
          </a:p>
        </p:txBody>
      </p:sp>
    </p:spTree>
    <p:extLst>
      <p:ext uri="{BB962C8B-B14F-4D97-AF65-F5344CB8AC3E}">
        <p14:creationId xmlns:p14="http://schemas.microsoft.com/office/powerpoint/2010/main" val="2633591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A8C40-71BB-42E5-9001-96A113230332}"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ECAEE-CE33-4B9A-BC1D-E2668F76AF64}" type="slidenum">
              <a:rPr lang="en-US" smtClean="0"/>
              <a:t>‹#›</a:t>
            </a:fld>
            <a:endParaRPr lang="en-US"/>
          </a:p>
        </p:txBody>
      </p:sp>
    </p:spTree>
    <p:extLst>
      <p:ext uri="{BB962C8B-B14F-4D97-AF65-F5344CB8AC3E}">
        <p14:creationId xmlns:p14="http://schemas.microsoft.com/office/powerpoint/2010/main" val="2763263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0ECAEE-CE33-4B9A-BC1D-E2668F76AF64}" type="slidenum">
              <a:rPr lang="en-US" smtClean="0"/>
              <a:t>5</a:t>
            </a:fld>
            <a:endParaRPr lang="en-US"/>
          </a:p>
        </p:txBody>
      </p:sp>
    </p:spTree>
    <p:extLst>
      <p:ext uri="{BB962C8B-B14F-4D97-AF65-F5344CB8AC3E}">
        <p14:creationId xmlns:p14="http://schemas.microsoft.com/office/powerpoint/2010/main" val="583079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2C0F23-38E0-7B45-9782-9A689A44D37D}" type="slidenum">
              <a:rPr lang="en-US" altLang="x-none" smtClean="0"/>
              <a:pPr>
                <a:defRPr/>
              </a:pPr>
              <a:t>9</a:t>
            </a:fld>
            <a:endParaRPr lang="en-US" altLang="x-none" dirty="0"/>
          </a:p>
        </p:txBody>
      </p:sp>
    </p:spTree>
    <p:extLst>
      <p:ext uri="{BB962C8B-B14F-4D97-AF65-F5344CB8AC3E}">
        <p14:creationId xmlns:p14="http://schemas.microsoft.com/office/powerpoint/2010/main" val="4286526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DB67C-1DC4-7048-8F01-108CCE2CC1ED}" type="slidenum">
              <a:rPr lang="en-US" smtClean="0"/>
              <a:t>15</a:t>
            </a:fld>
            <a:endParaRPr lang="en-US"/>
          </a:p>
        </p:txBody>
      </p:sp>
    </p:spTree>
    <p:extLst>
      <p:ext uri="{BB962C8B-B14F-4D97-AF65-F5344CB8AC3E}">
        <p14:creationId xmlns:p14="http://schemas.microsoft.com/office/powerpoint/2010/main" val="2113465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DDB67C-1DC4-7048-8F01-108CCE2CC1ED}" type="slidenum">
              <a:rPr lang="en-US" smtClean="0"/>
              <a:t>16</a:t>
            </a:fld>
            <a:endParaRPr lang="en-US"/>
          </a:p>
        </p:txBody>
      </p:sp>
    </p:spTree>
    <p:extLst>
      <p:ext uri="{BB962C8B-B14F-4D97-AF65-F5344CB8AC3E}">
        <p14:creationId xmlns:p14="http://schemas.microsoft.com/office/powerpoint/2010/main" val="399059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AC9D8E-B781-455D-9489-3A5C4A4D9D14}" type="datetime1">
              <a:rPr lang="en-US" smtClean="0"/>
              <a:t>3/14/2023</a:t>
            </a:fld>
            <a:endParaRPr lang="en-US"/>
          </a:p>
        </p:txBody>
      </p:sp>
    </p:spTree>
    <p:extLst>
      <p:ext uri="{BB962C8B-B14F-4D97-AF65-F5344CB8AC3E}">
        <p14:creationId xmlns:p14="http://schemas.microsoft.com/office/powerpoint/2010/main" val="335464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19D82-20C3-40A5-A820-1BB3D53279A0}" type="datetime1">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53083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6E9097-9716-4D94-ABD8-451A9756AB9A}" type="datetime1">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29237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1353800" cy="1325563"/>
          </a:xfrm>
        </p:spPr>
        <p:txBody>
          <a:bodyPr/>
          <a:lstStyle/>
          <a:p>
            <a:r>
              <a:rPr lang="en-US"/>
              <a:t>Click to edit Master title style</a:t>
            </a:r>
          </a:p>
        </p:txBody>
      </p:sp>
      <p:sp>
        <p:nvSpPr>
          <p:cNvPr id="3" name="Content Placeholder 2"/>
          <p:cNvSpPr>
            <a:spLocks noGrp="1"/>
          </p:cNvSpPr>
          <p:nvPr>
            <p:ph idx="1"/>
          </p:nvPr>
        </p:nvSpPr>
        <p:spPr>
          <a:xfrm>
            <a:off x="838200" y="1684304"/>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49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DED1D1-89CC-4D30-A421-39993E9E186B}" type="datetime1">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6841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1AF26B-6C04-4E83-9FA0-EBDA8889F5C0}" type="datetime1">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56350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E3D2F-C8D9-4421-BCCB-5B43FF1BD27D}" type="datetime1">
              <a:rPr lang="en-US" smtClean="0"/>
              <a:t>3/14/2023</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14467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D76F30-0BFB-4AE7-8E5E-DDD754248C39}" type="datetime1">
              <a:rPr lang="en-US" smtClean="0"/>
              <a:t>3/14/2023</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27691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E02EC4-87EF-4AFB-B1D1-885728A0B41A}" type="datetime1">
              <a:rPr lang="en-US" smtClean="0"/>
              <a:t>3/14/2023</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86931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6F9FEE-C083-410F-8170-78648A612973}" type="datetime1">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81654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E8EBD5-E00F-47F4-A4C3-876DC0BE9F3B}" type="datetime1">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11232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2971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BB423-6061-48DF-B249-33DE0875FAD0}" type="datetime1">
              <a:rPr lang="en-US" smtClean="0"/>
              <a:t>3/14/2023</a:t>
            </a:fld>
            <a:endParaRPr lang="en-US"/>
          </a:p>
        </p:txBody>
      </p:sp>
      <p:sp>
        <p:nvSpPr>
          <p:cNvPr id="5" name="Footer Placeholder 4"/>
          <p:cNvSpPr>
            <a:spLocks noGrp="1"/>
          </p:cNvSpPr>
          <p:nvPr>
            <p:ph type="ftr" sz="quarter" idx="3"/>
          </p:nvPr>
        </p:nvSpPr>
        <p:spPr>
          <a:xfrm>
            <a:off x="4038600" y="632971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2971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99B8A-0457-4E1E-8FD2-4E3A9121342F}" type="slidenum">
              <a:rPr lang="en-US" smtClean="0"/>
              <a:t>‹#›</a:t>
            </a:fld>
            <a:endParaRPr lang="en-US"/>
          </a:p>
        </p:txBody>
      </p:sp>
      <p:sp>
        <p:nvSpPr>
          <p:cNvPr id="8" name="Rectangle 7"/>
          <p:cNvSpPr/>
          <p:nvPr userDrawn="1"/>
        </p:nvSpPr>
        <p:spPr>
          <a:xfrm>
            <a:off x="0" y="6096001"/>
            <a:ext cx="12192000" cy="7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6" descr="Related image"/>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1185931" y="6184505"/>
            <a:ext cx="1510478" cy="58222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1004104" y="6272674"/>
            <a:ext cx="0" cy="4117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34377" y="6207824"/>
            <a:ext cx="535351" cy="535589"/>
          </a:xfrm>
          <a:prstGeom prst="rect">
            <a:avLst/>
          </a:prstGeom>
        </p:spPr>
      </p:pic>
      <p:sp>
        <p:nvSpPr>
          <p:cNvPr id="13" name="Slide Number Placeholder 5"/>
          <p:cNvSpPr txBox="1">
            <a:spLocks/>
          </p:cNvSpPr>
          <p:nvPr userDrawn="1"/>
        </p:nvSpPr>
        <p:spPr>
          <a:xfrm>
            <a:off x="9152142" y="634113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4699B8A-0457-4E1E-8FD2-4E3A9121342F}" type="slidenum">
              <a:rPr lang="en-US" sz="1400" smtClean="0">
                <a:solidFill>
                  <a:schemeClr val="bg1">
                    <a:lumMod val="65000"/>
                  </a:schemeClr>
                </a:solidFill>
              </a:rPr>
              <a:pPr algn="r"/>
              <a:t>‹#›</a:t>
            </a:fld>
            <a:endParaRPr lang="en-US" sz="1400" dirty="0">
              <a:solidFill>
                <a:schemeClr val="bg1">
                  <a:lumMod val="65000"/>
                </a:schemeClr>
              </a:solidFill>
            </a:endParaRPr>
          </a:p>
        </p:txBody>
      </p:sp>
      <p:pic>
        <p:nvPicPr>
          <p:cNvPr id="14" name="Picture 2" descr="Image result for u of m seal">
            <a:extLst>
              <a:ext uri="{FF2B5EF4-FFF2-40B4-BE49-F238E27FC236}">
                <a16:creationId xmlns:a16="http://schemas.microsoft.com/office/drawing/2014/main" id="{0EB2E60A-BFB0-46A9-929C-0A9DFA421045}"/>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496550" y="6113667"/>
            <a:ext cx="7239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303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9.xml"/><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diagramLayout" Target="../diagrams/layout9.xml"/><Relationship Id="rId12" Type="http://schemas.microsoft.com/office/2007/relationships/hdphoto" Target="../media/hdphoto1.wdp"/><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Data" Target="../diagrams/data9.xml"/><Relationship Id="rId11" Type="http://schemas.openxmlformats.org/officeDocument/2006/relationships/image" Target="../media/image26.png"/><Relationship Id="rId5" Type="http://schemas.openxmlformats.org/officeDocument/2006/relationships/image" Target="../media/image25.png"/><Relationship Id="rId10" Type="http://schemas.microsoft.com/office/2007/relationships/diagramDrawing" Target="../diagrams/drawing9.xml"/><Relationship Id="rId4" Type="http://schemas.openxmlformats.org/officeDocument/2006/relationships/image" Target="../media/image24.jpeg"/><Relationship Id="rId9" Type="http://schemas.openxmlformats.org/officeDocument/2006/relationships/diagramColors" Target="../diagrams/colors9.xml"/><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microsoft.com/office/2007/relationships/diagramDrawing" Target="../diagrams/drawing10.xml"/><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diagramColors" Target="../diagrams/colors10.xml"/><Relationship Id="rId12" Type="http://schemas.openxmlformats.org/officeDocument/2006/relationships/image" Target="../media/image3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10.xml"/><Relationship Id="rId11" Type="http://schemas.openxmlformats.org/officeDocument/2006/relationships/image" Target="../media/image30.png"/><Relationship Id="rId5" Type="http://schemas.openxmlformats.org/officeDocument/2006/relationships/diagramLayout" Target="../diagrams/layout10.xml"/><Relationship Id="rId10" Type="http://schemas.openxmlformats.org/officeDocument/2006/relationships/image" Target="../media/image29.png"/><Relationship Id="rId4" Type="http://schemas.openxmlformats.org/officeDocument/2006/relationships/diagramData" Target="../diagrams/data10.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slideLayout" Target="../slideLayouts/slideLayout2.xml"/><Relationship Id="rId7" Type="http://schemas.openxmlformats.org/officeDocument/2006/relationships/diagramColors" Target="../diagrams/colors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slideLayout" Target="../slideLayouts/slideLayout2.xml"/><Relationship Id="rId7" Type="http://schemas.openxmlformats.org/officeDocument/2006/relationships/diagramColors" Target="../diagrams/colors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slideLayout" Target="../slideLayouts/slideLayout2.xml"/><Relationship Id="rId7" Type="http://schemas.openxmlformats.org/officeDocument/2006/relationships/diagramColors" Target="../diagrams/colors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5.tiff"/><Relationship Id="rId13" Type="http://schemas.openxmlformats.org/officeDocument/2006/relationships/image" Target="../media/image40.tiff"/><Relationship Id="rId18" Type="http://schemas.openxmlformats.org/officeDocument/2006/relationships/image" Target="../media/image45.tiff"/><Relationship Id="rId26" Type="http://schemas.openxmlformats.org/officeDocument/2006/relationships/image" Target="../media/image5.png"/><Relationship Id="rId3" Type="http://schemas.openxmlformats.org/officeDocument/2006/relationships/slideLayout" Target="../slideLayouts/slideLayout2.xml"/><Relationship Id="rId21" Type="http://schemas.openxmlformats.org/officeDocument/2006/relationships/diagramData" Target="../diagrams/data14.xml"/><Relationship Id="rId7" Type="http://schemas.openxmlformats.org/officeDocument/2006/relationships/image" Target="../media/image34.tiff"/><Relationship Id="rId12" Type="http://schemas.openxmlformats.org/officeDocument/2006/relationships/image" Target="../media/image39.tiff"/><Relationship Id="rId17" Type="http://schemas.openxmlformats.org/officeDocument/2006/relationships/image" Target="../media/image44.tiff"/><Relationship Id="rId25" Type="http://schemas.microsoft.com/office/2007/relationships/diagramDrawing" Target="../diagrams/drawing14.xml"/><Relationship Id="rId2" Type="http://schemas.openxmlformats.org/officeDocument/2006/relationships/audio" Target="../media/media14.m4a"/><Relationship Id="rId16" Type="http://schemas.openxmlformats.org/officeDocument/2006/relationships/image" Target="../media/image43.tiff"/><Relationship Id="rId20" Type="http://schemas.openxmlformats.org/officeDocument/2006/relationships/image" Target="../media/image47.tiff"/><Relationship Id="rId1" Type="http://schemas.microsoft.com/office/2007/relationships/media" Target="../media/media14.m4a"/><Relationship Id="rId6" Type="http://schemas.openxmlformats.org/officeDocument/2006/relationships/image" Target="../media/image33.jpeg"/><Relationship Id="rId11" Type="http://schemas.openxmlformats.org/officeDocument/2006/relationships/image" Target="../media/image38.tiff"/><Relationship Id="rId24" Type="http://schemas.openxmlformats.org/officeDocument/2006/relationships/diagramColors" Target="../diagrams/colors14.xml"/><Relationship Id="rId5" Type="http://schemas.openxmlformats.org/officeDocument/2006/relationships/image" Target="../media/image32.jpeg"/><Relationship Id="rId15" Type="http://schemas.openxmlformats.org/officeDocument/2006/relationships/image" Target="../media/image42.tiff"/><Relationship Id="rId23" Type="http://schemas.openxmlformats.org/officeDocument/2006/relationships/diagramQuickStyle" Target="../diagrams/quickStyle14.xml"/><Relationship Id="rId10" Type="http://schemas.openxmlformats.org/officeDocument/2006/relationships/image" Target="../media/image37.tiff"/><Relationship Id="rId19" Type="http://schemas.openxmlformats.org/officeDocument/2006/relationships/image" Target="../media/image46.tiff"/><Relationship Id="rId4" Type="http://schemas.openxmlformats.org/officeDocument/2006/relationships/notesSlide" Target="../notesSlides/notesSlide3.xml"/><Relationship Id="rId9" Type="http://schemas.openxmlformats.org/officeDocument/2006/relationships/image" Target="../media/image36.tiff"/><Relationship Id="rId14" Type="http://schemas.openxmlformats.org/officeDocument/2006/relationships/image" Target="../media/image41.tiff"/><Relationship Id="rId22" Type="http://schemas.openxmlformats.org/officeDocument/2006/relationships/diagramLayout" Target="../diagrams/layout1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16.xml"/><Relationship Id="rId3" Type="http://schemas.microsoft.com/office/2007/relationships/hdphoto" Target="../media/hdphoto2.wdp"/><Relationship Id="rId7" Type="http://schemas.openxmlformats.org/officeDocument/2006/relationships/diagramColors" Target="../diagrams/colors16.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7.png"/><Relationship Id="rId10" Type="http://schemas.microsoft.com/office/2007/relationships/diagramDrawing" Target="../diagrams/drawing1.xml"/><Relationship Id="rId4" Type="http://schemas.openxmlformats.org/officeDocument/2006/relationships/image" Target="../media/image6.jpg"/><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emf"/><Relationship Id="rId11" Type="http://schemas.microsoft.com/office/2007/relationships/diagramDrawing" Target="../diagrams/drawing2.xml"/><Relationship Id="rId5" Type="http://schemas.openxmlformats.org/officeDocument/2006/relationships/image" Target="../media/image9.png"/><Relationship Id="rId10" Type="http://schemas.openxmlformats.org/officeDocument/2006/relationships/diagramColors" Target="../diagrams/colors2.xml"/><Relationship Id="rId4" Type="http://schemas.openxmlformats.org/officeDocument/2006/relationships/image" Target="../media/image8.png"/><Relationship Id="rId9"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12"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4.xml"/><Relationship Id="rId11" Type="http://schemas.openxmlformats.org/officeDocument/2006/relationships/image" Target="../media/image12.png"/><Relationship Id="rId5" Type="http://schemas.openxmlformats.org/officeDocument/2006/relationships/diagramData" Target="../diagrams/data4.xml"/><Relationship Id="rId10" Type="http://schemas.openxmlformats.org/officeDocument/2006/relationships/image" Target="../media/image11.emf"/><Relationship Id="rId4" Type="http://schemas.openxmlformats.org/officeDocument/2006/relationships/notesSlide" Target="../notesSlides/notesSlide1.xml"/><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4.png"/><Relationship Id="rId7" Type="http://schemas.openxmlformats.org/officeDocument/2006/relationships/diagramQuickStyle" Target="../diagrams/quickStyle5.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5.png"/><Relationship Id="rId9" Type="http://schemas.microsoft.com/office/2007/relationships/diagramDrawing" Target="../diagrams/drawing5.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2.xml"/><Relationship Id="rId7" Type="http://schemas.openxmlformats.org/officeDocument/2006/relationships/diagramLayout" Target="../diagrams/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6.xml"/><Relationship Id="rId11" Type="http://schemas.openxmlformats.org/officeDocument/2006/relationships/image" Target="../media/image5.png"/><Relationship Id="rId5" Type="http://schemas.openxmlformats.org/officeDocument/2006/relationships/image" Target="../media/image17.png"/><Relationship Id="rId10" Type="http://schemas.microsoft.com/office/2007/relationships/diagramDrawing" Target="../diagrams/drawing6.xml"/><Relationship Id="rId4" Type="http://schemas.openxmlformats.org/officeDocument/2006/relationships/image" Target="../media/image16.png"/><Relationship Id="rId9" Type="http://schemas.openxmlformats.org/officeDocument/2006/relationships/diagramColors" Target="../diagrams/colors6.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xml"/><Relationship Id="rId7" Type="http://schemas.openxmlformats.org/officeDocument/2006/relationships/diagramColors" Target="../diagrams/colors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7.xml"/><Relationship Id="rId11" Type="http://schemas.openxmlformats.org/officeDocument/2006/relationships/image" Target="../media/image5.png"/><Relationship Id="rId5" Type="http://schemas.openxmlformats.org/officeDocument/2006/relationships/diagramLayout" Target="../diagrams/layout7.xml"/><Relationship Id="rId10" Type="http://schemas.openxmlformats.org/officeDocument/2006/relationships/image" Target="../media/image19.png"/><Relationship Id="rId4" Type="http://schemas.openxmlformats.org/officeDocument/2006/relationships/diagramData" Target="../diagrams/data7.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diagramColors" Target="../diagrams/colors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11" Type="http://schemas.openxmlformats.org/officeDocument/2006/relationships/diagramQuickStyle" Target="../diagrams/quickStyle8.xml"/><Relationship Id="rId5" Type="http://schemas.openxmlformats.org/officeDocument/2006/relationships/image" Target="../media/image20.emf"/><Relationship Id="rId10" Type="http://schemas.openxmlformats.org/officeDocument/2006/relationships/diagramLayout" Target="../diagrams/layout8.xml"/><Relationship Id="rId4" Type="http://schemas.openxmlformats.org/officeDocument/2006/relationships/notesSlide" Target="../notesSlides/notesSlide2.xml"/><Relationship Id="rId9" Type="http://schemas.openxmlformats.org/officeDocument/2006/relationships/diagramData" Target="../diagrams/data8.xml"/><Relationship Id="rId1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643A72-1531-164D-8F90-A1481AA9A8BF}"/>
              </a:ext>
            </a:extLst>
          </p:cNvPr>
          <p:cNvSpPr txBox="1"/>
          <p:nvPr/>
        </p:nvSpPr>
        <p:spPr>
          <a:xfrm>
            <a:off x="3757975" y="3725961"/>
            <a:ext cx="4208781" cy="923330"/>
          </a:xfrm>
          <a:prstGeom prst="rect">
            <a:avLst/>
          </a:prstGeom>
          <a:noFill/>
        </p:spPr>
        <p:txBody>
          <a:bodyPr wrap="none" rtlCol="0">
            <a:spAutoFit/>
          </a:bodyPr>
          <a:lstStyle/>
          <a:p>
            <a:r>
              <a:rPr lang="en-US" sz="3600" i="1" dirty="0"/>
              <a:t>MTV Workshop, 2023</a:t>
            </a:r>
          </a:p>
          <a:p>
            <a:r>
              <a:rPr lang="en-US" i="1" dirty="0"/>
              <a:t>March 22</a:t>
            </a:r>
            <a:r>
              <a:rPr lang="en-US" i="1" baseline="30000" dirty="0"/>
              <a:t>th</a:t>
            </a:r>
            <a:r>
              <a:rPr lang="en-US" i="1" dirty="0"/>
              <a:t>, 2023</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2335" y="1617571"/>
            <a:ext cx="2602724" cy="2603881"/>
          </a:xfrm>
          <a:prstGeom prst="rect">
            <a:avLst/>
          </a:prstGeom>
        </p:spPr>
      </p:pic>
      <p:cxnSp>
        <p:nvCxnSpPr>
          <p:cNvPr id="7" name="Straight Connector 6">
            <a:extLst>
              <a:ext uri="{FF2B5EF4-FFF2-40B4-BE49-F238E27FC236}">
                <a16:creationId xmlns:a16="http://schemas.microsoft.com/office/drawing/2014/main" id="{D9CFC876-38B3-E04F-A6EB-7F8649A2875D}"/>
              </a:ext>
            </a:extLst>
          </p:cNvPr>
          <p:cNvCxnSpPr/>
          <p:nvPr/>
        </p:nvCxnSpPr>
        <p:spPr>
          <a:xfrm>
            <a:off x="3205150" y="1967011"/>
            <a:ext cx="0" cy="19050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180DFCD-D56A-4ECC-A2D5-24767BF428B3}"/>
              </a:ext>
            </a:extLst>
          </p:cNvPr>
          <p:cNvSpPr txBox="1"/>
          <p:nvPr/>
        </p:nvSpPr>
        <p:spPr>
          <a:xfrm>
            <a:off x="6320901" y="4182818"/>
            <a:ext cx="5196728" cy="1631216"/>
          </a:xfrm>
          <a:prstGeom prst="rect">
            <a:avLst/>
          </a:prstGeom>
          <a:noFill/>
        </p:spPr>
        <p:txBody>
          <a:bodyPr wrap="square" rtlCol="0">
            <a:spAutoFit/>
          </a:bodyPr>
          <a:lstStyle/>
          <a:p>
            <a:pPr algn="r"/>
            <a:r>
              <a:rPr lang="en-US" sz="2000" b="1" dirty="0"/>
              <a:t>John R. Kuchta</a:t>
            </a:r>
          </a:p>
          <a:p>
            <a:pPr algn="r"/>
            <a:r>
              <a:rPr lang="en-US" sz="2000" b="1" dirty="0"/>
              <a:t>PhD Candidate</a:t>
            </a:r>
          </a:p>
          <a:p>
            <a:pPr algn="r"/>
            <a:r>
              <a:rPr lang="en-US" sz="2000" b="1" dirty="0"/>
              <a:t>University of Michigan Department of Nuclear Engineering and Radiological Sciences</a:t>
            </a:r>
          </a:p>
          <a:p>
            <a:pPr algn="r"/>
            <a:r>
              <a:rPr lang="en-US" sz="2000" b="1" dirty="0"/>
              <a:t>David K. Wehe</a:t>
            </a:r>
          </a:p>
        </p:txBody>
      </p:sp>
      <p:sp>
        <p:nvSpPr>
          <p:cNvPr id="10" name="TextBox 9">
            <a:extLst>
              <a:ext uri="{FF2B5EF4-FFF2-40B4-BE49-F238E27FC236}">
                <a16:creationId xmlns:a16="http://schemas.microsoft.com/office/drawing/2014/main" id="{D303BF98-A97C-4C6B-8DF2-0BD7F68EF6BE}"/>
              </a:ext>
            </a:extLst>
          </p:cNvPr>
          <p:cNvSpPr txBox="1"/>
          <p:nvPr/>
        </p:nvSpPr>
        <p:spPr>
          <a:xfrm>
            <a:off x="3646758" y="1157623"/>
            <a:ext cx="6738814" cy="2554545"/>
          </a:xfrm>
          <a:prstGeom prst="rect">
            <a:avLst/>
          </a:prstGeom>
          <a:noFill/>
        </p:spPr>
        <p:txBody>
          <a:bodyPr wrap="square" rtlCol="0">
            <a:spAutoFit/>
          </a:bodyPr>
          <a:lstStyle/>
          <a:p>
            <a:r>
              <a:rPr lang="en-US" sz="4000" dirty="0">
                <a:solidFill>
                  <a:schemeClr val="tx1">
                    <a:lumMod val="75000"/>
                    <a:lumOff val="25000"/>
                  </a:schemeClr>
                </a:solidFill>
                <a:latin typeface="Trebuchet MS" panose="020B0603020202020204" pitchFamily="34" charset="0"/>
              </a:rPr>
              <a:t>Advancements in Cylindrical Time-Encoded Imaging and Explorations in Spherical Time-Encoded Imaging</a:t>
            </a:r>
          </a:p>
        </p:txBody>
      </p:sp>
      <p:pic>
        <p:nvPicPr>
          <p:cNvPr id="3" name="Audio 2">
            <a:hlinkClick r:id="" action="ppaction://media"/>
            <a:extLst>
              <a:ext uri="{FF2B5EF4-FFF2-40B4-BE49-F238E27FC236}">
                <a16:creationId xmlns:a16="http://schemas.microsoft.com/office/drawing/2014/main" id="{61A73E31-F5B1-C3D4-03C0-BADD832D6F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23459361"/>
      </p:ext>
    </p:extLst>
  </p:cSld>
  <p:clrMapOvr>
    <a:masterClrMapping/>
  </p:clrMapOvr>
  <mc:AlternateContent xmlns:mc="http://schemas.openxmlformats.org/markup-compatibility/2006" xmlns:p14="http://schemas.microsoft.com/office/powerpoint/2010/main">
    <mc:Choice Requires="p14">
      <p:transition spd="slow" p14:dur="2000" advTm="8512"/>
    </mc:Choice>
    <mc:Fallback xmlns="">
      <p:transition spd="slow" advTm="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3A232-D168-87D8-82D0-E954FB0CBB06}"/>
              </a:ext>
            </a:extLst>
          </p:cNvPr>
          <p:cNvSpPr>
            <a:spLocks noGrp="1"/>
          </p:cNvSpPr>
          <p:nvPr>
            <p:ph type="title"/>
          </p:nvPr>
        </p:nvSpPr>
        <p:spPr>
          <a:xfrm>
            <a:off x="2265901" y="0"/>
            <a:ext cx="7812598" cy="1048078"/>
          </a:xfrm>
        </p:spPr>
        <p:txBody>
          <a:bodyPr>
            <a:normAutofit/>
          </a:bodyPr>
          <a:lstStyle/>
          <a:p>
            <a:pPr algn="ctr"/>
            <a:r>
              <a:rPr lang="en-US" dirty="0"/>
              <a:t>Spherical Time-Encoded Imaging</a:t>
            </a:r>
          </a:p>
        </p:txBody>
      </p:sp>
      <p:sp>
        <p:nvSpPr>
          <p:cNvPr id="3" name="TextBox 2">
            <a:extLst>
              <a:ext uri="{FF2B5EF4-FFF2-40B4-BE49-F238E27FC236}">
                <a16:creationId xmlns:a16="http://schemas.microsoft.com/office/drawing/2014/main" id="{BF00E321-EA94-7009-E2FD-9F2427C7B4B6}"/>
              </a:ext>
            </a:extLst>
          </p:cNvPr>
          <p:cNvSpPr txBox="1"/>
          <p:nvPr/>
        </p:nvSpPr>
        <p:spPr>
          <a:xfrm>
            <a:off x="5058801" y="1406585"/>
            <a:ext cx="4546787" cy="369332"/>
          </a:xfrm>
          <a:prstGeom prst="rect">
            <a:avLst/>
          </a:prstGeom>
          <a:noFill/>
        </p:spPr>
        <p:txBody>
          <a:bodyPr wrap="square" rtlCol="0">
            <a:spAutoFit/>
          </a:bodyPr>
          <a:lstStyle/>
          <a:p>
            <a:r>
              <a:rPr lang="en-US" dirty="0"/>
              <a:t>Regular icosahedron, 20 equilateral triangles</a:t>
            </a:r>
          </a:p>
        </p:txBody>
      </p:sp>
      <p:pic>
        <p:nvPicPr>
          <p:cNvPr id="5122" name="Picture 2" descr="BB-8 drive mechanisms">
            <a:extLst>
              <a:ext uri="{FF2B5EF4-FFF2-40B4-BE49-F238E27FC236}">
                <a16:creationId xmlns:a16="http://schemas.microsoft.com/office/drawing/2014/main" id="{8A3C9569-5A37-9D73-D428-CDF099641E2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668"/>
          <a:stretch/>
        </p:blipFill>
        <p:spPr bwMode="auto">
          <a:xfrm>
            <a:off x="215380" y="1501799"/>
            <a:ext cx="4546787" cy="265494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10DE2A98-138A-65ED-2155-C69664424257}"/>
              </a:ext>
            </a:extLst>
          </p:cNvPr>
          <p:cNvCxnSpPr>
            <a:cxnSpLocks/>
            <a:stCxn id="9" idx="0"/>
          </p:cNvCxnSpPr>
          <p:nvPr/>
        </p:nvCxnSpPr>
        <p:spPr>
          <a:xfrm flipV="1">
            <a:off x="1310691" y="3087908"/>
            <a:ext cx="167874" cy="1047471"/>
          </a:xfrm>
          <a:prstGeom prst="straightConnector1">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667050A2-F01A-916D-B824-03A878DEE71E}"/>
              </a:ext>
            </a:extLst>
          </p:cNvPr>
          <p:cNvSpPr txBox="1"/>
          <p:nvPr/>
        </p:nvSpPr>
        <p:spPr>
          <a:xfrm>
            <a:off x="230520" y="4135379"/>
            <a:ext cx="2160342" cy="553998"/>
          </a:xfrm>
          <a:prstGeom prst="rect">
            <a:avLst/>
          </a:prstGeom>
          <a:noFill/>
        </p:spPr>
        <p:txBody>
          <a:bodyPr wrap="square" rtlCol="0">
            <a:spAutoFit/>
          </a:bodyPr>
          <a:lstStyle/>
          <a:p>
            <a:r>
              <a:rPr lang="en-US" sz="1500" dirty="0"/>
              <a:t>Detector and electronics can be inserted here</a:t>
            </a:r>
          </a:p>
        </p:txBody>
      </p:sp>
      <p:sp>
        <p:nvSpPr>
          <p:cNvPr id="8" name="TextBox 7">
            <a:extLst>
              <a:ext uri="{FF2B5EF4-FFF2-40B4-BE49-F238E27FC236}">
                <a16:creationId xmlns:a16="http://schemas.microsoft.com/office/drawing/2014/main" id="{7397CA4F-3077-97FA-969B-EDA82BAD8629}"/>
              </a:ext>
            </a:extLst>
          </p:cNvPr>
          <p:cNvSpPr txBox="1"/>
          <p:nvPr/>
        </p:nvSpPr>
        <p:spPr>
          <a:xfrm>
            <a:off x="6238412" y="5148943"/>
            <a:ext cx="5550613" cy="369332"/>
          </a:xfrm>
          <a:prstGeom prst="rect">
            <a:avLst/>
          </a:prstGeom>
          <a:noFill/>
        </p:spPr>
        <p:txBody>
          <a:bodyPr wrap="square" rtlCol="0">
            <a:spAutoFit/>
          </a:bodyPr>
          <a:lstStyle/>
          <a:p>
            <a:r>
              <a:rPr lang="en-US" b="1" dirty="0"/>
              <a:t>Possible numbers of coded aperture voxels: 20, 80, 320…</a:t>
            </a:r>
          </a:p>
        </p:txBody>
      </p:sp>
      <p:pic>
        <p:nvPicPr>
          <p:cNvPr id="11" name="Picture 10">
            <a:extLst>
              <a:ext uri="{FF2B5EF4-FFF2-40B4-BE49-F238E27FC236}">
                <a16:creationId xmlns:a16="http://schemas.microsoft.com/office/drawing/2014/main" id="{777A9ACC-9650-C8B0-7101-158BA7A0BCBF}"/>
              </a:ext>
            </a:extLst>
          </p:cNvPr>
          <p:cNvPicPr>
            <a:picLocks noChangeAspect="1"/>
          </p:cNvPicPr>
          <p:nvPr/>
        </p:nvPicPr>
        <p:blipFill>
          <a:blip r:embed="rId5"/>
          <a:stretch>
            <a:fillRect/>
          </a:stretch>
        </p:blipFill>
        <p:spPr>
          <a:xfrm>
            <a:off x="5693025" y="1878104"/>
            <a:ext cx="3327582" cy="3270839"/>
          </a:xfrm>
          <a:prstGeom prst="rect">
            <a:avLst/>
          </a:prstGeom>
        </p:spPr>
      </p:pic>
      <p:sp>
        <p:nvSpPr>
          <p:cNvPr id="12" name="TextBox 11">
            <a:extLst>
              <a:ext uri="{FF2B5EF4-FFF2-40B4-BE49-F238E27FC236}">
                <a16:creationId xmlns:a16="http://schemas.microsoft.com/office/drawing/2014/main" id="{20D8696C-5FE2-93D9-F5AF-7CF25388A7E9}"/>
              </a:ext>
            </a:extLst>
          </p:cNvPr>
          <p:cNvSpPr txBox="1"/>
          <p:nvPr/>
        </p:nvSpPr>
        <p:spPr>
          <a:xfrm>
            <a:off x="4375410" y="4038779"/>
            <a:ext cx="486554" cy="307777"/>
          </a:xfrm>
          <a:prstGeom prst="rect">
            <a:avLst/>
          </a:prstGeom>
          <a:noFill/>
        </p:spPr>
        <p:txBody>
          <a:bodyPr wrap="square" rtlCol="0">
            <a:spAutoFit/>
          </a:bodyPr>
          <a:lstStyle/>
          <a:p>
            <a:r>
              <a:rPr lang="en-US" sz="1400" dirty="0"/>
              <a:t>[2]</a:t>
            </a:r>
          </a:p>
        </p:txBody>
      </p:sp>
      <p:graphicFrame>
        <p:nvGraphicFramePr>
          <p:cNvPr id="4" name="Diagram 3">
            <a:extLst>
              <a:ext uri="{FF2B5EF4-FFF2-40B4-BE49-F238E27FC236}">
                <a16:creationId xmlns:a16="http://schemas.microsoft.com/office/drawing/2014/main" id="{4C904E48-4927-A883-939E-C127CB884F75}"/>
              </a:ext>
            </a:extLst>
          </p:cNvPr>
          <p:cNvGraphicFramePr/>
          <p:nvPr>
            <p:extLst>
              <p:ext uri="{D42A27DB-BD31-4B8C-83A1-F6EECF244321}">
                <p14:modId xmlns:p14="http://schemas.microsoft.com/office/powerpoint/2010/main" val="291643316"/>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2">
            <a:extLst>
              <a:ext uri="{FF2B5EF4-FFF2-40B4-BE49-F238E27FC236}">
                <a16:creationId xmlns:a16="http://schemas.microsoft.com/office/drawing/2014/main" id="{370FBEEF-9A32-4065-3A91-66C3C0075A2D}"/>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125" b="97727" l="3252" r="94038">
                        <a14:foregroundMark x1="7588" y1="90625" x2="7588" y2="90625"/>
                        <a14:foregroundMark x1="3794" y1="98295" x2="3794" y2="98295"/>
                        <a14:foregroundMark x1="94038" y1="95170" x2="94038" y2="95170"/>
                        <a14:foregroundMark x1="73442" y1="78409" x2="73442" y2="78409"/>
                        <a14:foregroundMark x1="51491" y1="66477" x2="51491" y2="66477"/>
                        <a14:foregroundMark x1="50407" y1="32670" x2="50407" y2="32670"/>
                        <a14:foregroundMark x1="28997" y1="78409" x2="28997" y2="78409"/>
                        <a14:foregroundMark x1="49593" y1="3125" x2="49593" y2="3125"/>
                        <a14:backgroundMark x1="71545" y1="79261" x2="71545" y2="79261"/>
                        <a14:backgroundMark x1="27100" y1="78693" x2="27100" y2="78693"/>
                        <a14:backgroundMark x1="50407" y1="65625" x2="50407" y2="65625"/>
                        <a14:backgroundMark x1="49593" y1="30398" x2="49593" y2="30398"/>
                      </a14:backgroundRemoval>
                    </a14:imgEffect>
                  </a14:imgLayer>
                </a14:imgProps>
              </a:ext>
              <a:ext uri="{28A0092B-C50C-407E-A947-70E740481C1C}">
                <a14:useLocalDpi xmlns:a14="http://schemas.microsoft.com/office/drawing/2010/main" val="0"/>
              </a:ext>
            </a:extLst>
          </a:blip>
          <a:srcRect/>
          <a:stretch>
            <a:fillRect/>
          </a:stretch>
        </p:blipFill>
        <p:spPr bwMode="auto">
          <a:xfrm rot="20488052">
            <a:off x="6694527" y="1842006"/>
            <a:ext cx="2130901" cy="17928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C57E491-1388-6138-05A3-997A7C4C4DA5}"/>
              </a:ext>
            </a:extLst>
          </p:cNvPr>
          <p:cNvPicPr>
            <a:picLocks noChangeAspect="1"/>
          </p:cNvPicPr>
          <p:nvPr/>
        </p:nvPicPr>
        <p:blipFill rotWithShape="1">
          <a:blip r:embed="rId13"/>
          <a:srcRect l="13911" t="13133" r="12015" b="11786"/>
          <a:stretch/>
        </p:blipFill>
        <p:spPr>
          <a:xfrm>
            <a:off x="9055093" y="1951896"/>
            <a:ext cx="2971491" cy="3021067"/>
          </a:xfrm>
          <a:prstGeom prst="rect">
            <a:avLst/>
          </a:prstGeom>
        </p:spPr>
      </p:pic>
      <p:pic>
        <p:nvPicPr>
          <p:cNvPr id="10" name="Audio 9">
            <a:hlinkClick r:id="" action="ppaction://media"/>
            <a:extLst>
              <a:ext uri="{FF2B5EF4-FFF2-40B4-BE49-F238E27FC236}">
                <a16:creationId xmlns:a16="http://schemas.microsoft.com/office/drawing/2014/main" id="{A2B64189-0480-B0DE-BF04-D25EF8C60DE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32553057"/>
      </p:ext>
    </p:extLst>
  </p:cSld>
  <p:clrMapOvr>
    <a:masterClrMapping/>
  </p:clrMapOvr>
  <mc:AlternateContent xmlns:mc="http://schemas.openxmlformats.org/markup-compatibility/2006" xmlns:p14="http://schemas.microsoft.com/office/powerpoint/2010/main">
    <mc:Choice Requires="p14">
      <p:transition spd="slow" p14:dur="2000" advTm="65856"/>
    </mc:Choice>
    <mc:Fallback xmlns="">
      <p:transition spd="slow" advTm="65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8018E1BF-5124-AAEF-6781-7F06411107F5}"/>
              </a:ext>
            </a:extLst>
          </p:cNvPr>
          <p:cNvGraphicFramePr/>
          <p:nvPr>
            <p:extLst>
              <p:ext uri="{D42A27DB-BD31-4B8C-83A1-F6EECF244321}">
                <p14:modId xmlns:p14="http://schemas.microsoft.com/office/powerpoint/2010/main" val="654347881"/>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230244C4-C8E5-1797-F414-D129D12E0CCF}"/>
              </a:ext>
            </a:extLst>
          </p:cNvPr>
          <p:cNvSpPr>
            <a:spLocks noGrp="1"/>
          </p:cNvSpPr>
          <p:nvPr>
            <p:ph type="title"/>
          </p:nvPr>
        </p:nvSpPr>
        <p:spPr>
          <a:xfrm>
            <a:off x="3455262" y="1"/>
            <a:ext cx="5974487" cy="889232"/>
          </a:xfrm>
        </p:spPr>
        <p:txBody>
          <a:bodyPr>
            <a:noAutofit/>
          </a:bodyPr>
          <a:lstStyle/>
          <a:p>
            <a:r>
              <a:rPr lang="en-US" dirty="0"/>
              <a:t>MCNP Simulation Design</a:t>
            </a:r>
          </a:p>
        </p:txBody>
      </p:sp>
      <p:sp>
        <p:nvSpPr>
          <p:cNvPr id="3" name="Content Placeholder 2">
            <a:extLst>
              <a:ext uri="{FF2B5EF4-FFF2-40B4-BE49-F238E27FC236}">
                <a16:creationId xmlns:a16="http://schemas.microsoft.com/office/drawing/2014/main" id="{2DE660CE-2306-7263-F8C0-7285E7508B91}"/>
              </a:ext>
            </a:extLst>
          </p:cNvPr>
          <p:cNvSpPr>
            <a:spLocks noGrp="1"/>
          </p:cNvSpPr>
          <p:nvPr>
            <p:ph idx="1"/>
          </p:nvPr>
        </p:nvSpPr>
        <p:spPr>
          <a:xfrm>
            <a:off x="3353109" y="1004803"/>
            <a:ext cx="8559258" cy="2280055"/>
          </a:xfrm>
        </p:spPr>
        <p:txBody>
          <a:bodyPr>
            <a:normAutofit/>
          </a:bodyPr>
          <a:lstStyle/>
          <a:p>
            <a:r>
              <a:rPr lang="en-US" sz="2600" dirty="0"/>
              <a:t>Started with a regular icosahedron projected onto a sphere to make triangular wedge apertures</a:t>
            </a:r>
          </a:p>
          <a:p>
            <a:r>
              <a:rPr lang="en-US" sz="2600" dirty="0"/>
              <a:t>Different modulation pattern when rotating around different axes for a source simulated below the system</a:t>
            </a:r>
          </a:p>
        </p:txBody>
      </p:sp>
      <p:pic>
        <p:nvPicPr>
          <p:cNvPr id="11" name="Picture 10">
            <a:extLst>
              <a:ext uri="{FF2B5EF4-FFF2-40B4-BE49-F238E27FC236}">
                <a16:creationId xmlns:a16="http://schemas.microsoft.com/office/drawing/2014/main" id="{170641A0-CEAC-8028-782F-44805EE56B35}"/>
              </a:ext>
            </a:extLst>
          </p:cNvPr>
          <p:cNvPicPr>
            <a:picLocks noChangeAspect="1"/>
          </p:cNvPicPr>
          <p:nvPr/>
        </p:nvPicPr>
        <p:blipFill>
          <a:blip r:embed="rId9"/>
          <a:stretch>
            <a:fillRect/>
          </a:stretch>
        </p:blipFill>
        <p:spPr>
          <a:xfrm>
            <a:off x="185378" y="360827"/>
            <a:ext cx="3099606" cy="3036715"/>
          </a:xfrm>
          <a:prstGeom prst="rect">
            <a:avLst/>
          </a:prstGeom>
        </p:spPr>
      </p:pic>
      <p:pic>
        <p:nvPicPr>
          <p:cNvPr id="13" name="Picture 12" descr="Chart&#10;&#10;Description automatically generated">
            <a:extLst>
              <a:ext uri="{FF2B5EF4-FFF2-40B4-BE49-F238E27FC236}">
                <a16:creationId xmlns:a16="http://schemas.microsoft.com/office/drawing/2014/main" id="{6F93982C-E64F-FD51-2AA6-240E70269F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423" y="3589690"/>
            <a:ext cx="4065532" cy="2164049"/>
          </a:xfrm>
          <a:prstGeom prst="rect">
            <a:avLst/>
          </a:prstGeom>
        </p:spPr>
      </p:pic>
      <p:pic>
        <p:nvPicPr>
          <p:cNvPr id="15" name="Picture 14" descr="Chart&#10;&#10;Description automatically generated">
            <a:extLst>
              <a:ext uri="{FF2B5EF4-FFF2-40B4-BE49-F238E27FC236}">
                <a16:creationId xmlns:a16="http://schemas.microsoft.com/office/drawing/2014/main" id="{1E35FC85-B416-3C7E-68BB-2667A9F604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39434" y="3589689"/>
            <a:ext cx="4065532" cy="2164049"/>
          </a:xfrm>
          <a:prstGeom prst="rect">
            <a:avLst/>
          </a:prstGeom>
        </p:spPr>
      </p:pic>
      <p:pic>
        <p:nvPicPr>
          <p:cNvPr id="17" name="Picture 16" descr="Table&#10;&#10;Description automatically generated with low confidence">
            <a:extLst>
              <a:ext uri="{FF2B5EF4-FFF2-40B4-BE49-F238E27FC236}">
                <a16:creationId xmlns:a16="http://schemas.microsoft.com/office/drawing/2014/main" id="{1C444117-3DFB-E8CB-1183-299FBAA99A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06047" y="3589689"/>
            <a:ext cx="4065532" cy="2164049"/>
          </a:xfrm>
          <a:prstGeom prst="rect">
            <a:avLst/>
          </a:prstGeom>
        </p:spPr>
      </p:pic>
      <p:pic>
        <p:nvPicPr>
          <p:cNvPr id="4" name="Audio 3">
            <a:hlinkClick r:id="" action="ppaction://media"/>
            <a:extLst>
              <a:ext uri="{FF2B5EF4-FFF2-40B4-BE49-F238E27FC236}">
                <a16:creationId xmlns:a16="http://schemas.microsoft.com/office/drawing/2014/main" id="{C96F7ADD-8099-9F82-5129-FEA327F4206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71926559"/>
      </p:ext>
    </p:extLst>
  </p:cSld>
  <p:clrMapOvr>
    <a:masterClrMapping/>
  </p:clrMapOvr>
  <mc:AlternateContent xmlns:mc="http://schemas.openxmlformats.org/markup-compatibility/2006" xmlns:p14="http://schemas.microsoft.com/office/powerpoint/2010/main">
    <mc:Choice Requires="p14">
      <p:transition spd="slow" p14:dur="2000" advTm="67008"/>
    </mc:Choice>
    <mc:Fallback xmlns="">
      <p:transition spd="slow" advTm="67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6E7B-04C5-E009-1467-BD62D5DEACA9}"/>
              </a:ext>
            </a:extLst>
          </p:cNvPr>
          <p:cNvSpPr>
            <a:spLocks noGrp="1"/>
          </p:cNvSpPr>
          <p:nvPr>
            <p:ph type="title"/>
          </p:nvPr>
        </p:nvSpPr>
        <p:spPr>
          <a:xfrm>
            <a:off x="4225725" y="143090"/>
            <a:ext cx="3892949" cy="420687"/>
          </a:xfrm>
        </p:spPr>
        <p:txBody>
          <a:bodyPr>
            <a:normAutofit fontScale="90000"/>
          </a:bodyPr>
          <a:lstStyle/>
          <a:p>
            <a:r>
              <a:rPr lang="en-US" dirty="0"/>
              <a:t>Inside the Sphere</a:t>
            </a:r>
          </a:p>
        </p:txBody>
      </p:sp>
      <p:sp>
        <p:nvSpPr>
          <p:cNvPr id="3" name="Content Placeholder 2">
            <a:extLst>
              <a:ext uri="{FF2B5EF4-FFF2-40B4-BE49-F238E27FC236}">
                <a16:creationId xmlns:a16="http://schemas.microsoft.com/office/drawing/2014/main" id="{39DAF58E-900B-5D3D-2ECF-81B6D3FA8CB0}"/>
              </a:ext>
            </a:extLst>
          </p:cNvPr>
          <p:cNvSpPr>
            <a:spLocks noGrp="1"/>
          </p:cNvSpPr>
          <p:nvPr>
            <p:ph idx="1"/>
          </p:nvPr>
        </p:nvSpPr>
        <p:spPr>
          <a:xfrm>
            <a:off x="5938544" y="849041"/>
            <a:ext cx="5957044" cy="5181600"/>
          </a:xfrm>
        </p:spPr>
        <p:txBody>
          <a:bodyPr>
            <a:normAutofit/>
          </a:bodyPr>
          <a:lstStyle/>
          <a:p>
            <a:r>
              <a:rPr lang="en-US" dirty="0"/>
              <a:t>Arms with ball bearings will keep the detector system from rotating with the sphere for polar rotations</a:t>
            </a:r>
          </a:p>
          <a:p>
            <a:r>
              <a:rPr lang="en-US" dirty="0"/>
              <a:t>The detector system will rotate with the sphere for azimuthal rotations</a:t>
            </a:r>
          </a:p>
          <a:p>
            <a:pPr lvl="1"/>
            <a:r>
              <a:rPr lang="en-US" dirty="0"/>
              <a:t>This may be a concern for detectors with nonuniformity or pixelation</a:t>
            </a:r>
          </a:p>
          <a:p>
            <a:r>
              <a:rPr lang="en-US" dirty="0"/>
              <a:t>MCNP simulations will likely be created to see if the sphere and detector cage obscure the FOV of the crystal</a:t>
            </a:r>
          </a:p>
        </p:txBody>
      </p:sp>
      <p:grpSp>
        <p:nvGrpSpPr>
          <p:cNvPr id="43" name="Group 42">
            <a:extLst>
              <a:ext uri="{FF2B5EF4-FFF2-40B4-BE49-F238E27FC236}">
                <a16:creationId xmlns:a16="http://schemas.microsoft.com/office/drawing/2014/main" id="{19075386-C3C6-8BB4-91AC-2299D59252C8}"/>
              </a:ext>
            </a:extLst>
          </p:cNvPr>
          <p:cNvGrpSpPr/>
          <p:nvPr/>
        </p:nvGrpSpPr>
        <p:grpSpPr>
          <a:xfrm>
            <a:off x="359247" y="609600"/>
            <a:ext cx="5410200" cy="5410200"/>
            <a:chOff x="402031" y="866775"/>
            <a:chExt cx="5410200" cy="5410200"/>
          </a:xfrm>
        </p:grpSpPr>
        <p:grpSp>
          <p:nvGrpSpPr>
            <p:cNvPr id="38" name="Group 37">
              <a:extLst>
                <a:ext uri="{FF2B5EF4-FFF2-40B4-BE49-F238E27FC236}">
                  <a16:creationId xmlns:a16="http://schemas.microsoft.com/office/drawing/2014/main" id="{1460A3D4-26FA-DD6B-CC5A-20B6E736F5FF}"/>
                </a:ext>
              </a:extLst>
            </p:cNvPr>
            <p:cNvGrpSpPr/>
            <p:nvPr/>
          </p:nvGrpSpPr>
          <p:grpSpPr>
            <a:xfrm rot="20233976" flipH="1">
              <a:off x="3858712" y="4580459"/>
              <a:ext cx="1333576" cy="680534"/>
              <a:chOff x="1515092" y="5129716"/>
              <a:chExt cx="1333576" cy="680534"/>
            </a:xfrm>
          </p:grpSpPr>
          <p:sp>
            <p:nvSpPr>
              <p:cNvPr id="39" name="Cylinder 38">
                <a:extLst>
                  <a:ext uri="{FF2B5EF4-FFF2-40B4-BE49-F238E27FC236}">
                    <a16:creationId xmlns:a16="http://schemas.microsoft.com/office/drawing/2014/main" id="{8E22AA4D-2A3D-526F-75F9-2EB3BA7A1865}"/>
                  </a:ext>
                </a:extLst>
              </p:cNvPr>
              <p:cNvSpPr/>
              <p:nvPr/>
            </p:nvSpPr>
            <p:spPr bwMode="auto">
              <a:xfrm rot="2703447" flipH="1">
                <a:off x="2143780" y="4501028"/>
                <a:ext cx="76200" cy="1333576"/>
              </a:xfrm>
              <a:prstGeom prst="can">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grpSp>
            <p:nvGrpSpPr>
              <p:cNvPr id="40" name="Group 39">
                <a:extLst>
                  <a:ext uri="{FF2B5EF4-FFF2-40B4-BE49-F238E27FC236}">
                    <a16:creationId xmlns:a16="http://schemas.microsoft.com/office/drawing/2014/main" id="{04F5F9C5-A8D4-1037-1A49-B3192619D46C}"/>
                  </a:ext>
                </a:extLst>
              </p:cNvPr>
              <p:cNvGrpSpPr/>
              <p:nvPr/>
            </p:nvGrpSpPr>
            <p:grpSpPr>
              <a:xfrm>
                <a:off x="1552003" y="5564897"/>
                <a:ext cx="205476" cy="245353"/>
                <a:chOff x="1552003" y="5564897"/>
                <a:chExt cx="205476" cy="245353"/>
              </a:xfrm>
            </p:grpSpPr>
            <p:sp>
              <p:nvSpPr>
                <p:cNvPr id="41" name="Oval 40">
                  <a:extLst>
                    <a:ext uri="{FF2B5EF4-FFF2-40B4-BE49-F238E27FC236}">
                      <a16:creationId xmlns:a16="http://schemas.microsoft.com/office/drawing/2014/main" id="{5CBF0F41-70CD-C145-58EB-7DE7C00CC354}"/>
                    </a:ext>
                  </a:extLst>
                </p:cNvPr>
                <p:cNvSpPr/>
                <p:nvPr/>
              </p:nvSpPr>
              <p:spPr bwMode="auto">
                <a:xfrm>
                  <a:off x="1552003" y="5611197"/>
                  <a:ext cx="199053" cy="199053"/>
                </a:xfrm>
                <a:prstGeom prst="ellipse">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sp>
              <p:nvSpPr>
                <p:cNvPr id="42" name="Moon 41">
                  <a:extLst>
                    <a:ext uri="{FF2B5EF4-FFF2-40B4-BE49-F238E27FC236}">
                      <a16:creationId xmlns:a16="http://schemas.microsoft.com/office/drawing/2014/main" id="{1B1F1E57-BA61-4EF8-5B23-2D0D7B4C9D21}"/>
                    </a:ext>
                  </a:extLst>
                </p:cNvPr>
                <p:cNvSpPr/>
                <p:nvPr/>
              </p:nvSpPr>
              <p:spPr bwMode="auto">
                <a:xfrm rot="8132059">
                  <a:off x="1607433" y="5564897"/>
                  <a:ext cx="150046" cy="219593"/>
                </a:xfrm>
                <a:prstGeom prst="moon">
                  <a:avLst>
                    <a:gd name="adj" fmla="val 74033"/>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grpSp>
        </p:grpSp>
        <p:grpSp>
          <p:nvGrpSpPr>
            <p:cNvPr id="27" name="Group 26">
              <a:extLst>
                <a:ext uri="{FF2B5EF4-FFF2-40B4-BE49-F238E27FC236}">
                  <a16:creationId xmlns:a16="http://schemas.microsoft.com/office/drawing/2014/main" id="{B701F340-4A88-CF63-4E40-B9C085B1C029}"/>
                </a:ext>
              </a:extLst>
            </p:cNvPr>
            <p:cNvGrpSpPr/>
            <p:nvPr/>
          </p:nvGrpSpPr>
          <p:grpSpPr>
            <a:xfrm rot="1366024">
              <a:off x="1019704" y="4582766"/>
              <a:ext cx="1333576" cy="680534"/>
              <a:chOff x="1515092" y="5129716"/>
              <a:chExt cx="1333576" cy="680534"/>
            </a:xfrm>
          </p:grpSpPr>
          <p:sp>
            <p:nvSpPr>
              <p:cNvPr id="28" name="Cylinder 27">
                <a:extLst>
                  <a:ext uri="{FF2B5EF4-FFF2-40B4-BE49-F238E27FC236}">
                    <a16:creationId xmlns:a16="http://schemas.microsoft.com/office/drawing/2014/main" id="{60BC5527-E3E3-4DB1-219C-CB8D7432A75D}"/>
                  </a:ext>
                </a:extLst>
              </p:cNvPr>
              <p:cNvSpPr/>
              <p:nvPr/>
            </p:nvSpPr>
            <p:spPr bwMode="auto">
              <a:xfrm rot="2703447" flipH="1">
                <a:off x="2143780" y="4501028"/>
                <a:ext cx="76200" cy="1333576"/>
              </a:xfrm>
              <a:prstGeom prst="can">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grpSp>
            <p:nvGrpSpPr>
              <p:cNvPr id="29" name="Group 28">
                <a:extLst>
                  <a:ext uri="{FF2B5EF4-FFF2-40B4-BE49-F238E27FC236}">
                    <a16:creationId xmlns:a16="http://schemas.microsoft.com/office/drawing/2014/main" id="{211A7549-9A58-A897-E8E9-5DEC432CEFB1}"/>
                  </a:ext>
                </a:extLst>
              </p:cNvPr>
              <p:cNvGrpSpPr/>
              <p:nvPr/>
            </p:nvGrpSpPr>
            <p:grpSpPr>
              <a:xfrm>
                <a:off x="1552003" y="5564897"/>
                <a:ext cx="205476" cy="245353"/>
                <a:chOff x="1552003" y="5564897"/>
                <a:chExt cx="205476" cy="245353"/>
              </a:xfrm>
            </p:grpSpPr>
            <p:sp>
              <p:nvSpPr>
                <p:cNvPr id="30" name="Oval 29">
                  <a:extLst>
                    <a:ext uri="{FF2B5EF4-FFF2-40B4-BE49-F238E27FC236}">
                      <a16:creationId xmlns:a16="http://schemas.microsoft.com/office/drawing/2014/main" id="{6C0E366D-BAEF-E8AA-50BB-A7DD6E4F7979}"/>
                    </a:ext>
                  </a:extLst>
                </p:cNvPr>
                <p:cNvSpPr/>
                <p:nvPr/>
              </p:nvSpPr>
              <p:spPr bwMode="auto">
                <a:xfrm>
                  <a:off x="1552003" y="5611197"/>
                  <a:ext cx="199053" cy="199053"/>
                </a:xfrm>
                <a:prstGeom prst="ellipse">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sp>
              <p:nvSpPr>
                <p:cNvPr id="31" name="Moon 30">
                  <a:extLst>
                    <a:ext uri="{FF2B5EF4-FFF2-40B4-BE49-F238E27FC236}">
                      <a16:creationId xmlns:a16="http://schemas.microsoft.com/office/drawing/2014/main" id="{B2970820-C558-D8D3-1B78-9D9317B2F4A3}"/>
                    </a:ext>
                  </a:extLst>
                </p:cNvPr>
                <p:cNvSpPr/>
                <p:nvPr/>
              </p:nvSpPr>
              <p:spPr bwMode="auto">
                <a:xfrm rot="8132059">
                  <a:off x="1607433" y="5564897"/>
                  <a:ext cx="150046" cy="219593"/>
                </a:xfrm>
                <a:prstGeom prst="moon">
                  <a:avLst>
                    <a:gd name="adj" fmla="val 74033"/>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grpSp>
        </p:grpSp>
        <p:sp>
          <p:nvSpPr>
            <p:cNvPr id="15" name="Cylinder 14">
              <a:extLst>
                <a:ext uri="{FF2B5EF4-FFF2-40B4-BE49-F238E27FC236}">
                  <a16:creationId xmlns:a16="http://schemas.microsoft.com/office/drawing/2014/main" id="{4F460AA9-265A-F6AC-D4AD-203B3205B939}"/>
                </a:ext>
              </a:extLst>
            </p:cNvPr>
            <p:cNvSpPr/>
            <p:nvPr/>
          </p:nvSpPr>
          <p:spPr bwMode="auto">
            <a:xfrm rot="18896553">
              <a:off x="3984973" y="4993458"/>
              <a:ext cx="76200" cy="688551"/>
            </a:xfrm>
            <a:prstGeom prst="can">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sp>
          <p:nvSpPr>
            <p:cNvPr id="12" name="Cube 11">
              <a:extLst>
                <a:ext uri="{FF2B5EF4-FFF2-40B4-BE49-F238E27FC236}">
                  <a16:creationId xmlns:a16="http://schemas.microsoft.com/office/drawing/2014/main" id="{F59E0E48-FA20-C608-C642-D60DAC944993}"/>
                </a:ext>
              </a:extLst>
            </p:cNvPr>
            <p:cNvSpPr/>
            <p:nvPr/>
          </p:nvSpPr>
          <p:spPr bwMode="auto">
            <a:xfrm>
              <a:off x="2461784" y="4726122"/>
              <a:ext cx="1290691" cy="381000"/>
            </a:xfrm>
            <a:prstGeom prst="cub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sp>
          <p:nvSpPr>
            <p:cNvPr id="17" name="Cube 16">
              <a:extLst>
                <a:ext uri="{FF2B5EF4-FFF2-40B4-BE49-F238E27FC236}">
                  <a16:creationId xmlns:a16="http://schemas.microsoft.com/office/drawing/2014/main" id="{FE84E512-0F13-FCF5-C280-8C9CF39D2634}"/>
                </a:ext>
              </a:extLst>
            </p:cNvPr>
            <p:cNvSpPr/>
            <p:nvPr/>
          </p:nvSpPr>
          <p:spPr bwMode="auto">
            <a:xfrm>
              <a:off x="2461785" y="4440378"/>
              <a:ext cx="1290691" cy="381000"/>
            </a:xfrm>
            <a:prstGeom prst="cub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sp>
          <p:nvSpPr>
            <p:cNvPr id="4" name="Oval 3">
              <a:extLst>
                <a:ext uri="{FF2B5EF4-FFF2-40B4-BE49-F238E27FC236}">
                  <a16:creationId xmlns:a16="http://schemas.microsoft.com/office/drawing/2014/main" id="{219BFB18-4C21-7174-56D6-CA9DCE3AA7ED}"/>
                </a:ext>
              </a:extLst>
            </p:cNvPr>
            <p:cNvSpPr/>
            <p:nvPr/>
          </p:nvSpPr>
          <p:spPr bwMode="auto">
            <a:xfrm>
              <a:off x="554431" y="1019175"/>
              <a:ext cx="5105400" cy="5105400"/>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sp>
          <p:nvSpPr>
            <p:cNvPr id="13" name="Cylinder 12">
              <a:extLst>
                <a:ext uri="{FF2B5EF4-FFF2-40B4-BE49-F238E27FC236}">
                  <a16:creationId xmlns:a16="http://schemas.microsoft.com/office/drawing/2014/main" id="{C8446DA4-AF54-B1DA-01CD-77646AFAED93}"/>
                </a:ext>
              </a:extLst>
            </p:cNvPr>
            <p:cNvSpPr/>
            <p:nvPr/>
          </p:nvSpPr>
          <p:spPr bwMode="auto">
            <a:xfrm>
              <a:off x="2728710" y="3920393"/>
              <a:ext cx="762000" cy="600078"/>
            </a:xfrm>
            <a:prstGeom prst="can">
              <a:avLst/>
            </a:prstGeom>
            <a:solidFill>
              <a:srgbClr val="808080">
                <a:alpha val="6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cxnSp>
          <p:nvCxnSpPr>
            <p:cNvPr id="10" name="Connector: Curved 9">
              <a:extLst>
                <a:ext uri="{FF2B5EF4-FFF2-40B4-BE49-F238E27FC236}">
                  <a16:creationId xmlns:a16="http://schemas.microsoft.com/office/drawing/2014/main" id="{DB4ECA40-F055-B605-8032-C0EACC9558F4}"/>
                </a:ext>
              </a:extLst>
            </p:cNvPr>
            <p:cNvCxnSpPr>
              <a:cxnSpLocks/>
            </p:cNvCxnSpPr>
            <p:nvPr/>
          </p:nvCxnSpPr>
          <p:spPr bwMode="auto">
            <a:xfrm rot="16200000" flipH="1">
              <a:off x="2687378" y="4110632"/>
              <a:ext cx="455619" cy="292494"/>
            </a:xfrm>
            <a:prstGeom prst="curved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Connector: Curved 10">
              <a:extLst>
                <a:ext uri="{FF2B5EF4-FFF2-40B4-BE49-F238E27FC236}">
                  <a16:creationId xmlns:a16="http://schemas.microsoft.com/office/drawing/2014/main" id="{172FAD43-78B1-9AF1-7F04-0A9D33AA8DF9}"/>
                </a:ext>
              </a:extLst>
            </p:cNvPr>
            <p:cNvCxnSpPr>
              <a:cxnSpLocks/>
            </p:cNvCxnSpPr>
            <p:nvPr/>
          </p:nvCxnSpPr>
          <p:spPr bwMode="auto">
            <a:xfrm rot="5400000">
              <a:off x="3084167" y="4123532"/>
              <a:ext cx="455613" cy="266700"/>
            </a:xfrm>
            <a:prstGeom prst="curvedConnector3">
              <a:avLst/>
            </a:prstGeom>
            <a:solidFill>
              <a:schemeClr val="accent1"/>
            </a:solidFill>
            <a:ln w="9525" cap="flat" cmpd="sng" algn="ctr">
              <a:solidFill>
                <a:schemeClr val="tx1"/>
              </a:solidFill>
              <a:prstDash val="solid"/>
              <a:round/>
              <a:headEnd type="none" w="med" len="med"/>
              <a:tailEnd type="none" w="med" len="med"/>
            </a:ln>
            <a:effectLst/>
          </p:spPr>
        </p:cxnSp>
        <p:sp>
          <p:nvSpPr>
            <p:cNvPr id="7" name="Cylinder 6">
              <a:extLst>
                <a:ext uri="{FF2B5EF4-FFF2-40B4-BE49-F238E27FC236}">
                  <a16:creationId xmlns:a16="http://schemas.microsoft.com/office/drawing/2014/main" id="{F20367F5-A975-9853-EC55-D54FF154024A}"/>
                </a:ext>
              </a:extLst>
            </p:cNvPr>
            <p:cNvSpPr/>
            <p:nvPr/>
          </p:nvSpPr>
          <p:spPr bwMode="auto">
            <a:xfrm>
              <a:off x="2392885" y="2812836"/>
              <a:ext cx="1423309" cy="2430602"/>
            </a:xfrm>
            <a:prstGeom prst="can">
              <a:avLst/>
            </a:prstGeom>
            <a:solidFill>
              <a:srgbClr val="808080">
                <a:alpha val="6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latin typeface="Times New Roman" pitchFamily="-97" charset="0"/>
              </a:endParaRPr>
            </a:p>
          </p:txBody>
        </p:sp>
        <p:sp>
          <p:nvSpPr>
            <p:cNvPr id="9" name="Oval 8">
              <a:extLst>
                <a:ext uri="{FF2B5EF4-FFF2-40B4-BE49-F238E27FC236}">
                  <a16:creationId xmlns:a16="http://schemas.microsoft.com/office/drawing/2014/main" id="{E2C8EC0B-E082-52EF-CBE8-7E4F91F1A570}"/>
                </a:ext>
              </a:extLst>
            </p:cNvPr>
            <p:cNvSpPr/>
            <p:nvPr/>
          </p:nvSpPr>
          <p:spPr bwMode="auto">
            <a:xfrm>
              <a:off x="402031" y="866775"/>
              <a:ext cx="5410200" cy="5410200"/>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grpSp>
          <p:nvGrpSpPr>
            <p:cNvPr id="26" name="Group 25">
              <a:extLst>
                <a:ext uri="{FF2B5EF4-FFF2-40B4-BE49-F238E27FC236}">
                  <a16:creationId xmlns:a16="http://schemas.microsoft.com/office/drawing/2014/main" id="{E50F7660-8180-4CDD-9C8B-D8B494549BBA}"/>
                </a:ext>
              </a:extLst>
            </p:cNvPr>
            <p:cNvGrpSpPr/>
            <p:nvPr/>
          </p:nvGrpSpPr>
          <p:grpSpPr>
            <a:xfrm>
              <a:off x="1801634" y="5318997"/>
              <a:ext cx="723911" cy="443628"/>
              <a:chOff x="1552003" y="5366622"/>
              <a:chExt cx="723911" cy="443628"/>
            </a:xfrm>
          </p:grpSpPr>
          <p:sp>
            <p:nvSpPr>
              <p:cNvPr id="16" name="Cylinder 15">
                <a:extLst>
                  <a:ext uri="{FF2B5EF4-FFF2-40B4-BE49-F238E27FC236}">
                    <a16:creationId xmlns:a16="http://schemas.microsoft.com/office/drawing/2014/main" id="{6B2701AA-B1AF-846F-A4C2-0D040B68BDA8}"/>
                  </a:ext>
                </a:extLst>
              </p:cNvPr>
              <p:cNvSpPr/>
              <p:nvPr/>
            </p:nvSpPr>
            <p:spPr bwMode="auto">
              <a:xfrm rot="2703447" flipH="1">
                <a:off x="1906399" y="5073306"/>
                <a:ext cx="76200" cy="662831"/>
              </a:xfrm>
              <a:prstGeom prst="can">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grpSp>
            <p:nvGrpSpPr>
              <p:cNvPr id="22" name="Group 21">
                <a:extLst>
                  <a:ext uri="{FF2B5EF4-FFF2-40B4-BE49-F238E27FC236}">
                    <a16:creationId xmlns:a16="http://schemas.microsoft.com/office/drawing/2014/main" id="{58C5922C-6B79-67BD-F184-7BD8B12DDBB8}"/>
                  </a:ext>
                </a:extLst>
              </p:cNvPr>
              <p:cNvGrpSpPr/>
              <p:nvPr/>
            </p:nvGrpSpPr>
            <p:grpSpPr>
              <a:xfrm>
                <a:off x="1552003" y="5564897"/>
                <a:ext cx="205476" cy="245353"/>
                <a:chOff x="1552003" y="5564897"/>
                <a:chExt cx="205476" cy="245353"/>
              </a:xfrm>
            </p:grpSpPr>
            <p:sp>
              <p:nvSpPr>
                <p:cNvPr id="21" name="Oval 20">
                  <a:extLst>
                    <a:ext uri="{FF2B5EF4-FFF2-40B4-BE49-F238E27FC236}">
                      <a16:creationId xmlns:a16="http://schemas.microsoft.com/office/drawing/2014/main" id="{04587D3F-46C6-2740-78D3-30E417BCD4D4}"/>
                    </a:ext>
                  </a:extLst>
                </p:cNvPr>
                <p:cNvSpPr/>
                <p:nvPr/>
              </p:nvSpPr>
              <p:spPr bwMode="auto">
                <a:xfrm>
                  <a:off x="1552003" y="5611197"/>
                  <a:ext cx="199053" cy="199053"/>
                </a:xfrm>
                <a:prstGeom prst="ellipse">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sp>
              <p:nvSpPr>
                <p:cNvPr id="20" name="Moon 19">
                  <a:extLst>
                    <a:ext uri="{FF2B5EF4-FFF2-40B4-BE49-F238E27FC236}">
                      <a16:creationId xmlns:a16="http://schemas.microsoft.com/office/drawing/2014/main" id="{9FECB496-6657-CE0D-4D6A-77D3037F7310}"/>
                    </a:ext>
                  </a:extLst>
                </p:cNvPr>
                <p:cNvSpPr/>
                <p:nvPr/>
              </p:nvSpPr>
              <p:spPr bwMode="auto">
                <a:xfrm rot="8132059">
                  <a:off x="1607433" y="5564897"/>
                  <a:ext cx="150046" cy="219593"/>
                </a:xfrm>
                <a:prstGeom prst="moon">
                  <a:avLst>
                    <a:gd name="adj" fmla="val 74033"/>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grpSp>
        </p:grpSp>
        <p:grpSp>
          <p:nvGrpSpPr>
            <p:cNvPr id="23" name="Group 22">
              <a:extLst>
                <a:ext uri="{FF2B5EF4-FFF2-40B4-BE49-F238E27FC236}">
                  <a16:creationId xmlns:a16="http://schemas.microsoft.com/office/drawing/2014/main" id="{F9F9523E-23F8-0C19-B397-AE88733A9EE1}"/>
                </a:ext>
              </a:extLst>
            </p:cNvPr>
            <p:cNvGrpSpPr/>
            <p:nvPr/>
          </p:nvGrpSpPr>
          <p:grpSpPr>
            <a:xfrm flipH="1">
              <a:off x="4209262" y="5513112"/>
              <a:ext cx="205476" cy="245353"/>
              <a:chOff x="1552003" y="5564897"/>
              <a:chExt cx="205476" cy="245353"/>
            </a:xfrm>
          </p:grpSpPr>
          <p:sp>
            <p:nvSpPr>
              <p:cNvPr id="24" name="Oval 23">
                <a:extLst>
                  <a:ext uri="{FF2B5EF4-FFF2-40B4-BE49-F238E27FC236}">
                    <a16:creationId xmlns:a16="http://schemas.microsoft.com/office/drawing/2014/main" id="{677CB955-C6AE-AA4F-C32C-E436662F1E09}"/>
                  </a:ext>
                </a:extLst>
              </p:cNvPr>
              <p:cNvSpPr/>
              <p:nvPr/>
            </p:nvSpPr>
            <p:spPr bwMode="auto">
              <a:xfrm>
                <a:off x="1552003" y="5611197"/>
                <a:ext cx="199053" cy="199053"/>
              </a:xfrm>
              <a:prstGeom prst="ellipse">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sp>
            <p:nvSpPr>
              <p:cNvPr id="25" name="Moon 24">
                <a:extLst>
                  <a:ext uri="{FF2B5EF4-FFF2-40B4-BE49-F238E27FC236}">
                    <a16:creationId xmlns:a16="http://schemas.microsoft.com/office/drawing/2014/main" id="{02DEC268-14A3-D3E0-6ED2-31E1EF1CBAEC}"/>
                  </a:ext>
                </a:extLst>
              </p:cNvPr>
              <p:cNvSpPr/>
              <p:nvPr/>
            </p:nvSpPr>
            <p:spPr bwMode="auto">
              <a:xfrm rot="8132059">
                <a:off x="1607433" y="5564897"/>
                <a:ext cx="150046" cy="219593"/>
              </a:xfrm>
              <a:prstGeom prst="moon">
                <a:avLst>
                  <a:gd name="adj" fmla="val 74033"/>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grpSp>
        <p:sp>
          <p:nvSpPr>
            <p:cNvPr id="14" name="Rectangle: Rounded Corners 13">
              <a:extLst>
                <a:ext uri="{FF2B5EF4-FFF2-40B4-BE49-F238E27FC236}">
                  <a16:creationId xmlns:a16="http://schemas.microsoft.com/office/drawing/2014/main" id="{5B03F614-9643-6FDE-73C6-B73FD69AC4BB}"/>
                </a:ext>
              </a:extLst>
            </p:cNvPr>
            <p:cNvSpPr/>
            <p:nvPr/>
          </p:nvSpPr>
          <p:spPr bwMode="auto">
            <a:xfrm>
              <a:off x="2726131" y="3838576"/>
              <a:ext cx="762000" cy="1905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sp>
          <p:nvSpPr>
            <p:cNvPr id="6" name="Rectangle: Rounded Corners 5">
              <a:extLst>
                <a:ext uri="{FF2B5EF4-FFF2-40B4-BE49-F238E27FC236}">
                  <a16:creationId xmlns:a16="http://schemas.microsoft.com/office/drawing/2014/main" id="{091B982C-C74E-1C37-0391-591AC4A46F98}"/>
                </a:ext>
              </a:extLst>
            </p:cNvPr>
            <p:cNvSpPr/>
            <p:nvPr/>
          </p:nvSpPr>
          <p:spPr bwMode="auto">
            <a:xfrm>
              <a:off x="2726131" y="3724275"/>
              <a:ext cx="762000" cy="1905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sp>
          <p:nvSpPr>
            <p:cNvPr id="5" name="Cylinder 4">
              <a:extLst>
                <a:ext uri="{FF2B5EF4-FFF2-40B4-BE49-F238E27FC236}">
                  <a16:creationId xmlns:a16="http://schemas.microsoft.com/office/drawing/2014/main" id="{C16643B5-A158-683C-69AB-AD676EE54B7A}"/>
                </a:ext>
              </a:extLst>
            </p:cNvPr>
            <p:cNvSpPr/>
            <p:nvPr/>
          </p:nvSpPr>
          <p:spPr bwMode="auto">
            <a:xfrm>
              <a:off x="2840431" y="3267075"/>
              <a:ext cx="533400" cy="609600"/>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sp>
          <p:nvSpPr>
            <p:cNvPr id="8" name="Cylinder 7">
              <a:extLst>
                <a:ext uri="{FF2B5EF4-FFF2-40B4-BE49-F238E27FC236}">
                  <a16:creationId xmlns:a16="http://schemas.microsoft.com/office/drawing/2014/main" id="{5DC4AD7D-A733-1C35-D276-6AAA9FCCC561}"/>
                </a:ext>
              </a:extLst>
            </p:cNvPr>
            <p:cNvSpPr/>
            <p:nvPr/>
          </p:nvSpPr>
          <p:spPr bwMode="auto">
            <a:xfrm>
              <a:off x="2404634" y="2813767"/>
              <a:ext cx="1404992" cy="2430603"/>
            </a:xfrm>
            <a:prstGeom prst="can">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grpSp>
      <p:graphicFrame>
        <p:nvGraphicFramePr>
          <p:cNvPr id="18" name="Diagram 17">
            <a:extLst>
              <a:ext uri="{FF2B5EF4-FFF2-40B4-BE49-F238E27FC236}">
                <a16:creationId xmlns:a16="http://schemas.microsoft.com/office/drawing/2014/main" id="{6333F36C-6322-102F-EB09-D6BEBAEED6FF}"/>
              </a:ext>
            </a:extLst>
          </p:cNvPr>
          <p:cNvGraphicFramePr/>
          <p:nvPr>
            <p:extLst>
              <p:ext uri="{D42A27DB-BD31-4B8C-83A1-F6EECF244321}">
                <p14:modId xmlns:p14="http://schemas.microsoft.com/office/powerpoint/2010/main" val="654347881"/>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Audio 18">
            <a:hlinkClick r:id="" action="ppaction://media"/>
            <a:extLst>
              <a:ext uri="{FF2B5EF4-FFF2-40B4-BE49-F238E27FC236}">
                <a16:creationId xmlns:a16="http://schemas.microsoft.com/office/drawing/2014/main" id="{0AD32B00-CA08-6FAB-1095-235410D909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98655727"/>
      </p:ext>
    </p:extLst>
  </p:cSld>
  <p:clrMapOvr>
    <a:masterClrMapping/>
  </p:clrMapOvr>
  <mc:AlternateContent xmlns:mc="http://schemas.openxmlformats.org/markup-compatibility/2006" xmlns:p14="http://schemas.microsoft.com/office/powerpoint/2010/main">
    <mc:Choice Requires="p14">
      <p:transition spd="slow" p14:dur="2000" advTm="68608"/>
    </mc:Choice>
    <mc:Fallback xmlns="">
      <p:transition spd="slow" advTm="6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6B1F-B4CC-4640-A7B7-9D64F34FA692}"/>
              </a:ext>
            </a:extLst>
          </p:cNvPr>
          <p:cNvSpPr>
            <a:spLocks noGrp="1"/>
          </p:cNvSpPr>
          <p:nvPr>
            <p:ph type="title"/>
          </p:nvPr>
        </p:nvSpPr>
        <p:spPr>
          <a:xfrm>
            <a:off x="0" y="0"/>
            <a:ext cx="12192000" cy="906011"/>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5EDB77B0-C014-624E-BADF-C83DBA2C78EC}"/>
              </a:ext>
            </a:extLst>
          </p:cNvPr>
          <p:cNvSpPr>
            <a:spLocks noGrp="1"/>
          </p:cNvSpPr>
          <p:nvPr>
            <p:ph idx="1"/>
          </p:nvPr>
        </p:nvSpPr>
        <p:spPr/>
        <p:txBody>
          <a:bodyPr>
            <a:normAutofit/>
          </a:bodyPr>
          <a:lstStyle/>
          <a:p>
            <a:r>
              <a:rPr lang="en-US" sz="2600" dirty="0"/>
              <a:t>Cylindrical Time-Encoded Imaging</a:t>
            </a:r>
          </a:p>
          <a:p>
            <a:pPr lvl="1"/>
            <a:r>
              <a:rPr lang="en-US" sz="2600" dirty="0"/>
              <a:t>Tungsten side-walls can improve the angular resolution and collimation of gamma-rays through the plastic mask layer</a:t>
            </a:r>
          </a:p>
          <a:p>
            <a:r>
              <a:rPr lang="en-US" sz="2600" dirty="0"/>
              <a:t>Spherical Time-Encoded Imaging</a:t>
            </a:r>
          </a:p>
          <a:p>
            <a:pPr lvl="1"/>
            <a:r>
              <a:rPr lang="en-US" sz="2600" dirty="0"/>
              <a:t>Proof-of-concept MCNP simulations of the initial design show different modulation when rotating around different axes</a:t>
            </a:r>
          </a:p>
          <a:p>
            <a:endParaRPr lang="en-US" sz="2600" dirty="0"/>
          </a:p>
          <a:p>
            <a:endParaRPr lang="en-US" sz="2600" dirty="0"/>
          </a:p>
          <a:p>
            <a:endParaRPr lang="en-US" sz="2600" dirty="0"/>
          </a:p>
        </p:txBody>
      </p:sp>
      <p:graphicFrame>
        <p:nvGraphicFramePr>
          <p:cNvPr id="4" name="Diagram 3">
            <a:extLst>
              <a:ext uri="{FF2B5EF4-FFF2-40B4-BE49-F238E27FC236}">
                <a16:creationId xmlns:a16="http://schemas.microsoft.com/office/drawing/2014/main" id="{22D1E5B9-1FE2-77EF-DF84-2ACFFC7244F0}"/>
              </a:ext>
            </a:extLst>
          </p:cNvPr>
          <p:cNvGraphicFramePr/>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E47FFFC4-C64D-61EA-A8D0-E5B4FC1B04F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33995269"/>
      </p:ext>
    </p:extLst>
  </p:cSld>
  <p:clrMapOvr>
    <a:masterClrMapping/>
  </p:clrMapOvr>
  <mc:AlternateContent xmlns:mc="http://schemas.openxmlformats.org/markup-compatibility/2006" xmlns:p14="http://schemas.microsoft.com/office/powerpoint/2010/main">
    <mc:Choice Requires="p14">
      <p:transition spd="slow" p14:dur="2000" advTm="47082"/>
    </mc:Choice>
    <mc:Fallback xmlns="">
      <p:transition spd="slow" advTm="4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6B1F-B4CC-4640-A7B7-9D64F34FA692}"/>
              </a:ext>
            </a:extLst>
          </p:cNvPr>
          <p:cNvSpPr>
            <a:spLocks noGrp="1"/>
          </p:cNvSpPr>
          <p:nvPr>
            <p:ph type="title"/>
          </p:nvPr>
        </p:nvSpPr>
        <p:spPr>
          <a:xfrm>
            <a:off x="0" y="0"/>
            <a:ext cx="12192000" cy="906011"/>
          </a:xfrm>
        </p:spPr>
        <p:txBody>
          <a:bodyPr/>
          <a:lstStyle/>
          <a:p>
            <a:pPr algn="ctr"/>
            <a:r>
              <a:rPr lang="en-US" dirty="0"/>
              <a:t>MTV Impact</a:t>
            </a:r>
          </a:p>
        </p:txBody>
      </p:sp>
      <p:sp>
        <p:nvSpPr>
          <p:cNvPr id="3" name="Content Placeholder 2">
            <a:extLst>
              <a:ext uri="{FF2B5EF4-FFF2-40B4-BE49-F238E27FC236}">
                <a16:creationId xmlns:a16="http://schemas.microsoft.com/office/drawing/2014/main" id="{5EDB77B0-C014-624E-BADF-C83DBA2C78EC}"/>
              </a:ext>
            </a:extLst>
          </p:cNvPr>
          <p:cNvSpPr>
            <a:spLocks noGrp="1"/>
          </p:cNvSpPr>
          <p:nvPr>
            <p:ph idx="1"/>
          </p:nvPr>
        </p:nvSpPr>
        <p:spPr/>
        <p:txBody>
          <a:bodyPr>
            <a:normAutofit/>
          </a:bodyPr>
          <a:lstStyle/>
          <a:p>
            <a:r>
              <a:rPr lang="en-US" sz="2600" dirty="0"/>
              <a:t>Personnel transitions: John Kuchta was a virtual intern at Sandia National Laboratories working on TEI mask pattern optimizations</a:t>
            </a:r>
          </a:p>
          <a:p>
            <a:r>
              <a:rPr lang="en-US" sz="2600" dirty="0"/>
              <a:t>Technology transitions</a:t>
            </a:r>
          </a:p>
          <a:p>
            <a:pPr lvl="1"/>
            <a:r>
              <a:rPr lang="en-US" sz="2600" dirty="0"/>
              <a:t>John’s mentor from the Radiation and Nuclear Detector Systems group at Sandia National Laboratories is now on his Ph.D. thesis committee</a:t>
            </a:r>
          </a:p>
        </p:txBody>
      </p:sp>
      <p:graphicFrame>
        <p:nvGraphicFramePr>
          <p:cNvPr id="4" name="Diagram 3">
            <a:extLst>
              <a:ext uri="{FF2B5EF4-FFF2-40B4-BE49-F238E27FC236}">
                <a16:creationId xmlns:a16="http://schemas.microsoft.com/office/drawing/2014/main" id="{22D1E5B9-1FE2-77EF-DF84-2ACFFC7244F0}"/>
              </a:ext>
            </a:extLst>
          </p:cNvPr>
          <p:cNvGraphicFramePr/>
          <p:nvPr>
            <p:extLst>
              <p:ext uri="{D42A27DB-BD31-4B8C-83A1-F6EECF244321}">
                <p14:modId xmlns:p14="http://schemas.microsoft.com/office/powerpoint/2010/main" val="4001313555"/>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udio 4">
            <a:hlinkClick r:id="" action="ppaction://media"/>
            <a:extLst>
              <a:ext uri="{FF2B5EF4-FFF2-40B4-BE49-F238E27FC236}">
                <a16:creationId xmlns:a16="http://schemas.microsoft.com/office/drawing/2014/main" id="{037C69BD-57A9-7AB9-9C1E-F720418459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51664802"/>
      </p:ext>
    </p:extLst>
  </p:cSld>
  <p:clrMapOvr>
    <a:masterClrMapping/>
  </p:clrMapOvr>
  <mc:AlternateContent xmlns:mc="http://schemas.openxmlformats.org/markup-compatibility/2006" xmlns:p14="http://schemas.microsoft.com/office/powerpoint/2010/main">
    <mc:Choice Requires="p14">
      <p:transition spd="slow" p14:dur="2000" advTm="19306"/>
    </mc:Choice>
    <mc:Fallback xmlns="">
      <p:transition spd="slow" advTm="19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971550" y="2134214"/>
            <a:ext cx="8229600" cy="308686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latin typeface="Avenir Book" charset="0"/>
                <a:ea typeface="Avenir Book" charset="0"/>
                <a:cs typeface="Avenir Book" charset="0"/>
              </a:rPr>
              <a:t>The Consortium for Monitoring, Technology, and Verification would like to thank the NNSA and DOE for the continued support of these research activities. </a:t>
            </a:r>
          </a:p>
          <a:p>
            <a:pPr marL="0" indent="0">
              <a:buNone/>
            </a:pPr>
            <a:endParaRPr lang="en-US" sz="1800" dirty="0">
              <a:latin typeface="Avenir Book" charset="0"/>
              <a:ea typeface="Avenir Book" charset="0"/>
              <a:cs typeface="Avenir Book" charset="0"/>
            </a:endParaRPr>
          </a:p>
          <a:p>
            <a:pPr marL="400050" lvl="1" indent="0">
              <a:buNone/>
            </a:pPr>
            <a:r>
              <a:rPr lang="en-US" sz="1800" dirty="0">
                <a:latin typeface="Avenir Book" charset="0"/>
                <a:ea typeface="Avenir Book" charset="0"/>
                <a:cs typeface="Avenir Book" charset="0"/>
              </a:rPr>
              <a:t>This work was funded by the Consortium for Monitoring, Technology, and Verification under Department of Energy National Nuclear Security Administration award number DE-NA0003920.</a:t>
            </a:r>
            <a:endParaRPr lang="en-US" sz="1800" b="1" dirty="0">
              <a:latin typeface="Avenir Book" charset="0"/>
              <a:ea typeface="Avenir Book" charset="0"/>
              <a:cs typeface="Avenir Book" charset="0"/>
            </a:endParaRPr>
          </a:p>
        </p:txBody>
      </p:sp>
      <p:sp>
        <p:nvSpPr>
          <p:cNvPr id="3" name="Title 2"/>
          <p:cNvSpPr>
            <a:spLocks noGrp="1"/>
          </p:cNvSpPr>
          <p:nvPr>
            <p:ph type="title"/>
          </p:nvPr>
        </p:nvSpPr>
        <p:spPr>
          <a:xfrm>
            <a:off x="609600" y="0"/>
            <a:ext cx="10972800" cy="1143000"/>
          </a:xfrm>
        </p:spPr>
        <p:txBody>
          <a:bodyPr>
            <a:normAutofit/>
          </a:bodyPr>
          <a:lstStyle/>
          <a:p>
            <a:r>
              <a:rPr lang="en-US" dirty="0"/>
              <a:t>Acknowledgements</a:t>
            </a:r>
          </a:p>
        </p:txBody>
      </p:sp>
      <p:pic>
        <p:nvPicPr>
          <p:cNvPr id="13" name="Picture 18" descr="DOE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16593" y="5256616"/>
            <a:ext cx="685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7" descr="NNSA Logo cop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56790" y="5278063"/>
            <a:ext cx="2372430" cy="675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EDCE6D5-5773-9547-A6D1-905B8289FC23}"/>
              </a:ext>
            </a:extLst>
          </p:cNvPr>
          <p:cNvPicPr>
            <a:picLocks noChangeAspect="1"/>
          </p:cNvPicPr>
          <p:nvPr/>
        </p:nvPicPr>
        <p:blipFill>
          <a:blip r:embed="rId7"/>
          <a:stretch>
            <a:fillRect/>
          </a:stretch>
        </p:blipFill>
        <p:spPr>
          <a:xfrm>
            <a:off x="609600" y="4985638"/>
            <a:ext cx="849124" cy="849124"/>
          </a:xfrm>
          <a:prstGeom prst="rect">
            <a:avLst/>
          </a:prstGeom>
        </p:spPr>
      </p:pic>
      <p:pic>
        <p:nvPicPr>
          <p:cNvPr id="6" name="Picture 5">
            <a:extLst>
              <a:ext uri="{FF2B5EF4-FFF2-40B4-BE49-F238E27FC236}">
                <a16:creationId xmlns:a16="http://schemas.microsoft.com/office/drawing/2014/main" id="{EB2559F6-20D9-EB47-97B7-FC9EA41B2A3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09600" y="4126802"/>
            <a:ext cx="849124" cy="560826"/>
          </a:xfrm>
          <a:prstGeom prst="rect">
            <a:avLst/>
          </a:prstGeom>
        </p:spPr>
      </p:pic>
      <p:pic>
        <p:nvPicPr>
          <p:cNvPr id="15" name="Picture 14">
            <a:extLst>
              <a:ext uri="{FF2B5EF4-FFF2-40B4-BE49-F238E27FC236}">
                <a16:creationId xmlns:a16="http://schemas.microsoft.com/office/drawing/2014/main" id="{F94D14EE-A644-BB42-B141-0BA8EB46F0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3165" y="3066798"/>
            <a:ext cx="761995" cy="761995"/>
          </a:xfrm>
          <a:prstGeom prst="rect">
            <a:avLst/>
          </a:prstGeom>
        </p:spPr>
      </p:pic>
      <p:pic>
        <p:nvPicPr>
          <p:cNvPr id="7" name="Picture 6">
            <a:extLst>
              <a:ext uri="{FF2B5EF4-FFF2-40B4-BE49-F238E27FC236}">
                <a16:creationId xmlns:a16="http://schemas.microsoft.com/office/drawing/2014/main" id="{B79B4CB7-A05E-154B-829F-ED1FFE7F2D6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43505" y="2126809"/>
            <a:ext cx="781314" cy="641980"/>
          </a:xfrm>
          <a:prstGeom prst="rect">
            <a:avLst/>
          </a:prstGeom>
        </p:spPr>
      </p:pic>
      <p:pic>
        <p:nvPicPr>
          <p:cNvPr id="9" name="Picture 8">
            <a:extLst>
              <a:ext uri="{FF2B5EF4-FFF2-40B4-BE49-F238E27FC236}">
                <a16:creationId xmlns:a16="http://schemas.microsoft.com/office/drawing/2014/main" id="{193A56EA-0954-994F-A4C9-50CA4AF86CF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53165" y="979675"/>
            <a:ext cx="849124" cy="849124"/>
          </a:xfrm>
          <a:prstGeom prst="rect">
            <a:avLst/>
          </a:prstGeom>
        </p:spPr>
      </p:pic>
      <p:pic>
        <p:nvPicPr>
          <p:cNvPr id="20" name="Picture 19">
            <a:extLst>
              <a:ext uri="{FF2B5EF4-FFF2-40B4-BE49-F238E27FC236}">
                <a16:creationId xmlns:a16="http://schemas.microsoft.com/office/drawing/2014/main" id="{EA306836-C282-7B41-9D66-E591BB41B18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92488" y="5161312"/>
            <a:ext cx="684982" cy="679274"/>
          </a:xfrm>
          <a:prstGeom prst="rect">
            <a:avLst/>
          </a:prstGeom>
        </p:spPr>
      </p:pic>
      <p:pic>
        <p:nvPicPr>
          <p:cNvPr id="10" name="Picture 9">
            <a:extLst>
              <a:ext uri="{FF2B5EF4-FFF2-40B4-BE49-F238E27FC236}">
                <a16:creationId xmlns:a16="http://schemas.microsoft.com/office/drawing/2014/main" id="{AAF8AB70-5F2A-3342-AE45-3659303EC8C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389875" y="1060208"/>
            <a:ext cx="724383" cy="679275"/>
          </a:xfrm>
          <a:prstGeom prst="rect">
            <a:avLst/>
          </a:prstGeom>
        </p:spPr>
      </p:pic>
      <p:pic>
        <p:nvPicPr>
          <p:cNvPr id="11" name="Picture 10">
            <a:extLst>
              <a:ext uri="{FF2B5EF4-FFF2-40B4-BE49-F238E27FC236}">
                <a16:creationId xmlns:a16="http://schemas.microsoft.com/office/drawing/2014/main" id="{3FB7E71E-3FC7-AA47-808D-3ECC7AE1DF59}"/>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0488770" y="3240642"/>
            <a:ext cx="1092419" cy="518899"/>
          </a:xfrm>
          <a:prstGeom prst="rect">
            <a:avLst/>
          </a:prstGeom>
        </p:spPr>
      </p:pic>
      <p:pic>
        <p:nvPicPr>
          <p:cNvPr id="22" name="Picture 21">
            <a:extLst>
              <a:ext uri="{FF2B5EF4-FFF2-40B4-BE49-F238E27FC236}">
                <a16:creationId xmlns:a16="http://schemas.microsoft.com/office/drawing/2014/main" id="{858C02C2-6360-E740-BB64-01BF527F83E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557213" y="2060507"/>
            <a:ext cx="955532" cy="955532"/>
          </a:xfrm>
          <a:prstGeom prst="rect">
            <a:avLst/>
          </a:prstGeom>
        </p:spPr>
      </p:pic>
      <p:pic>
        <p:nvPicPr>
          <p:cNvPr id="12" name="Picture 11">
            <a:extLst>
              <a:ext uri="{FF2B5EF4-FFF2-40B4-BE49-F238E27FC236}">
                <a16:creationId xmlns:a16="http://schemas.microsoft.com/office/drawing/2014/main" id="{67417527-3E44-CB4B-9D62-C787BC0051D8}"/>
              </a:ext>
            </a:extLst>
          </p:cNvPr>
          <p:cNvPicPr>
            <a:picLocks noChangeAspect="1"/>
          </p:cNvPicPr>
          <p:nvPr/>
        </p:nvPicPr>
        <p:blipFill>
          <a:blip r:embed="rId16"/>
          <a:stretch>
            <a:fillRect/>
          </a:stretch>
        </p:blipFill>
        <p:spPr>
          <a:xfrm>
            <a:off x="10488770" y="859460"/>
            <a:ext cx="1092419" cy="1092419"/>
          </a:xfrm>
          <a:prstGeom prst="rect">
            <a:avLst/>
          </a:prstGeom>
        </p:spPr>
      </p:pic>
      <p:pic>
        <p:nvPicPr>
          <p:cNvPr id="24" name="Picture 23">
            <a:extLst>
              <a:ext uri="{FF2B5EF4-FFF2-40B4-BE49-F238E27FC236}">
                <a16:creationId xmlns:a16="http://schemas.microsoft.com/office/drawing/2014/main" id="{D6DF35EF-D6C3-CC45-A9D5-E930C10F114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261128" y="859460"/>
            <a:ext cx="1080770" cy="1080770"/>
          </a:xfrm>
          <a:prstGeom prst="rect">
            <a:avLst/>
          </a:prstGeom>
        </p:spPr>
      </p:pic>
      <p:pic>
        <p:nvPicPr>
          <p:cNvPr id="26" name="Picture 25">
            <a:extLst>
              <a:ext uri="{FF2B5EF4-FFF2-40B4-BE49-F238E27FC236}">
                <a16:creationId xmlns:a16="http://schemas.microsoft.com/office/drawing/2014/main" id="{474CC569-624D-B742-88A3-53B0401A41CE}"/>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649159" y="1018848"/>
            <a:ext cx="761995" cy="761995"/>
          </a:xfrm>
          <a:prstGeom prst="rect">
            <a:avLst/>
          </a:prstGeom>
        </p:spPr>
      </p:pic>
      <p:pic>
        <p:nvPicPr>
          <p:cNvPr id="28" name="Picture 27">
            <a:extLst>
              <a:ext uri="{FF2B5EF4-FFF2-40B4-BE49-F238E27FC236}">
                <a16:creationId xmlns:a16="http://schemas.microsoft.com/office/drawing/2014/main" id="{266BF608-8EB0-E645-9D55-452D18FD60C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558024" y="1018848"/>
            <a:ext cx="684981" cy="761995"/>
          </a:xfrm>
          <a:prstGeom prst="rect">
            <a:avLst/>
          </a:prstGeom>
        </p:spPr>
      </p:pic>
      <p:pic>
        <p:nvPicPr>
          <p:cNvPr id="30" name="Picture 29">
            <a:extLst>
              <a:ext uri="{FF2B5EF4-FFF2-40B4-BE49-F238E27FC236}">
                <a16:creationId xmlns:a16="http://schemas.microsoft.com/office/drawing/2014/main" id="{BE9D481B-BB39-1C47-9028-C7A94611708B}"/>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734518" y="4017523"/>
            <a:ext cx="642952" cy="973939"/>
          </a:xfrm>
          <a:prstGeom prst="rect">
            <a:avLst/>
          </a:prstGeom>
        </p:spPr>
      </p:pic>
      <p:graphicFrame>
        <p:nvGraphicFramePr>
          <p:cNvPr id="2" name="Diagram 1">
            <a:extLst>
              <a:ext uri="{FF2B5EF4-FFF2-40B4-BE49-F238E27FC236}">
                <a16:creationId xmlns:a16="http://schemas.microsoft.com/office/drawing/2014/main" id="{909A52A2-6894-77D0-31ED-5CAA77D75170}"/>
              </a:ext>
            </a:extLst>
          </p:cNvPr>
          <p:cNvGraphicFramePr/>
          <p:nvPr>
            <p:extLst>
              <p:ext uri="{D42A27DB-BD31-4B8C-83A1-F6EECF244321}">
                <p14:modId xmlns:p14="http://schemas.microsoft.com/office/powerpoint/2010/main" val="1643175168"/>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pic>
        <p:nvPicPr>
          <p:cNvPr id="8" name="Audio 7">
            <a:hlinkClick r:id="" action="ppaction://media"/>
            <a:extLst>
              <a:ext uri="{FF2B5EF4-FFF2-40B4-BE49-F238E27FC236}">
                <a16:creationId xmlns:a16="http://schemas.microsoft.com/office/drawing/2014/main" id="{7A0B6A26-753C-774F-E58E-5E39397246E4}"/>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9898685"/>
      </p:ext>
    </p:extLst>
  </p:cSld>
  <p:clrMapOvr>
    <a:masterClrMapping/>
  </p:clrMapOvr>
  <mc:AlternateContent xmlns:mc="http://schemas.openxmlformats.org/markup-compatibility/2006" xmlns:p14="http://schemas.microsoft.com/office/powerpoint/2010/main">
    <mc:Choice Requires="p14">
      <p:transition spd="slow" p14:dur="2000" advTm="9813"/>
    </mc:Choice>
    <mc:Fallback xmlns="">
      <p:transition spd="slow" advTm="9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1582400" cy="1143000"/>
          </a:xfrm>
        </p:spPr>
        <p:txBody>
          <a:bodyPr>
            <a:normAutofit/>
          </a:bodyPr>
          <a:lstStyle/>
          <a:p>
            <a:pPr algn="ctr"/>
            <a:r>
              <a:rPr lang="en-US" dirty="0"/>
              <a:t>References</a:t>
            </a:r>
          </a:p>
        </p:txBody>
      </p:sp>
      <p:sp>
        <p:nvSpPr>
          <p:cNvPr id="21" name="TextBox 20">
            <a:extLst>
              <a:ext uri="{FF2B5EF4-FFF2-40B4-BE49-F238E27FC236}">
                <a16:creationId xmlns:a16="http://schemas.microsoft.com/office/drawing/2014/main" id="{E4F5A57C-12BB-4947-8CC6-1235564E35AF}"/>
              </a:ext>
            </a:extLst>
          </p:cNvPr>
          <p:cNvSpPr txBox="1"/>
          <p:nvPr/>
        </p:nvSpPr>
        <p:spPr>
          <a:xfrm>
            <a:off x="609600" y="1143000"/>
            <a:ext cx="10972800" cy="1077218"/>
          </a:xfrm>
          <a:prstGeom prst="rect">
            <a:avLst/>
          </a:prstGeom>
          <a:noFill/>
        </p:spPr>
        <p:txBody>
          <a:bodyPr wrap="square">
            <a:spAutoFit/>
          </a:bodyPr>
          <a:lstStyle/>
          <a:p>
            <a:pPr algn="just">
              <a:tabLst>
                <a:tab pos="228600" algn="l"/>
                <a:tab pos="457200" algn="l"/>
              </a:tabLst>
            </a:pPr>
            <a:r>
              <a:rPr lang="en-US" sz="1600" b="0" dirty="0"/>
              <a:t>[1] </a:t>
            </a:r>
            <a:r>
              <a:rPr lang="en-US" sz="1600" b="0" i="0" dirty="0">
                <a:solidFill>
                  <a:srgbClr val="222222"/>
                </a:solidFill>
                <a:effectLst/>
                <a:latin typeface="Arial" panose="020B0604020202020204" pitchFamily="34" charset="0"/>
              </a:rPr>
              <a:t>Shah, Niral. </a:t>
            </a:r>
            <a:r>
              <a:rPr lang="en-US" sz="1600" b="0" i="1" dirty="0">
                <a:solidFill>
                  <a:srgbClr val="222222"/>
                </a:solidFill>
                <a:effectLst/>
                <a:latin typeface="Arial" panose="020B0604020202020204" pitchFamily="34" charset="0"/>
              </a:rPr>
              <a:t>Adaptive Imaging with a Cylindrical, Time-Encoded Imaging System</a:t>
            </a:r>
            <a:r>
              <a:rPr lang="en-US" sz="1600" b="0" i="0" dirty="0">
                <a:solidFill>
                  <a:srgbClr val="222222"/>
                </a:solidFill>
                <a:effectLst/>
                <a:latin typeface="Arial" panose="020B0604020202020204" pitchFamily="34" charset="0"/>
              </a:rPr>
              <a:t>. Diss. 2020.</a:t>
            </a:r>
            <a:endParaRPr lang="en-US" sz="1600" dirty="0">
              <a:solidFill>
                <a:srgbClr val="FF0000"/>
              </a:solidFill>
              <a:effectLst/>
              <a:latin typeface="Times New Roman" panose="02020603050405020304" pitchFamily="18" charset="0"/>
              <a:ea typeface="Times New Roman" panose="02020603050405020304" pitchFamily="18" charset="0"/>
            </a:endParaRPr>
          </a:p>
          <a:p>
            <a:pPr algn="just">
              <a:tabLst>
                <a:tab pos="228600" algn="l"/>
                <a:tab pos="457200" algn="l"/>
              </a:tabLst>
            </a:pPr>
            <a:r>
              <a:rPr lang="en-US" sz="1600" b="0" dirty="0">
                <a:solidFill>
                  <a:srgbClr val="222222"/>
                </a:solidFill>
                <a:latin typeface="Arial" panose="020B0604020202020204" pitchFamily="34" charset="0"/>
              </a:rPr>
              <a:t>[2] BB-8 drive mechanisms (Copyright and trademark Lucasfilm Ltd, all rights reserved. Image: Carlos Sanchez and Emilio </a:t>
            </a:r>
            <a:r>
              <a:rPr lang="en-US" sz="1600" b="0" dirty="0" err="1">
                <a:solidFill>
                  <a:srgbClr val="222222"/>
                </a:solidFill>
                <a:latin typeface="Arial" panose="020B0604020202020204" pitchFamily="34" charset="0"/>
              </a:rPr>
              <a:t>Gelardo</a:t>
            </a:r>
            <a:r>
              <a:rPr lang="en-US" sz="1600" b="0" dirty="0">
                <a:solidFill>
                  <a:srgbClr val="222222"/>
                </a:solidFill>
                <a:latin typeface="Arial" panose="020B0604020202020204" pitchFamily="34" charset="0"/>
              </a:rPr>
              <a:t> / howbb8works.com)</a:t>
            </a:r>
            <a:endParaRPr lang="en-US" sz="1600" b="0" dirty="0"/>
          </a:p>
          <a:p>
            <a:pPr marR="0" lvl="0" algn="just">
              <a:spcBef>
                <a:spcPts val="0"/>
              </a:spcBef>
              <a:spcAft>
                <a:spcPts val="0"/>
              </a:spcAft>
              <a:tabLst>
                <a:tab pos="228600" algn="l"/>
                <a:tab pos="457200" algn="l"/>
              </a:tabLst>
            </a:pPr>
            <a:endParaRPr lang="en-US" sz="16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2" name="Diagram 1">
            <a:extLst>
              <a:ext uri="{FF2B5EF4-FFF2-40B4-BE49-F238E27FC236}">
                <a16:creationId xmlns:a16="http://schemas.microsoft.com/office/drawing/2014/main" id="{C084BB21-CBB5-0013-1401-6E6BA00640AE}"/>
              </a:ext>
            </a:extLst>
          </p:cNvPr>
          <p:cNvGraphicFramePr/>
          <p:nvPr>
            <p:extLst>
              <p:ext uri="{D42A27DB-BD31-4B8C-83A1-F6EECF244321}">
                <p14:modId xmlns:p14="http://schemas.microsoft.com/office/powerpoint/2010/main" val="1643175168"/>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0410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1773-1ABC-CFE8-DC82-AFD44D191791}"/>
              </a:ext>
            </a:extLst>
          </p:cNvPr>
          <p:cNvSpPr>
            <a:spLocks noGrp="1"/>
          </p:cNvSpPr>
          <p:nvPr>
            <p:ph type="title"/>
          </p:nvPr>
        </p:nvSpPr>
        <p:spPr/>
        <p:txBody>
          <a:bodyPr/>
          <a:lstStyle/>
          <a:p>
            <a:r>
              <a:rPr lang="en-US" b="1" dirty="0"/>
              <a:t>Extra Slides</a:t>
            </a:r>
          </a:p>
        </p:txBody>
      </p:sp>
    </p:spTree>
    <p:extLst>
      <p:ext uri="{BB962C8B-B14F-4D97-AF65-F5344CB8AC3E}">
        <p14:creationId xmlns:p14="http://schemas.microsoft.com/office/powerpoint/2010/main" val="3150508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ylinder 18">
            <a:extLst>
              <a:ext uri="{FF2B5EF4-FFF2-40B4-BE49-F238E27FC236}">
                <a16:creationId xmlns:a16="http://schemas.microsoft.com/office/drawing/2014/main" id="{22E34AAA-4770-9FFF-8D07-D4C23684FE89}"/>
              </a:ext>
            </a:extLst>
          </p:cNvPr>
          <p:cNvSpPr/>
          <p:nvPr/>
        </p:nvSpPr>
        <p:spPr bwMode="auto">
          <a:xfrm rot="10800000">
            <a:off x="7948705" y="3963733"/>
            <a:ext cx="710462" cy="423625"/>
          </a:xfrm>
          <a:custGeom>
            <a:avLst/>
            <a:gdLst>
              <a:gd name="connsiteX0" fmla="*/ 0 w 1598612"/>
              <a:gd name="connsiteY0" fmla="*/ 133847 h 1070778"/>
              <a:gd name="connsiteX1" fmla="*/ 799306 w 1598612"/>
              <a:gd name="connsiteY1" fmla="*/ 267694 h 1070778"/>
              <a:gd name="connsiteX2" fmla="*/ 1598612 w 1598612"/>
              <a:gd name="connsiteY2" fmla="*/ 133847 h 1070778"/>
              <a:gd name="connsiteX3" fmla="*/ 1598612 w 1598612"/>
              <a:gd name="connsiteY3" fmla="*/ 936931 h 1070778"/>
              <a:gd name="connsiteX4" fmla="*/ 799306 w 1598612"/>
              <a:gd name="connsiteY4" fmla="*/ 1070778 h 1070778"/>
              <a:gd name="connsiteX5" fmla="*/ 0 w 1598612"/>
              <a:gd name="connsiteY5" fmla="*/ 936931 h 1070778"/>
              <a:gd name="connsiteX6" fmla="*/ 0 w 1598612"/>
              <a:gd name="connsiteY6" fmla="*/ 133847 h 1070778"/>
              <a:gd name="connsiteX0" fmla="*/ 0 w 1598612"/>
              <a:gd name="connsiteY0" fmla="*/ 133847 h 1070778"/>
              <a:gd name="connsiteX1" fmla="*/ 799306 w 1598612"/>
              <a:gd name="connsiteY1" fmla="*/ 0 h 1070778"/>
              <a:gd name="connsiteX2" fmla="*/ 1598612 w 1598612"/>
              <a:gd name="connsiteY2" fmla="*/ 133847 h 1070778"/>
              <a:gd name="connsiteX3" fmla="*/ 799306 w 1598612"/>
              <a:gd name="connsiteY3" fmla="*/ 267694 h 1070778"/>
              <a:gd name="connsiteX4" fmla="*/ 0 w 1598612"/>
              <a:gd name="connsiteY4" fmla="*/ 133847 h 1070778"/>
              <a:gd name="connsiteX0" fmla="*/ 1598612 w 1598612"/>
              <a:gd name="connsiteY0" fmla="*/ 133847 h 1070778"/>
              <a:gd name="connsiteX1" fmla="*/ 799306 w 1598612"/>
              <a:gd name="connsiteY1" fmla="*/ 267694 h 1070778"/>
              <a:gd name="connsiteX2" fmla="*/ 0 w 1598612"/>
              <a:gd name="connsiteY2" fmla="*/ 133847 h 1070778"/>
              <a:gd name="connsiteX3" fmla="*/ 799306 w 1598612"/>
              <a:gd name="connsiteY3" fmla="*/ 0 h 1070778"/>
              <a:gd name="connsiteX4" fmla="*/ 1598612 w 1598612"/>
              <a:gd name="connsiteY4" fmla="*/ 133847 h 1070778"/>
              <a:gd name="connsiteX5" fmla="*/ 1598612 w 1598612"/>
              <a:gd name="connsiteY5" fmla="*/ 936931 h 1070778"/>
              <a:gd name="connsiteX6" fmla="*/ 799306 w 1598612"/>
              <a:gd name="connsiteY6" fmla="*/ 1070778 h 1070778"/>
              <a:gd name="connsiteX7" fmla="*/ 0 w 1598612"/>
              <a:gd name="connsiteY7" fmla="*/ 936931 h 1070778"/>
              <a:gd name="connsiteX8" fmla="*/ 0 w 1598612"/>
              <a:gd name="connsiteY8" fmla="*/ 133847 h 1070778"/>
              <a:gd name="connsiteX0" fmla="*/ 0 w 1598612"/>
              <a:gd name="connsiteY0" fmla="*/ 174273 h 1111204"/>
              <a:gd name="connsiteX1" fmla="*/ 799306 w 1598612"/>
              <a:gd name="connsiteY1" fmla="*/ 308120 h 1111204"/>
              <a:gd name="connsiteX2" fmla="*/ 1598612 w 1598612"/>
              <a:gd name="connsiteY2" fmla="*/ 174273 h 1111204"/>
              <a:gd name="connsiteX3" fmla="*/ 1598612 w 1598612"/>
              <a:gd name="connsiteY3" fmla="*/ 977357 h 1111204"/>
              <a:gd name="connsiteX4" fmla="*/ 799306 w 1598612"/>
              <a:gd name="connsiteY4" fmla="*/ 1111204 h 1111204"/>
              <a:gd name="connsiteX5" fmla="*/ 0 w 1598612"/>
              <a:gd name="connsiteY5" fmla="*/ 977357 h 1111204"/>
              <a:gd name="connsiteX6" fmla="*/ 0 w 1598612"/>
              <a:gd name="connsiteY6" fmla="*/ 174273 h 1111204"/>
              <a:gd name="connsiteX0" fmla="*/ 0 w 1598612"/>
              <a:gd name="connsiteY0" fmla="*/ 174273 h 1111204"/>
              <a:gd name="connsiteX1" fmla="*/ 799306 w 1598612"/>
              <a:gd name="connsiteY1" fmla="*/ 40426 h 1111204"/>
              <a:gd name="connsiteX2" fmla="*/ 1598612 w 1598612"/>
              <a:gd name="connsiteY2" fmla="*/ 174273 h 1111204"/>
              <a:gd name="connsiteX3" fmla="*/ 799306 w 1598612"/>
              <a:gd name="connsiteY3" fmla="*/ 308120 h 1111204"/>
              <a:gd name="connsiteX4" fmla="*/ 0 w 1598612"/>
              <a:gd name="connsiteY4" fmla="*/ 174273 h 1111204"/>
              <a:gd name="connsiteX0" fmla="*/ 1598612 w 1598612"/>
              <a:gd name="connsiteY0" fmla="*/ 174273 h 1111204"/>
              <a:gd name="connsiteX1" fmla="*/ 799306 w 1598612"/>
              <a:gd name="connsiteY1" fmla="*/ 308120 h 1111204"/>
              <a:gd name="connsiteX2" fmla="*/ 0 w 1598612"/>
              <a:gd name="connsiteY2" fmla="*/ 174273 h 1111204"/>
              <a:gd name="connsiteX3" fmla="*/ 799306 w 1598612"/>
              <a:gd name="connsiteY3" fmla="*/ 40426 h 1111204"/>
              <a:gd name="connsiteX4" fmla="*/ 1598612 w 1598612"/>
              <a:gd name="connsiteY4" fmla="*/ 174273 h 1111204"/>
              <a:gd name="connsiteX5" fmla="*/ 1598612 w 1598612"/>
              <a:gd name="connsiteY5" fmla="*/ 977357 h 1111204"/>
              <a:gd name="connsiteX6" fmla="*/ 799306 w 1598612"/>
              <a:gd name="connsiteY6" fmla="*/ 1111204 h 1111204"/>
              <a:gd name="connsiteX7" fmla="*/ 0 w 1598612"/>
              <a:gd name="connsiteY7" fmla="*/ 977357 h 1111204"/>
              <a:gd name="connsiteX8" fmla="*/ 0 w 1598612"/>
              <a:gd name="connsiteY8" fmla="*/ 174273 h 1111204"/>
              <a:gd name="connsiteX0" fmla="*/ 0 w 1598612"/>
              <a:gd name="connsiteY0" fmla="*/ 174273 h 1111204"/>
              <a:gd name="connsiteX1" fmla="*/ 799306 w 1598612"/>
              <a:gd name="connsiteY1" fmla="*/ 308120 h 1111204"/>
              <a:gd name="connsiteX2" fmla="*/ 1598612 w 1598612"/>
              <a:gd name="connsiteY2" fmla="*/ 174273 h 1111204"/>
              <a:gd name="connsiteX3" fmla="*/ 1598612 w 1598612"/>
              <a:gd name="connsiteY3" fmla="*/ 977357 h 1111204"/>
              <a:gd name="connsiteX4" fmla="*/ 799306 w 1598612"/>
              <a:gd name="connsiteY4" fmla="*/ 1111204 h 1111204"/>
              <a:gd name="connsiteX5" fmla="*/ 0 w 1598612"/>
              <a:gd name="connsiteY5" fmla="*/ 977357 h 1111204"/>
              <a:gd name="connsiteX6" fmla="*/ 0 w 1598612"/>
              <a:gd name="connsiteY6" fmla="*/ 174273 h 1111204"/>
              <a:gd name="connsiteX0" fmla="*/ 0 w 1598612"/>
              <a:gd name="connsiteY0" fmla="*/ 174273 h 1111204"/>
              <a:gd name="connsiteX1" fmla="*/ 799306 w 1598612"/>
              <a:gd name="connsiteY1" fmla="*/ 40426 h 1111204"/>
              <a:gd name="connsiteX2" fmla="*/ 1598612 w 1598612"/>
              <a:gd name="connsiteY2" fmla="*/ 174273 h 1111204"/>
              <a:gd name="connsiteX3" fmla="*/ 799306 w 1598612"/>
              <a:gd name="connsiteY3" fmla="*/ 308120 h 1111204"/>
              <a:gd name="connsiteX4" fmla="*/ 0 w 1598612"/>
              <a:gd name="connsiteY4" fmla="*/ 174273 h 1111204"/>
              <a:gd name="connsiteX0" fmla="*/ 1598612 w 1598612"/>
              <a:gd name="connsiteY0" fmla="*/ 174273 h 1111204"/>
              <a:gd name="connsiteX1" fmla="*/ 799306 w 1598612"/>
              <a:gd name="connsiteY1" fmla="*/ 308120 h 1111204"/>
              <a:gd name="connsiteX2" fmla="*/ 0 w 1598612"/>
              <a:gd name="connsiteY2" fmla="*/ 174273 h 1111204"/>
              <a:gd name="connsiteX3" fmla="*/ 799306 w 1598612"/>
              <a:gd name="connsiteY3" fmla="*/ 261490 h 1111204"/>
              <a:gd name="connsiteX4" fmla="*/ 1598612 w 1598612"/>
              <a:gd name="connsiteY4" fmla="*/ 174273 h 1111204"/>
              <a:gd name="connsiteX5" fmla="*/ 1598612 w 1598612"/>
              <a:gd name="connsiteY5" fmla="*/ 977357 h 1111204"/>
              <a:gd name="connsiteX6" fmla="*/ 799306 w 1598612"/>
              <a:gd name="connsiteY6" fmla="*/ 1111204 h 1111204"/>
              <a:gd name="connsiteX7" fmla="*/ 0 w 1598612"/>
              <a:gd name="connsiteY7" fmla="*/ 977357 h 1111204"/>
              <a:gd name="connsiteX8" fmla="*/ 0 w 1598612"/>
              <a:gd name="connsiteY8" fmla="*/ 174273 h 1111204"/>
              <a:gd name="connsiteX0" fmla="*/ 7 w 1598619"/>
              <a:gd name="connsiteY0" fmla="*/ 19402 h 956333"/>
              <a:gd name="connsiteX1" fmla="*/ 799313 w 1598619"/>
              <a:gd name="connsiteY1" fmla="*/ 153249 h 956333"/>
              <a:gd name="connsiteX2" fmla="*/ 1598619 w 1598619"/>
              <a:gd name="connsiteY2" fmla="*/ 19402 h 956333"/>
              <a:gd name="connsiteX3" fmla="*/ 1598619 w 1598619"/>
              <a:gd name="connsiteY3" fmla="*/ 822486 h 956333"/>
              <a:gd name="connsiteX4" fmla="*/ 799313 w 1598619"/>
              <a:gd name="connsiteY4" fmla="*/ 956333 h 956333"/>
              <a:gd name="connsiteX5" fmla="*/ 7 w 1598619"/>
              <a:gd name="connsiteY5" fmla="*/ 822486 h 956333"/>
              <a:gd name="connsiteX6" fmla="*/ 7 w 1598619"/>
              <a:gd name="connsiteY6" fmla="*/ 19402 h 956333"/>
              <a:gd name="connsiteX0" fmla="*/ 7 w 1598619"/>
              <a:gd name="connsiteY0" fmla="*/ 19402 h 956333"/>
              <a:gd name="connsiteX1" fmla="*/ 789264 w 1598619"/>
              <a:gd name="connsiteY1" fmla="*/ 156860 h 956333"/>
              <a:gd name="connsiteX2" fmla="*/ 1598619 w 1598619"/>
              <a:gd name="connsiteY2" fmla="*/ 19402 h 956333"/>
              <a:gd name="connsiteX3" fmla="*/ 799313 w 1598619"/>
              <a:gd name="connsiteY3" fmla="*/ 153249 h 956333"/>
              <a:gd name="connsiteX4" fmla="*/ 7 w 1598619"/>
              <a:gd name="connsiteY4" fmla="*/ 19402 h 956333"/>
              <a:gd name="connsiteX0" fmla="*/ 1598619 w 1598619"/>
              <a:gd name="connsiteY0" fmla="*/ 19402 h 956333"/>
              <a:gd name="connsiteX1" fmla="*/ 799313 w 1598619"/>
              <a:gd name="connsiteY1" fmla="*/ 153249 h 956333"/>
              <a:gd name="connsiteX2" fmla="*/ 7 w 1598619"/>
              <a:gd name="connsiteY2" fmla="*/ 19402 h 956333"/>
              <a:gd name="connsiteX3" fmla="*/ 799313 w 1598619"/>
              <a:gd name="connsiteY3" fmla="*/ 106619 h 956333"/>
              <a:gd name="connsiteX4" fmla="*/ 1598619 w 1598619"/>
              <a:gd name="connsiteY4" fmla="*/ 19402 h 956333"/>
              <a:gd name="connsiteX5" fmla="*/ 1598619 w 1598619"/>
              <a:gd name="connsiteY5" fmla="*/ 822486 h 956333"/>
              <a:gd name="connsiteX6" fmla="*/ 799313 w 1598619"/>
              <a:gd name="connsiteY6" fmla="*/ 956333 h 956333"/>
              <a:gd name="connsiteX7" fmla="*/ 7 w 1598619"/>
              <a:gd name="connsiteY7" fmla="*/ 822486 h 956333"/>
              <a:gd name="connsiteX8" fmla="*/ 7 w 1598619"/>
              <a:gd name="connsiteY8" fmla="*/ 19402 h 956333"/>
              <a:gd name="connsiteX0" fmla="*/ 7 w 1598619"/>
              <a:gd name="connsiteY0" fmla="*/ 19402 h 956333"/>
              <a:gd name="connsiteX1" fmla="*/ 799313 w 1598619"/>
              <a:gd name="connsiteY1" fmla="*/ 153249 h 956333"/>
              <a:gd name="connsiteX2" fmla="*/ 1598619 w 1598619"/>
              <a:gd name="connsiteY2" fmla="*/ 19402 h 956333"/>
              <a:gd name="connsiteX3" fmla="*/ 1598619 w 1598619"/>
              <a:gd name="connsiteY3" fmla="*/ 822486 h 956333"/>
              <a:gd name="connsiteX4" fmla="*/ 799313 w 1598619"/>
              <a:gd name="connsiteY4" fmla="*/ 956333 h 956333"/>
              <a:gd name="connsiteX5" fmla="*/ 7 w 1598619"/>
              <a:gd name="connsiteY5" fmla="*/ 822486 h 956333"/>
              <a:gd name="connsiteX6" fmla="*/ 7 w 1598619"/>
              <a:gd name="connsiteY6" fmla="*/ 19402 h 956333"/>
              <a:gd name="connsiteX0" fmla="*/ 7 w 1598619"/>
              <a:gd name="connsiteY0" fmla="*/ 19402 h 956333"/>
              <a:gd name="connsiteX1" fmla="*/ 789264 w 1598619"/>
              <a:gd name="connsiteY1" fmla="*/ 156860 h 956333"/>
              <a:gd name="connsiteX2" fmla="*/ 1598619 w 1598619"/>
              <a:gd name="connsiteY2" fmla="*/ 19402 h 956333"/>
              <a:gd name="connsiteX3" fmla="*/ 799313 w 1598619"/>
              <a:gd name="connsiteY3" fmla="*/ 153249 h 956333"/>
              <a:gd name="connsiteX4" fmla="*/ 7 w 1598619"/>
              <a:gd name="connsiteY4" fmla="*/ 19402 h 956333"/>
              <a:gd name="connsiteX0" fmla="*/ 1598619 w 1598619"/>
              <a:gd name="connsiteY0" fmla="*/ 19402 h 956333"/>
              <a:gd name="connsiteX1" fmla="*/ 799313 w 1598619"/>
              <a:gd name="connsiteY1" fmla="*/ 153249 h 956333"/>
              <a:gd name="connsiteX2" fmla="*/ 7 w 1598619"/>
              <a:gd name="connsiteY2" fmla="*/ 19402 h 956333"/>
              <a:gd name="connsiteX3" fmla="*/ 799313 w 1598619"/>
              <a:gd name="connsiteY3" fmla="*/ 106619 h 956333"/>
              <a:gd name="connsiteX4" fmla="*/ 1598619 w 1598619"/>
              <a:gd name="connsiteY4" fmla="*/ 19402 h 956333"/>
              <a:gd name="connsiteX5" fmla="*/ 1598619 w 1598619"/>
              <a:gd name="connsiteY5" fmla="*/ 822486 h 956333"/>
              <a:gd name="connsiteX6" fmla="*/ 799313 w 1598619"/>
              <a:gd name="connsiteY6" fmla="*/ 956333 h 956333"/>
              <a:gd name="connsiteX7" fmla="*/ 7 w 1598619"/>
              <a:gd name="connsiteY7" fmla="*/ 822486 h 956333"/>
              <a:gd name="connsiteX8" fmla="*/ 7 w 1598619"/>
              <a:gd name="connsiteY8" fmla="*/ 19402 h 956333"/>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06708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06708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96660 h 95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619" h="953204" stroke="0" extrusionOk="0">
                <a:moveTo>
                  <a:pt x="7" y="16273"/>
                </a:moveTo>
                <a:cubicBezTo>
                  <a:pt x="7" y="90195"/>
                  <a:pt x="357868" y="150120"/>
                  <a:pt x="799313" y="150120"/>
                </a:cubicBezTo>
                <a:cubicBezTo>
                  <a:pt x="1240758" y="150120"/>
                  <a:pt x="1598619" y="90195"/>
                  <a:pt x="1598619" y="16273"/>
                </a:cubicBezTo>
                <a:lnTo>
                  <a:pt x="1598619" y="819357"/>
                </a:lnTo>
                <a:cubicBezTo>
                  <a:pt x="1598619" y="893279"/>
                  <a:pt x="1240758" y="953204"/>
                  <a:pt x="799313" y="953204"/>
                </a:cubicBezTo>
                <a:cubicBezTo>
                  <a:pt x="357868" y="953204"/>
                  <a:pt x="7" y="893279"/>
                  <a:pt x="7" y="819357"/>
                </a:cubicBezTo>
                <a:lnTo>
                  <a:pt x="7" y="16273"/>
                </a:lnTo>
                <a:close/>
              </a:path>
              <a:path w="1598619" h="953204" fill="lighten" stroke="0" extrusionOk="0">
                <a:moveTo>
                  <a:pt x="7" y="16273"/>
                </a:moveTo>
                <a:cubicBezTo>
                  <a:pt x="-1668" y="16875"/>
                  <a:pt x="267433" y="163779"/>
                  <a:pt x="789264" y="153731"/>
                </a:cubicBezTo>
                <a:cubicBezTo>
                  <a:pt x="1311095" y="143683"/>
                  <a:pt x="1598619" y="-57649"/>
                  <a:pt x="1598619" y="16273"/>
                </a:cubicBezTo>
                <a:cubicBezTo>
                  <a:pt x="1598619" y="90195"/>
                  <a:pt x="1240758" y="150120"/>
                  <a:pt x="799313" y="150120"/>
                </a:cubicBezTo>
                <a:cubicBezTo>
                  <a:pt x="357868" y="150120"/>
                  <a:pt x="1682" y="15671"/>
                  <a:pt x="7" y="16273"/>
                </a:cubicBezTo>
                <a:close/>
              </a:path>
              <a:path w="1598619" h="953204" fill="none" extrusionOk="0">
                <a:moveTo>
                  <a:pt x="1598619" y="16273"/>
                </a:moveTo>
                <a:cubicBezTo>
                  <a:pt x="1598619" y="90195"/>
                  <a:pt x="1240758" y="150120"/>
                  <a:pt x="799313" y="150120"/>
                </a:cubicBezTo>
                <a:cubicBezTo>
                  <a:pt x="357868" y="150120"/>
                  <a:pt x="7" y="10647"/>
                  <a:pt x="7" y="16273"/>
                </a:cubicBezTo>
                <a:cubicBezTo>
                  <a:pt x="7" y="21899"/>
                  <a:pt x="532878" y="168804"/>
                  <a:pt x="799313" y="183876"/>
                </a:cubicBezTo>
                <a:cubicBezTo>
                  <a:pt x="1065748" y="198949"/>
                  <a:pt x="1598619" y="32786"/>
                  <a:pt x="1598619" y="106708"/>
                </a:cubicBezTo>
                <a:lnTo>
                  <a:pt x="1598619" y="819357"/>
                </a:lnTo>
                <a:cubicBezTo>
                  <a:pt x="1598619" y="893279"/>
                  <a:pt x="1240758" y="953204"/>
                  <a:pt x="799313" y="953204"/>
                </a:cubicBezTo>
                <a:cubicBezTo>
                  <a:pt x="357868" y="953204"/>
                  <a:pt x="7" y="893279"/>
                  <a:pt x="7" y="819357"/>
                </a:cubicBezTo>
                <a:lnTo>
                  <a:pt x="7" y="96660"/>
                </a:lnTo>
              </a:path>
            </a:pathLst>
          </a:cu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latin typeface="Times New Roman" pitchFamily="-97" charset="0"/>
            </a:endParaRPr>
          </a:p>
        </p:txBody>
      </p:sp>
      <p:sp>
        <p:nvSpPr>
          <p:cNvPr id="2" name="Title 1">
            <a:extLst>
              <a:ext uri="{FF2B5EF4-FFF2-40B4-BE49-F238E27FC236}">
                <a16:creationId xmlns:a16="http://schemas.microsoft.com/office/drawing/2014/main" id="{4738625E-3331-4B04-5807-CF072DA59C8D}"/>
              </a:ext>
            </a:extLst>
          </p:cNvPr>
          <p:cNvSpPr>
            <a:spLocks noGrp="1"/>
          </p:cNvSpPr>
          <p:nvPr>
            <p:ph type="title"/>
          </p:nvPr>
        </p:nvSpPr>
        <p:spPr>
          <a:xfrm>
            <a:off x="2819400" y="36514"/>
            <a:ext cx="6094412" cy="420687"/>
          </a:xfrm>
        </p:spPr>
        <p:txBody>
          <a:bodyPr>
            <a:normAutofit fontScale="90000"/>
          </a:bodyPr>
          <a:lstStyle/>
          <a:p>
            <a:r>
              <a:rPr lang="en-US" dirty="0"/>
              <a:t>Initial Mechanical Design</a:t>
            </a:r>
          </a:p>
        </p:txBody>
      </p:sp>
      <p:sp>
        <p:nvSpPr>
          <p:cNvPr id="47" name="Content Placeholder 2">
            <a:extLst>
              <a:ext uri="{FF2B5EF4-FFF2-40B4-BE49-F238E27FC236}">
                <a16:creationId xmlns:a16="http://schemas.microsoft.com/office/drawing/2014/main" id="{81D5CB91-0101-1EE9-FEB0-AB14F8AFBA24}"/>
              </a:ext>
            </a:extLst>
          </p:cNvPr>
          <p:cNvSpPr>
            <a:spLocks noGrp="1"/>
          </p:cNvSpPr>
          <p:nvPr>
            <p:ph idx="1"/>
          </p:nvPr>
        </p:nvSpPr>
        <p:spPr>
          <a:xfrm>
            <a:off x="6052845" y="609600"/>
            <a:ext cx="4401230" cy="3124200"/>
          </a:xfrm>
        </p:spPr>
        <p:txBody>
          <a:bodyPr>
            <a:normAutofit fontScale="77500" lnSpcReduction="20000"/>
          </a:bodyPr>
          <a:lstStyle/>
          <a:p>
            <a:r>
              <a:rPr lang="en-US" dirty="0"/>
              <a:t>Rotary table (green) for azimuthal “</a:t>
            </a:r>
            <a:r>
              <a:rPr lang="en-US" i="1" dirty="0"/>
              <a:t>z</a:t>
            </a:r>
            <a:r>
              <a:rPr lang="en-US" dirty="0"/>
              <a:t>” rotation</a:t>
            </a:r>
          </a:p>
          <a:p>
            <a:r>
              <a:rPr lang="en-US" dirty="0"/>
              <a:t>Holster for the sphere with several ball bearings and two geared motors for polar </a:t>
            </a:r>
            <a:r>
              <a:rPr lang="en-US" i="1" dirty="0"/>
              <a:t>“x</a:t>
            </a:r>
            <a:r>
              <a:rPr lang="en-US" dirty="0"/>
              <a:t>” and </a:t>
            </a:r>
            <a:r>
              <a:rPr lang="en-US" i="1" dirty="0"/>
              <a:t>“y</a:t>
            </a:r>
            <a:r>
              <a:rPr lang="en-US" dirty="0"/>
              <a:t>” rotations</a:t>
            </a:r>
            <a:r>
              <a:rPr lang="en-US" i="1" dirty="0"/>
              <a:t>,</a:t>
            </a:r>
            <a:r>
              <a:rPr lang="en-US" dirty="0"/>
              <a:t> between rotary table and sphere</a:t>
            </a:r>
          </a:p>
          <a:p>
            <a:r>
              <a:rPr lang="en-US" dirty="0"/>
              <a:t>May create another holster with ball bearings and motors on top of the sphere depending on sphere weight</a:t>
            </a:r>
          </a:p>
        </p:txBody>
      </p:sp>
      <p:grpSp>
        <p:nvGrpSpPr>
          <p:cNvPr id="78" name="Group 77">
            <a:extLst>
              <a:ext uri="{FF2B5EF4-FFF2-40B4-BE49-F238E27FC236}">
                <a16:creationId xmlns:a16="http://schemas.microsoft.com/office/drawing/2014/main" id="{F8F5E8E9-F1B8-CF1C-1AAD-B3BFB8324011}"/>
              </a:ext>
            </a:extLst>
          </p:cNvPr>
          <p:cNvGrpSpPr/>
          <p:nvPr/>
        </p:nvGrpSpPr>
        <p:grpSpPr>
          <a:xfrm>
            <a:off x="1600200" y="1447801"/>
            <a:ext cx="4191002" cy="4663257"/>
            <a:chOff x="76200" y="1600200"/>
            <a:chExt cx="4191002" cy="4663257"/>
          </a:xfrm>
        </p:grpSpPr>
        <p:sp>
          <p:nvSpPr>
            <p:cNvPr id="4" name="Rectangle 3">
              <a:extLst>
                <a:ext uri="{FF2B5EF4-FFF2-40B4-BE49-F238E27FC236}">
                  <a16:creationId xmlns:a16="http://schemas.microsoft.com/office/drawing/2014/main" id="{88BEDCF3-62D2-79BF-7606-091F3DCE2FFA}"/>
                </a:ext>
              </a:extLst>
            </p:cNvPr>
            <p:cNvSpPr/>
            <p:nvPr/>
          </p:nvSpPr>
          <p:spPr bwMode="auto">
            <a:xfrm>
              <a:off x="990602" y="1600200"/>
              <a:ext cx="3276600" cy="327660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FF0000"/>
                </a:solidFill>
                <a:latin typeface="Times New Roman" pitchFamily="-97" charset="0"/>
              </a:endParaRPr>
            </a:p>
          </p:txBody>
        </p:sp>
        <p:cxnSp>
          <p:nvCxnSpPr>
            <p:cNvPr id="13" name="Straight Connector 12">
              <a:extLst>
                <a:ext uri="{FF2B5EF4-FFF2-40B4-BE49-F238E27FC236}">
                  <a16:creationId xmlns:a16="http://schemas.microsoft.com/office/drawing/2014/main" id="{A2371265-7B4E-5EBB-59A3-DE95048CAC6D}"/>
                </a:ext>
              </a:extLst>
            </p:cNvPr>
            <p:cNvCxnSpPr>
              <a:cxnSpLocks/>
            </p:cNvCxnSpPr>
            <p:nvPr/>
          </p:nvCxnSpPr>
          <p:spPr bwMode="auto">
            <a:xfrm flipH="1">
              <a:off x="3352800" y="4876800"/>
              <a:ext cx="914400" cy="1386657"/>
            </a:xfrm>
            <a:prstGeom prst="line">
              <a:avLst/>
            </a:prstGeom>
            <a:solidFill>
              <a:schemeClr val="accent1"/>
            </a:solidFill>
            <a:ln w="76200" cap="flat" cmpd="sng" algn="ctr">
              <a:solidFill>
                <a:srgbClr val="FF0000"/>
              </a:solidFill>
              <a:prstDash val="solid"/>
              <a:round/>
              <a:headEnd type="none" w="med" len="med"/>
              <a:tailEnd type="none" w="med" len="med"/>
            </a:ln>
            <a:effectLst/>
          </p:spPr>
        </p:cxnSp>
        <p:pic>
          <p:nvPicPr>
            <p:cNvPr id="11" name="Picture 6">
              <a:extLst>
                <a:ext uri="{FF2B5EF4-FFF2-40B4-BE49-F238E27FC236}">
                  <a16:creationId xmlns:a16="http://schemas.microsoft.com/office/drawing/2014/main" id="{AA6C39B5-3092-17EA-A10F-14CA967F02D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53" b="96281" l="2917" r="97500">
                          <a14:foregroundMark x1="37083" y1="56612" x2="60833" y2="40496"/>
                          <a14:foregroundMark x1="62917" y1="21901" x2="31250" y2="37603"/>
                          <a14:foregroundMark x1="31250" y1="37603" x2="28333" y2="56612"/>
                          <a14:foregroundMark x1="28333" y1="56612" x2="50417" y2="64050"/>
                          <a14:foregroundMark x1="50417" y1="64050" x2="67917" y2="57438"/>
                          <a14:foregroundMark x1="67917" y1="57438" x2="77917" y2="41736"/>
                          <a14:foregroundMark x1="77917" y1="41736" x2="67500" y2="22727"/>
                          <a14:foregroundMark x1="67500" y1="22727" x2="62917" y2="21901"/>
                          <a14:foregroundMark x1="50000" y1="16942" x2="24167" y2="28099"/>
                          <a14:foregroundMark x1="24167" y1="28099" x2="20000" y2="45868"/>
                          <a14:foregroundMark x1="20000" y1="45868" x2="34583" y2="58678"/>
                          <a14:foregroundMark x1="34583" y1="58678" x2="55833" y2="52893"/>
                          <a14:foregroundMark x1="55833" y1="52893" x2="61250" y2="34711"/>
                          <a14:foregroundMark x1="61250" y1="34711" x2="51667" y2="16529"/>
                          <a14:foregroundMark x1="51667" y1="16529" x2="48333" y2="16529"/>
                          <a14:foregroundMark x1="40833" y1="41322" x2="39583" y2="51240"/>
                          <a14:foregroundMark x1="31667" y1="19421" x2="39583" y2="8678"/>
                          <a14:foregroundMark x1="51250" y1="4959" x2="39167" y2="4959"/>
                          <a14:foregroundMark x1="68750" y1="8264" x2="68750" y2="8264"/>
                          <a14:foregroundMark x1="74167" y1="9091" x2="74167" y2="9091"/>
                          <a14:foregroundMark x1="63750" y1="6612" x2="63750" y2="6612"/>
                          <a14:foregroundMark x1="57917" y1="2893" x2="57917" y2="2893"/>
                          <a14:foregroundMark x1="53333" y1="2479" x2="53333" y2="2479"/>
                          <a14:foregroundMark x1="37083" y1="29752" x2="37083" y2="29752"/>
                          <a14:foregroundMark x1="37917" y1="4959" x2="37917" y2="4959"/>
                          <a14:foregroundMark x1="26250" y1="11157" x2="26250" y2="11157"/>
                          <a14:foregroundMark x1="14167" y1="21901" x2="14167" y2="21901"/>
                          <a14:foregroundMark x1="10417" y1="24380" x2="10417" y2="24380"/>
                          <a14:foregroundMark x1="7083" y1="30992" x2="7083" y2="30992"/>
                          <a14:foregroundMark x1="22917" y1="88017" x2="22917" y2="88017"/>
                          <a14:foregroundMark x1="32917" y1="91736" x2="32917" y2="91736"/>
                          <a14:foregroundMark x1="38333" y1="95041" x2="38333" y2="95041"/>
                          <a14:foregroundMark x1="55417" y1="97107" x2="55417" y2="97107"/>
                          <a14:foregroundMark x1="88333" y1="68595" x2="88333" y2="68595"/>
                          <a14:foregroundMark x1="85417" y1="66529" x2="85417" y2="66529"/>
                          <a14:foregroundMark x1="90833" y1="64463" x2="90833" y2="64463"/>
                          <a14:foregroundMark x1="94167" y1="71488" x2="94167" y2="71488"/>
                          <a14:foregroundMark x1="97500" y1="58678" x2="97500" y2="58678"/>
                          <a14:foregroundMark x1="95833" y1="35124" x2="95833" y2="35124"/>
                          <a14:foregroundMark x1="84583" y1="34711" x2="84583" y2="35950"/>
                          <a14:foregroundMark x1="82917" y1="41736" x2="83333" y2="42562"/>
                          <a14:foregroundMark x1="82917" y1="28512" x2="82500" y2="50826"/>
                          <a14:foregroundMark x1="82500" y1="50826" x2="81667" y2="53306"/>
                          <a14:foregroundMark x1="89167" y1="45868" x2="67500" y2="61983"/>
                          <a14:foregroundMark x1="2917" y1="52893" x2="2917" y2="52893"/>
                        </a14:backgroundRemoval>
                      </a14:imgEffect>
                    </a14:imgLayer>
                  </a14:imgProps>
                </a:ext>
                <a:ext uri="{28A0092B-C50C-407E-A947-70E740481C1C}">
                  <a14:useLocalDpi xmlns:a14="http://schemas.microsoft.com/office/drawing/2010/main" val="0"/>
                </a:ext>
              </a:extLst>
            </a:blip>
            <a:stretch>
              <a:fillRect/>
            </a:stretch>
          </p:blipFill>
          <p:spPr bwMode="auto">
            <a:xfrm rot="1709292">
              <a:off x="744234" y="2037158"/>
              <a:ext cx="2947241" cy="2971801"/>
            </a:xfrm>
            <a:prstGeom prst="rect">
              <a:avLst/>
            </a:prstGeom>
            <a:noFill/>
            <a:extLst>
              <a:ext uri="{909E8E84-426E-40DD-AFC4-6F175D3DCCD1}">
                <a14:hiddenFill xmlns:a14="http://schemas.microsoft.com/office/drawing/2010/main">
                  <a:solidFill>
                    <a:srgbClr val="FFFFFF"/>
                  </a:solidFill>
                </a14:hiddenFill>
              </a:ext>
            </a:extLst>
          </p:spPr>
        </p:pic>
        <p:sp>
          <p:nvSpPr>
            <p:cNvPr id="19" name="Cylinder 18">
              <a:extLst>
                <a:ext uri="{FF2B5EF4-FFF2-40B4-BE49-F238E27FC236}">
                  <a16:creationId xmlns:a16="http://schemas.microsoft.com/office/drawing/2014/main" id="{556C37F5-2842-CCB8-816A-58BF6D4FAF52}"/>
                </a:ext>
              </a:extLst>
            </p:cNvPr>
            <p:cNvSpPr/>
            <p:nvPr/>
          </p:nvSpPr>
          <p:spPr bwMode="auto">
            <a:xfrm>
              <a:off x="1418545" y="4706008"/>
              <a:ext cx="1598619" cy="953204"/>
            </a:xfrm>
            <a:custGeom>
              <a:avLst/>
              <a:gdLst>
                <a:gd name="connsiteX0" fmla="*/ 0 w 1598612"/>
                <a:gd name="connsiteY0" fmla="*/ 133847 h 1070778"/>
                <a:gd name="connsiteX1" fmla="*/ 799306 w 1598612"/>
                <a:gd name="connsiteY1" fmla="*/ 267694 h 1070778"/>
                <a:gd name="connsiteX2" fmla="*/ 1598612 w 1598612"/>
                <a:gd name="connsiteY2" fmla="*/ 133847 h 1070778"/>
                <a:gd name="connsiteX3" fmla="*/ 1598612 w 1598612"/>
                <a:gd name="connsiteY3" fmla="*/ 936931 h 1070778"/>
                <a:gd name="connsiteX4" fmla="*/ 799306 w 1598612"/>
                <a:gd name="connsiteY4" fmla="*/ 1070778 h 1070778"/>
                <a:gd name="connsiteX5" fmla="*/ 0 w 1598612"/>
                <a:gd name="connsiteY5" fmla="*/ 936931 h 1070778"/>
                <a:gd name="connsiteX6" fmla="*/ 0 w 1598612"/>
                <a:gd name="connsiteY6" fmla="*/ 133847 h 1070778"/>
                <a:gd name="connsiteX0" fmla="*/ 0 w 1598612"/>
                <a:gd name="connsiteY0" fmla="*/ 133847 h 1070778"/>
                <a:gd name="connsiteX1" fmla="*/ 799306 w 1598612"/>
                <a:gd name="connsiteY1" fmla="*/ 0 h 1070778"/>
                <a:gd name="connsiteX2" fmla="*/ 1598612 w 1598612"/>
                <a:gd name="connsiteY2" fmla="*/ 133847 h 1070778"/>
                <a:gd name="connsiteX3" fmla="*/ 799306 w 1598612"/>
                <a:gd name="connsiteY3" fmla="*/ 267694 h 1070778"/>
                <a:gd name="connsiteX4" fmla="*/ 0 w 1598612"/>
                <a:gd name="connsiteY4" fmla="*/ 133847 h 1070778"/>
                <a:gd name="connsiteX0" fmla="*/ 1598612 w 1598612"/>
                <a:gd name="connsiteY0" fmla="*/ 133847 h 1070778"/>
                <a:gd name="connsiteX1" fmla="*/ 799306 w 1598612"/>
                <a:gd name="connsiteY1" fmla="*/ 267694 h 1070778"/>
                <a:gd name="connsiteX2" fmla="*/ 0 w 1598612"/>
                <a:gd name="connsiteY2" fmla="*/ 133847 h 1070778"/>
                <a:gd name="connsiteX3" fmla="*/ 799306 w 1598612"/>
                <a:gd name="connsiteY3" fmla="*/ 0 h 1070778"/>
                <a:gd name="connsiteX4" fmla="*/ 1598612 w 1598612"/>
                <a:gd name="connsiteY4" fmla="*/ 133847 h 1070778"/>
                <a:gd name="connsiteX5" fmla="*/ 1598612 w 1598612"/>
                <a:gd name="connsiteY5" fmla="*/ 936931 h 1070778"/>
                <a:gd name="connsiteX6" fmla="*/ 799306 w 1598612"/>
                <a:gd name="connsiteY6" fmla="*/ 1070778 h 1070778"/>
                <a:gd name="connsiteX7" fmla="*/ 0 w 1598612"/>
                <a:gd name="connsiteY7" fmla="*/ 936931 h 1070778"/>
                <a:gd name="connsiteX8" fmla="*/ 0 w 1598612"/>
                <a:gd name="connsiteY8" fmla="*/ 133847 h 1070778"/>
                <a:gd name="connsiteX0" fmla="*/ 0 w 1598612"/>
                <a:gd name="connsiteY0" fmla="*/ 174273 h 1111204"/>
                <a:gd name="connsiteX1" fmla="*/ 799306 w 1598612"/>
                <a:gd name="connsiteY1" fmla="*/ 308120 h 1111204"/>
                <a:gd name="connsiteX2" fmla="*/ 1598612 w 1598612"/>
                <a:gd name="connsiteY2" fmla="*/ 174273 h 1111204"/>
                <a:gd name="connsiteX3" fmla="*/ 1598612 w 1598612"/>
                <a:gd name="connsiteY3" fmla="*/ 977357 h 1111204"/>
                <a:gd name="connsiteX4" fmla="*/ 799306 w 1598612"/>
                <a:gd name="connsiteY4" fmla="*/ 1111204 h 1111204"/>
                <a:gd name="connsiteX5" fmla="*/ 0 w 1598612"/>
                <a:gd name="connsiteY5" fmla="*/ 977357 h 1111204"/>
                <a:gd name="connsiteX6" fmla="*/ 0 w 1598612"/>
                <a:gd name="connsiteY6" fmla="*/ 174273 h 1111204"/>
                <a:gd name="connsiteX0" fmla="*/ 0 w 1598612"/>
                <a:gd name="connsiteY0" fmla="*/ 174273 h 1111204"/>
                <a:gd name="connsiteX1" fmla="*/ 799306 w 1598612"/>
                <a:gd name="connsiteY1" fmla="*/ 40426 h 1111204"/>
                <a:gd name="connsiteX2" fmla="*/ 1598612 w 1598612"/>
                <a:gd name="connsiteY2" fmla="*/ 174273 h 1111204"/>
                <a:gd name="connsiteX3" fmla="*/ 799306 w 1598612"/>
                <a:gd name="connsiteY3" fmla="*/ 308120 h 1111204"/>
                <a:gd name="connsiteX4" fmla="*/ 0 w 1598612"/>
                <a:gd name="connsiteY4" fmla="*/ 174273 h 1111204"/>
                <a:gd name="connsiteX0" fmla="*/ 1598612 w 1598612"/>
                <a:gd name="connsiteY0" fmla="*/ 174273 h 1111204"/>
                <a:gd name="connsiteX1" fmla="*/ 799306 w 1598612"/>
                <a:gd name="connsiteY1" fmla="*/ 308120 h 1111204"/>
                <a:gd name="connsiteX2" fmla="*/ 0 w 1598612"/>
                <a:gd name="connsiteY2" fmla="*/ 174273 h 1111204"/>
                <a:gd name="connsiteX3" fmla="*/ 799306 w 1598612"/>
                <a:gd name="connsiteY3" fmla="*/ 40426 h 1111204"/>
                <a:gd name="connsiteX4" fmla="*/ 1598612 w 1598612"/>
                <a:gd name="connsiteY4" fmla="*/ 174273 h 1111204"/>
                <a:gd name="connsiteX5" fmla="*/ 1598612 w 1598612"/>
                <a:gd name="connsiteY5" fmla="*/ 977357 h 1111204"/>
                <a:gd name="connsiteX6" fmla="*/ 799306 w 1598612"/>
                <a:gd name="connsiteY6" fmla="*/ 1111204 h 1111204"/>
                <a:gd name="connsiteX7" fmla="*/ 0 w 1598612"/>
                <a:gd name="connsiteY7" fmla="*/ 977357 h 1111204"/>
                <a:gd name="connsiteX8" fmla="*/ 0 w 1598612"/>
                <a:gd name="connsiteY8" fmla="*/ 174273 h 1111204"/>
                <a:gd name="connsiteX0" fmla="*/ 0 w 1598612"/>
                <a:gd name="connsiteY0" fmla="*/ 174273 h 1111204"/>
                <a:gd name="connsiteX1" fmla="*/ 799306 w 1598612"/>
                <a:gd name="connsiteY1" fmla="*/ 308120 h 1111204"/>
                <a:gd name="connsiteX2" fmla="*/ 1598612 w 1598612"/>
                <a:gd name="connsiteY2" fmla="*/ 174273 h 1111204"/>
                <a:gd name="connsiteX3" fmla="*/ 1598612 w 1598612"/>
                <a:gd name="connsiteY3" fmla="*/ 977357 h 1111204"/>
                <a:gd name="connsiteX4" fmla="*/ 799306 w 1598612"/>
                <a:gd name="connsiteY4" fmla="*/ 1111204 h 1111204"/>
                <a:gd name="connsiteX5" fmla="*/ 0 w 1598612"/>
                <a:gd name="connsiteY5" fmla="*/ 977357 h 1111204"/>
                <a:gd name="connsiteX6" fmla="*/ 0 w 1598612"/>
                <a:gd name="connsiteY6" fmla="*/ 174273 h 1111204"/>
                <a:gd name="connsiteX0" fmla="*/ 0 w 1598612"/>
                <a:gd name="connsiteY0" fmla="*/ 174273 h 1111204"/>
                <a:gd name="connsiteX1" fmla="*/ 799306 w 1598612"/>
                <a:gd name="connsiteY1" fmla="*/ 40426 h 1111204"/>
                <a:gd name="connsiteX2" fmla="*/ 1598612 w 1598612"/>
                <a:gd name="connsiteY2" fmla="*/ 174273 h 1111204"/>
                <a:gd name="connsiteX3" fmla="*/ 799306 w 1598612"/>
                <a:gd name="connsiteY3" fmla="*/ 308120 h 1111204"/>
                <a:gd name="connsiteX4" fmla="*/ 0 w 1598612"/>
                <a:gd name="connsiteY4" fmla="*/ 174273 h 1111204"/>
                <a:gd name="connsiteX0" fmla="*/ 1598612 w 1598612"/>
                <a:gd name="connsiteY0" fmla="*/ 174273 h 1111204"/>
                <a:gd name="connsiteX1" fmla="*/ 799306 w 1598612"/>
                <a:gd name="connsiteY1" fmla="*/ 308120 h 1111204"/>
                <a:gd name="connsiteX2" fmla="*/ 0 w 1598612"/>
                <a:gd name="connsiteY2" fmla="*/ 174273 h 1111204"/>
                <a:gd name="connsiteX3" fmla="*/ 799306 w 1598612"/>
                <a:gd name="connsiteY3" fmla="*/ 261490 h 1111204"/>
                <a:gd name="connsiteX4" fmla="*/ 1598612 w 1598612"/>
                <a:gd name="connsiteY4" fmla="*/ 174273 h 1111204"/>
                <a:gd name="connsiteX5" fmla="*/ 1598612 w 1598612"/>
                <a:gd name="connsiteY5" fmla="*/ 977357 h 1111204"/>
                <a:gd name="connsiteX6" fmla="*/ 799306 w 1598612"/>
                <a:gd name="connsiteY6" fmla="*/ 1111204 h 1111204"/>
                <a:gd name="connsiteX7" fmla="*/ 0 w 1598612"/>
                <a:gd name="connsiteY7" fmla="*/ 977357 h 1111204"/>
                <a:gd name="connsiteX8" fmla="*/ 0 w 1598612"/>
                <a:gd name="connsiteY8" fmla="*/ 174273 h 1111204"/>
                <a:gd name="connsiteX0" fmla="*/ 7 w 1598619"/>
                <a:gd name="connsiteY0" fmla="*/ 19402 h 956333"/>
                <a:gd name="connsiteX1" fmla="*/ 799313 w 1598619"/>
                <a:gd name="connsiteY1" fmla="*/ 153249 h 956333"/>
                <a:gd name="connsiteX2" fmla="*/ 1598619 w 1598619"/>
                <a:gd name="connsiteY2" fmla="*/ 19402 h 956333"/>
                <a:gd name="connsiteX3" fmla="*/ 1598619 w 1598619"/>
                <a:gd name="connsiteY3" fmla="*/ 822486 h 956333"/>
                <a:gd name="connsiteX4" fmla="*/ 799313 w 1598619"/>
                <a:gd name="connsiteY4" fmla="*/ 956333 h 956333"/>
                <a:gd name="connsiteX5" fmla="*/ 7 w 1598619"/>
                <a:gd name="connsiteY5" fmla="*/ 822486 h 956333"/>
                <a:gd name="connsiteX6" fmla="*/ 7 w 1598619"/>
                <a:gd name="connsiteY6" fmla="*/ 19402 h 956333"/>
                <a:gd name="connsiteX0" fmla="*/ 7 w 1598619"/>
                <a:gd name="connsiteY0" fmla="*/ 19402 h 956333"/>
                <a:gd name="connsiteX1" fmla="*/ 789264 w 1598619"/>
                <a:gd name="connsiteY1" fmla="*/ 156860 h 956333"/>
                <a:gd name="connsiteX2" fmla="*/ 1598619 w 1598619"/>
                <a:gd name="connsiteY2" fmla="*/ 19402 h 956333"/>
                <a:gd name="connsiteX3" fmla="*/ 799313 w 1598619"/>
                <a:gd name="connsiteY3" fmla="*/ 153249 h 956333"/>
                <a:gd name="connsiteX4" fmla="*/ 7 w 1598619"/>
                <a:gd name="connsiteY4" fmla="*/ 19402 h 956333"/>
                <a:gd name="connsiteX0" fmla="*/ 1598619 w 1598619"/>
                <a:gd name="connsiteY0" fmla="*/ 19402 h 956333"/>
                <a:gd name="connsiteX1" fmla="*/ 799313 w 1598619"/>
                <a:gd name="connsiteY1" fmla="*/ 153249 h 956333"/>
                <a:gd name="connsiteX2" fmla="*/ 7 w 1598619"/>
                <a:gd name="connsiteY2" fmla="*/ 19402 h 956333"/>
                <a:gd name="connsiteX3" fmla="*/ 799313 w 1598619"/>
                <a:gd name="connsiteY3" fmla="*/ 106619 h 956333"/>
                <a:gd name="connsiteX4" fmla="*/ 1598619 w 1598619"/>
                <a:gd name="connsiteY4" fmla="*/ 19402 h 956333"/>
                <a:gd name="connsiteX5" fmla="*/ 1598619 w 1598619"/>
                <a:gd name="connsiteY5" fmla="*/ 822486 h 956333"/>
                <a:gd name="connsiteX6" fmla="*/ 799313 w 1598619"/>
                <a:gd name="connsiteY6" fmla="*/ 956333 h 956333"/>
                <a:gd name="connsiteX7" fmla="*/ 7 w 1598619"/>
                <a:gd name="connsiteY7" fmla="*/ 822486 h 956333"/>
                <a:gd name="connsiteX8" fmla="*/ 7 w 1598619"/>
                <a:gd name="connsiteY8" fmla="*/ 19402 h 956333"/>
                <a:gd name="connsiteX0" fmla="*/ 7 w 1598619"/>
                <a:gd name="connsiteY0" fmla="*/ 19402 h 956333"/>
                <a:gd name="connsiteX1" fmla="*/ 799313 w 1598619"/>
                <a:gd name="connsiteY1" fmla="*/ 153249 h 956333"/>
                <a:gd name="connsiteX2" fmla="*/ 1598619 w 1598619"/>
                <a:gd name="connsiteY2" fmla="*/ 19402 h 956333"/>
                <a:gd name="connsiteX3" fmla="*/ 1598619 w 1598619"/>
                <a:gd name="connsiteY3" fmla="*/ 822486 h 956333"/>
                <a:gd name="connsiteX4" fmla="*/ 799313 w 1598619"/>
                <a:gd name="connsiteY4" fmla="*/ 956333 h 956333"/>
                <a:gd name="connsiteX5" fmla="*/ 7 w 1598619"/>
                <a:gd name="connsiteY5" fmla="*/ 822486 h 956333"/>
                <a:gd name="connsiteX6" fmla="*/ 7 w 1598619"/>
                <a:gd name="connsiteY6" fmla="*/ 19402 h 956333"/>
                <a:gd name="connsiteX0" fmla="*/ 7 w 1598619"/>
                <a:gd name="connsiteY0" fmla="*/ 19402 h 956333"/>
                <a:gd name="connsiteX1" fmla="*/ 789264 w 1598619"/>
                <a:gd name="connsiteY1" fmla="*/ 156860 h 956333"/>
                <a:gd name="connsiteX2" fmla="*/ 1598619 w 1598619"/>
                <a:gd name="connsiteY2" fmla="*/ 19402 h 956333"/>
                <a:gd name="connsiteX3" fmla="*/ 799313 w 1598619"/>
                <a:gd name="connsiteY3" fmla="*/ 153249 h 956333"/>
                <a:gd name="connsiteX4" fmla="*/ 7 w 1598619"/>
                <a:gd name="connsiteY4" fmla="*/ 19402 h 956333"/>
                <a:gd name="connsiteX0" fmla="*/ 1598619 w 1598619"/>
                <a:gd name="connsiteY0" fmla="*/ 19402 h 956333"/>
                <a:gd name="connsiteX1" fmla="*/ 799313 w 1598619"/>
                <a:gd name="connsiteY1" fmla="*/ 153249 h 956333"/>
                <a:gd name="connsiteX2" fmla="*/ 7 w 1598619"/>
                <a:gd name="connsiteY2" fmla="*/ 19402 h 956333"/>
                <a:gd name="connsiteX3" fmla="*/ 799313 w 1598619"/>
                <a:gd name="connsiteY3" fmla="*/ 106619 h 956333"/>
                <a:gd name="connsiteX4" fmla="*/ 1598619 w 1598619"/>
                <a:gd name="connsiteY4" fmla="*/ 19402 h 956333"/>
                <a:gd name="connsiteX5" fmla="*/ 1598619 w 1598619"/>
                <a:gd name="connsiteY5" fmla="*/ 822486 h 956333"/>
                <a:gd name="connsiteX6" fmla="*/ 799313 w 1598619"/>
                <a:gd name="connsiteY6" fmla="*/ 956333 h 956333"/>
                <a:gd name="connsiteX7" fmla="*/ 7 w 1598619"/>
                <a:gd name="connsiteY7" fmla="*/ 822486 h 956333"/>
                <a:gd name="connsiteX8" fmla="*/ 7 w 1598619"/>
                <a:gd name="connsiteY8" fmla="*/ 19402 h 956333"/>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06708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06708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96660 h 95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619" h="953204" stroke="0" extrusionOk="0">
                  <a:moveTo>
                    <a:pt x="7" y="16273"/>
                  </a:moveTo>
                  <a:cubicBezTo>
                    <a:pt x="7" y="90195"/>
                    <a:pt x="357868" y="150120"/>
                    <a:pt x="799313" y="150120"/>
                  </a:cubicBezTo>
                  <a:cubicBezTo>
                    <a:pt x="1240758" y="150120"/>
                    <a:pt x="1598619" y="90195"/>
                    <a:pt x="1598619" y="16273"/>
                  </a:cubicBezTo>
                  <a:lnTo>
                    <a:pt x="1598619" y="819357"/>
                  </a:lnTo>
                  <a:cubicBezTo>
                    <a:pt x="1598619" y="893279"/>
                    <a:pt x="1240758" y="953204"/>
                    <a:pt x="799313" y="953204"/>
                  </a:cubicBezTo>
                  <a:cubicBezTo>
                    <a:pt x="357868" y="953204"/>
                    <a:pt x="7" y="893279"/>
                    <a:pt x="7" y="819357"/>
                  </a:cubicBezTo>
                  <a:lnTo>
                    <a:pt x="7" y="16273"/>
                  </a:lnTo>
                  <a:close/>
                </a:path>
                <a:path w="1598619" h="953204" fill="lighten" stroke="0" extrusionOk="0">
                  <a:moveTo>
                    <a:pt x="7" y="16273"/>
                  </a:moveTo>
                  <a:cubicBezTo>
                    <a:pt x="-1668" y="16875"/>
                    <a:pt x="267433" y="163779"/>
                    <a:pt x="789264" y="153731"/>
                  </a:cubicBezTo>
                  <a:cubicBezTo>
                    <a:pt x="1311095" y="143683"/>
                    <a:pt x="1598619" y="-57649"/>
                    <a:pt x="1598619" y="16273"/>
                  </a:cubicBezTo>
                  <a:cubicBezTo>
                    <a:pt x="1598619" y="90195"/>
                    <a:pt x="1240758" y="150120"/>
                    <a:pt x="799313" y="150120"/>
                  </a:cubicBezTo>
                  <a:cubicBezTo>
                    <a:pt x="357868" y="150120"/>
                    <a:pt x="1682" y="15671"/>
                    <a:pt x="7" y="16273"/>
                  </a:cubicBezTo>
                  <a:close/>
                </a:path>
                <a:path w="1598619" h="953204" fill="none" extrusionOk="0">
                  <a:moveTo>
                    <a:pt x="1598619" y="16273"/>
                  </a:moveTo>
                  <a:cubicBezTo>
                    <a:pt x="1598619" y="90195"/>
                    <a:pt x="1240758" y="150120"/>
                    <a:pt x="799313" y="150120"/>
                  </a:cubicBezTo>
                  <a:cubicBezTo>
                    <a:pt x="357868" y="150120"/>
                    <a:pt x="7" y="10647"/>
                    <a:pt x="7" y="16273"/>
                  </a:cubicBezTo>
                  <a:cubicBezTo>
                    <a:pt x="7" y="21899"/>
                    <a:pt x="532878" y="168804"/>
                    <a:pt x="799313" y="183876"/>
                  </a:cubicBezTo>
                  <a:cubicBezTo>
                    <a:pt x="1065748" y="198949"/>
                    <a:pt x="1598619" y="32786"/>
                    <a:pt x="1598619" y="106708"/>
                  </a:cubicBezTo>
                  <a:lnTo>
                    <a:pt x="1598619" y="819357"/>
                  </a:lnTo>
                  <a:cubicBezTo>
                    <a:pt x="1598619" y="893279"/>
                    <a:pt x="1240758" y="953204"/>
                    <a:pt x="799313" y="953204"/>
                  </a:cubicBezTo>
                  <a:cubicBezTo>
                    <a:pt x="357868" y="953204"/>
                    <a:pt x="7" y="893279"/>
                    <a:pt x="7" y="819357"/>
                  </a:cubicBezTo>
                  <a:lnTo>
                    <a:pt x="7" y="96660"/>
                  </a:lnTo>
                </a:path>
              </a:pathLst>
            </a:cu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latin typeface="Times New Roman" pitchFamily="-97" charset="0"/>
              </a:endParaRPr>
            </a:p>
          </p:txBody>
        </p:sp>
        <p:sp>
          <p:nvSpPr>
            <p:cNvPr id="5" name="Rectangle 4">
              <a:extLst>
                <a:ext uri="{FF2B5EF4-FFF2-40B4-BE49-F238E27FC236}">
                  <a16:creationId xmlns:a16="http://schemas.microsoft.com/office/drawing/2014/main" id="{6E066E74-EDA6-A41C-BE80-2F30D6C45BB5}"/>
                </a:ext>
              </a:extLst>
            </p:cNvPr>
            <p:cNvSpPr/>
            <p:nvPr/>
          </p:nvSpPr>
          <p:spPr bwMode="auto">
            <a:xfrm>
              <a:off x="76200" y="2986857"/>
              <a:ext cx="3276600" cy="327660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FF0000"/>
                </a:solidFill>
                <a:latin typeface="Times New Roman" pitchFamily="-97" charset="0"/>
              </a:endParaRPr>
            </a:p>
          </p:txBody>
        </p:sp>
        <p:cxnSp>
          <p:nvCxnSpPr>
            <p:cNvPr id="30" name="Straight Connector 29">
              <a:extLst>
                <a:ext uri="{FF2B5EF4-FFF2-40B4-BE49-F238E27FC236}">
                  <a16:creationId xmlns:a16="http://schemas.microsoft.com/office/drawing/2014/main" id="{8080F030-1F1A-2691-1FAD-BF7CD2CE5267}"/>
                </a:ext>
              </a:extLst>
            </p:cNvPr>
            <p:cNvCxnSpPr>
              <a:cxnSpLocks/>
            </p:cNvCxnSpPr>
            <p:nvPr/>
          </p:nvCxnSpPr>
          <p:spPr bwMode="auto">
            <a:xfrm flipH="1">
              <a:off x="99701" y="4838597"/>
              <a:ext cx="914400" cy="138665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AA28DD1D-8337-94CE-AED4-175C1719D6AB}"/>
                </a:ext>
              </a:extLst>
            </p:cNvPr>
            <p:cNvCxnSpPr>
              <a:cxnSpLocks/>
            </p:cNvCxnSpPr>
            <p:nvPr/>
          </p:nvCxnSpPr>
          <p:spPr bwMode="auto">
            <a:xfrm flipH="1">
              <a:off x="76200" y="1608574"/>
              <a:ext cx="914400" cy="138665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27B6F834-E5D4-E229-3D89-07DD7F2ED503}"/>
                </a:ext>
              </a:extLst>
            </p:cNvPr>
            <p:cNvCxnSpPr>
              <a:cxnSpLocks/>
            </p:cNvCxnSpPr>
            <p:nvPr/>
          </p:nvCxnSpPr>
          <p:spPr bwMode="auto">
            <a:xfrm flipH="1">
              <a:off x="3352800" y="1600200"/>
              <a:ext cx="914400" cy="1386657"/>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48" name="Cylinder 18">
              <a:extLst>
                <a:ext uri="{FF2B5EF4-FFF2-40B4-BE49-F238E27FC236}">
                  <a16:creationId xmlns:a16="http://schemas.microsoft.com/office/drawing/2014/main" id="{276E09A9-AB24-9B9D-5242-1896DBE0059D}"/>
                </a:ext>
              </a:extLst>
            </p:cNvPr>
            <p:cNvSpPr/>
            <p:nvPr/>
          </p:nvSpPr>
          <p:spPr bwMode="auto">
            <a:xfrm>
              <a:off x="1378178" y="5138420"/>
              <a:ext cx="1646250" cy="520792"/>
            </a:xfrm>
            <a:custGeom>
              <a:avLst/>
              <a:gdLst>
                <a:gd name="connsiteX0" fmla="*/ 0 w 1598612"/>
                <a:gd name="connsiteY0" fmla="*/ 133847 h 1070778"/>
                <a:gd name="connsiteX1" fmla="*/ 799306 w 1598612"/>
                <a:gd name="connsiteY1" fmla="*/ 267694 h 1070778"/>
                <a:gd name="connsiteX2" fmla="*/ 1598612 w 1598612"/>
                <a:gd name="connsiteY2" fmla="*/ 133847 h 1070778"/>
                <a:gd name="connsiteX3" fmla="*/ 1598612 w 1598612"/>
                <a:gd name="connsiteY3" fmla="*/ 936931 h 1070778"/>
                <a:gd name="connsiteX4" fmla="*/ 799306 w 1598612"/>
                <a:gd name="connsiteY4" fmla="*/ 1070778 h 1070778"/>
                <a:gd name="connsiteX5" fmla="*/ 0 w 1598612"/>
                <a:gd name="connsiteY5" fmla="*/ 936931 h 1070778"/>
                <a:gd name="connsiteX6" fmla="*/ 0 w 1598612"/>
                <a:gd name="connsiteY6" fmla="*/ 133847 h 1070778"/>
                <a:gd name="connsiteX0" fmla="*/ 0 w 1598612"/>
                <a:gd name="connsiteY0" fmla="*/ 133847 h 1070778"/>
                <a:gd name="connsiteX1" fmla="*/ 799306 w 1598612"/>
                <a:gd name="connsiteY1" fmla="*/ 0 h 1070778"/>
                <a:gd name="connsiteX2" fmla="*/ 1598612 w 1598612"/>
                <a:gd name="connsiteY2" fmla="*/ 133847 h 1070778"/>
                <a:gd name="connsiteX3" fmla="*/ 799306 w 1598612"/>
                <a:gd name="connsiteY3" fmla="*/ 267694 h 1070778"/>
                <a:gd name="connsiteX4" fmla="*/ 0 w 1598612"/>
                <a:gd name="connsiteY4" fmla="*/ 133847 h 1070778"/>
                <a:gd name="connsiteX0" fmla="*/ 1598612 w 1598612"/>
                <a:gd name="connsiteY0" fmla="*/ 133847 h 1070778"/>
                <a:gd name="connsiteX1" fmla="*/ 799306 w 1598612"/>
                <a:gd name="connsiteY1" fmla="*/ 267694 h 1070778"/>
                <a:gd name="connsiteX2" fmla="*/ 0 w 1598612"/>
                <a:gd name="connsiteY2" fmla="*/ 133847 h 1070778"/>
                <a:gd name="connsiteX3" fmla="*/ 799306 w 1598612"/>
                <a:gd name="connsiteY3" fmla="*/ 0 h 1070778"/>
                <a:gd name="connsiteX4" fmla="*/ 1598612 w 1598612"/>
                <a:gd name="connsiteY4" fmla="*/ 133847 h 1070778"/>
                <a:gd name="connsiteX5" fmla="*/ 1598612 w 1598612"/>
                <a:gd name="connsiteY5" fmla="*/ 936931 h 1070778"/>
                <a:gd name="connsiteX6" fmla="*/ 799306 w 1598612"/>
                <a:gd name="connsiteY6" fmla="*/ 1070778 h 1070778"/>
                <a:gd name="connsiteX7" fmla="*/ 0 w 1598612"/>
                <a:gd name="connsiteY7" fmla="*/ 936931 h 1070778"/>
                <a:gd name="connsiteX8" fmla="*/ 0 w 1598612"/>
                <a:gd name="connsiteY8" fmla="*/ 133847 h 1070778"/>
                <a:gd name="connsiteX0" fmla="*/ 0 w 1598612"/>
                <a:gd name="connsiteY0" fmla="*/ 174273 h 1111204"/>
                <a:gd name="connsiteX1" fmla="*/ 799306 w 1598612"/>
                <a:gd name="connsiteY1" fmla="*/ 308120 h 1111204"/>
                <a:gd name="connsiteX2" fmla="*/ 1598612 w 1598612"/>
                <a:gd name="connsiteY2" fmla="*/ 174273 h 1111204"/>
                <a:gd name="connsiteX3" fmla="*/ 1598612 w 1598612"/>
                <a:gd name="connsiteY3" fmla="*/ 977357 h 1111204"/>
                <a:gd name="connsiteX4" fmla="*/ 799306 w 1598612"/>
                <a:gd name="connsiteY4" fmla="*/ 1111204 h 1111204"/>
                <a:gd name="connsiteX5" fmla="*/ 0 w 1598612"/>
                <a:gd name="connsiteY5" fmla="*/ 977357 h 1111204"/>
                <a:gd name="connsiteX6" fmla="*/ 0 w 1598612"/>
                <a:gd name="connsiteY6" fmla="*/ 174273 h 1111204"/>
                <a:gd name="connsiteX0" fmla="*/ 0 w 1598612"/>
                <a:gd name="connsiteY0" fmla="*/ 174273 h 1111204"/>
                <a:gd name="connsiteX1" fmla="*/ 799306 w 1598612"/>
                <a:gd name="connsiteY1" fmla="*/ 40426 h 1111204"/>
                <a:gd name="connsiteX2" fmla="*/ 1598612 w 1598612"/>
                <a:gd name="connsiteY2" fmla="*/ 174273 h 1111204"/>
                <a:gd name="connsiteX3" fmla="*/ 799306 w 1598612"/>
                <a:gd name="connsiteY3" fmla="*/ 308120 h 1111204"/>
                <a:gd name="connsiteX4" fmla="*/ 0 w 1598612"/>
                <a:gd name="connsiteY4" fmla="*/ 174273 h 1111204"/>
                <a:gd name="connsiteX0" fmla="*/ 1598612 w 1598612"/>
                <a:gd name="connsiteY0" fmla="*/ 174273 h 1111204"/>
                <a:gd name="connsiteX1" fmla="*/ 799306 w 1598612"/>
                <a:gd name="connsiteY1" fmla="*/ 308120 h 1111204"/>
                <a:gd name="connsiteX2" fmla="*/ 0 w 1598612"/>
                <a:gd name="connsiteY2" fmla="*/ 174273 h 1111204"/>
                <a:gd name="connsiteX3" fmla="*/ 799306 w 1598612"/>
                <a:gd name="connsiteY3" fmla="*/ 40426 h 1111204"/>
                <a:gd name="connsiteX4" fmla="*/ 1598612 w 1598612"/>
                <a:gd name="connsiteY4" fmla="*/ 174273 h 1111204"/>
                <a:gd name="connsiteX5" fmla="*/ 1598612 w 1598612"/>
                <a:gd name="connsiteY5" fmla="*/ 977357 h 1111204"/>
                <a:gd name="connsiteX6" fmla="*/ 799306 w 1598612"/>
                <a:gd name="connsiteY6" fmla="*/ 1111204 h 1111204"/>
                <a:gd name="connsiteX7" fmla="*/ 0 w 1598612"/>
                <a:gd name="connsiteY7" fmla="*/ 977357 h 1111204"/>
                <a:gd name="connsiteX8" fmla="*/ 0 w 1598612"/>
                <a:gd name="connsiteY8" fmla="*/ 174273 h 1111204"/>
                <a:gd name="connsiteX0" fmla="*/ 0 w 1598612"/>
                <a:gd name="connsiteY0" fmla="*/ 174273 h 1111204"/>
                <a:gd name="connsiteX1" fmla="*/ 799306 w 1598612"/>
                <a:gd name="connsiteY1" fmla="*/ 308120 h 1111204"/>
                <a:gd name="connsiteX2" fmla="*/ 1598612 w 1598612"/>
                <a:gd name="connsiteY2" fmla="*/ 174273 h 1111204"/>
                <a:gd name="connsiteX3" fmla="*/ 1598612 w 1598612"/>
                <a:gd name="connsiteY3" fmla="*/ 977357 h 1111204"/>
                <a:gd name="connsiteX4" fmla="*/ 799306 w 1598612"/>
                <a:gd name="connsiteY4" fmla="*/ 1111204 h 1111204"/>
                <a:gd name="connsiteX5" fmla="*/ 0 w 1598612"/>
                <a:gd name="connsiteY5" fmla="*/ 977357 h 1111204"/>
                <a:gd name="connsiteX6" fmla="*/ 0 w 1598612"/>
                <a:gd name="connsiteY6" fmla="*/ 174273 h 1111204"/>
                <a:gd name="connsiteX0" fmla="*/ 0 w 1598612"/>
                <a:gd name="connsiteY0" fmla="*/ 174273 h 1111204"/>
                <a:gd name="connsiteX1" fmla="*/ 799306 w 1598612"/>
                <a:gd name="connsiteY1" fmla="*/ 40426 h 1111204"/>
                <a:gd name="connsiteX2" fmla="*/ 1598612 w 1598612"/>
                <a:gd name="connsiteY2" fmla="*/ 174273 h 1111204"/>
                <a:gd name="connsiteX3" fmla="*/ 799306 w 1598612"/>
                <a:gd name="connsiteY3" fmla="*/ 308120 h 1111204"/>
                <a:gd name="connsiteX4" fmla="*/ 0 w 1598612"/>
                <a:gd name="connsiteY4" fmla="*/ 174273 h 1111204"/>
                <a:gd name="connsiteX0" fmla="*/ 1598612 w 1598612"/>
                <a:gd name="connsiteY0" fmla="*/ 174273 h 1111204"/>
                <a:gd name="connsiteX1" fmla="*/ 799306 w 1598612"/>
                <a:gd name="connsiteY1" fmla="*/ 308120 h 1111204"/>
                <a:gd name="connsiteX2" fmla="*/ 0 w 1598612"/>
                <a:gd name="connsiteY2" fmla="*/ 174273 h 1111204"/>
                <a:gd name="connsiteX3" fmla="*/ 799306 w 1598612"/>
                <a:gd name="connsiteY3" fmla="*/ 261490 h 1111204"/>
                <a:gd name="connsiteX4" fmla="*/ 1598612 w 1598612"/>
                <a:gd name="connsiteY4" fmla="*/ 174273 h 1111204"/>
                <a:gd name="connsiteX5" fmla="*/ 1598612 w 1598612"/>
                <a:gd name="connsiteY5" fmla="*/ 977357 h 1111204"/>
                <a:gd name="connsiteX6" fmla="*/ 799306 w 1598612"/>
                <a:gd name="connsiteY6" fmla="*/ 1111204 h 1111204"/>
                <a:gd name="connsiteX7" fmla="*/ 0 w 1598612"/>
                <a:gd name="connsiteY7" fmla="*/ 977357 h 1111204"/>
                <a:gd name="connsiteX8" fmla="*/ 0 w 1598612"/>
                <a:gd name="connsiteY8" fmla="*/ 174273 h 1111204"/>
                <a:gd name="connsiteX0" fmla="*/ 7 w 1598619"/>
                <a:gd name="connsiteY0" fmla="*/ 19402 h 956333"/>
                <a:gd name="connsiteX1" fmla="*/ 799313 w 1598619"/>
                <a:gd name="connsiteY1" fmla="*/ 153249 h 956333"/>
                <a:gd name="connsiteX2" fmla="*/ 1598619 w 1598619"/>
                <a:gd name="connsiteY2" fmla="*/ 19402 h 956333"/>
                <a:gd name="connsiteX3" fmla="*/ 1598619 w 1598619"/>
                <a:gd name="connsiteY3" fmla="*/ 822486 h 956333"/>
                <a:gd name="connsiteX4" fmla="*/ 799313 w 1598619"/>
                <a:gd name="connsiteY4" fmla="*/ 956333 h 956333"/>
                <a:gd name="connsiteX5" fmla="*/ 7 w 1598619"/>
                <a:gd name="connsiteY5" fmla="*/ 822486 h 956333"/>
                <a:gd name="connsiteX6" fmla="*/ 7 w 1598619"/>
                <a:gd name="connsiteY6" fmla="*/ 19402 h 956333"/>
                <a:gd name="connsiteX0" fmla="*/ 7 w 1598619"/>
                <a:gd name="connsiteY0" fmla="*/ 19402 h 956333"/>
                <a:gd name="connsiteX1" fmla="*/ 789264 w 1598619"/>
                <a:gd name="connsiteY1" fmla="*/ 156860 h 956333"/>
                <a:gd name="connsiteX2" fmla="*/ 1598619 w 1598619"/>
                <a:gd name="connsiteY2" fmla="*/ 19402 h 956333"/>
                <a:gd name="connsiteX3" fmla="*/ 799313 w 1598619"/>
                <a:gd name="connsiteY3" fmla="*/ 153249 h 956333"/>
                <a:gd name="connsiteX4" fmla="*/ 7 w 1598619"/>
                <a:gd name="connsiteY4" fmla="*/ 19402 h 956333"/>
                <a:gd name="connsiteX0" fmla="*/ 1598619 w 1598619"/>
                <a:gd name="connsiteY0" fmla="*/ 19402 h 956333"/>
                <a:gd name="connsiteX1" fmla="*/ 799313 w 1598619"/>
                <a:gd name="connsiteY1" fmla="*/ 153249 h 956333"/>
                <a:gd name="connsiteX2" fmla="*/ 7 w 1598619"/>
                <a:gd name="connsiteY2" fmla="*/ 19402 h 956333"/>
                <a:gd name="connsiteX3" fmla="*/ 799313 w 1598619"/>
                <a:gd name="connsiteY3" fmla="*/ 106619 h 956333"/>
                <a:gd name="connsiteX4" fmla="*/ 1598619 w 1598619"/>
                <a:gd name="connsiteY4" fmla="*/ 19402 h 956333"/>
                <a:gd name="connsiteX5" fmla="*/ 1598619 w 1598619"/>
                <a:gd name="connsiteY5" fmla="*/ 822486 h 956333"/>
                <a:gd name="connsiteX6" fmla="*/ 799313 w 1598619"/>
                <a:gd name="connsiteY6" fmla="*/ 956333 h 956333"/>
                <a:gd name="connsiteX7" fmla="*/ 7 w 1598619"/>
                <a:gd name="connsiteY7" fmla="*/ 822486 h 956333"/>
                <a:gd name="connsiteX8" fmla="*/ 7 w 1598619"/>
                <a:gd name="connsiteY8" fmla="*/ 19402 h 956333"/>
                <a:gd name="connsiteX0" fmla="*/ 7 w 1598619"/>
                <a:gd name="connsiteY0" fmla="*/ 19402 h 956333"/>
                <a:gd name="connsiteX1" fmla="*/ 799313 w 1598619"/>
                <a:gd name="connsiteY1" fmla="*/ 153249 h 956333"/>
                <a:gd name="connsiteX2" fmla="*/ 1598619 w 1598619"/>
                <a:gd name="connsiteY2" fmla="*/ 19402 h 956333"/>
                <a:gd name="connsiteX3" fmla="*/ 1598619 w 1598619"/>
                <a:gd name="connsiteY3" fmla="*/ 822486 h 956333"/>
                <a:gd name="connsiteX4" fmla="*/ 799313 w 1598619"/>
                <a:gd name="connsiteY4" fmla="*/ 956333 h 956333"/>
                <a:gd name="connsiteX5" fmla="*/ 7 w 1598619"/>
                <a:gd name="connsiteY5" fmla="*/ 822486 h 956333"/>
                <a:gd name="connsiteX6" fmla="*/ 7 w 1598619"/>
                <a:gd name="connsiteY6" fmla="*/ 19402 h 956333"/>
                <a:gd name="connsiteX0" fmla="*/ 7 w 1598619"/>
                <a:gd name="connsiteY0" fmla="*/ 19402 h 956333"/>
                <a:gd name="connsiteX1" fmla="*/ 789264 w 1598619"/>
                <a:gd name="connsiteY1" fmla="*/ 156860 h 956333"/>
                <a:gd name="connsiteX2" fmla="*/ 1598619 w 1598619"/>
                <a:gd name="connsiteY2" fmla="*/ 19402 h 956333"/>
                <a:gd name="connsiteX3" fmla="*/ 799313 w 1598619"/>
                <a:gd name="connsiteY3" fmla="*/ 153249 h 956333"/>
                <a:gd name="connsiteX4" fmla="*/ 7 w 1598619"/>
                <a:gd name="connsiteY4" fmla="*/ 19402 h 956333"/>
                <a:gd name="connsiteX0" fmla="*/ 1598619 w 1598619"/>
                <a:gd name="connsiteY0" fmla="*/ 19402 h 956333"/>
                <a:gd name="connsiteX1" fmla="*/ 799313 w 1598619"/>
                <a:gd name="connsiteY1" fmla="*/ 153249 h 956333"/>
                <a:gd name="connsiteX2" fmla="*/ 7 w 1598619"/>
                <a:gd name="connsiteY2" fmla="*/ 19402 h 956333"/>
                <a:gd name="connsiteX3" fmla="*/ 799313 w 1598619"/>
                <a:gd name="connsiteY3" fmla="*/ 106619 h 956333"/>
                <a:gd name="connsiteX4" fmla="*/ 1598619 w 1598619"/>
                <a:gd name="connsiteY4" fmla="*/ 19402 h 956333"/>
                <a:gd name="connsiteX5" fmla="*/ 1598619 w 1598619"/>
                <a:gd name="connsiteY5" fmla="*/ 822486 h 956333"/>
                <a:gd name="connsiteX6" fmla="*/ 799313 w 1598619"/>
                <a:gd name="connsiteY6" fmla="*/ 956333 h 956333"/>
                <a:gd name="connsiteX7" fmla="*/ 7 w 1598619"/>
                <a:gd name="connsiteY7" fmla="*/ 822486 h 956333"/>
                <a:gd name="connsiteX8" fmla="*/ 7 w 1598619"/>
                <a:gd name="connsiteY8" fmla="*/ 19402 h 956333"/>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06708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06708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96660 h 953204"/>
                <a:gd name="connsiteX0" fmla="*/ 38100 w 1636712"/>
                <a:gd name="connsiteY0" fmla="*/ 16273 h 953204"/>
                <a:gd name="connsiteX1" fmla="*/ 837406 w 1636712"/>
                <a:gd name="connsiteY1" fmla="*/ 150120 h 953204"/>
                <a:gd name="connsiteX2" fmla="*/ 1636712 w 1636712"/>
                <a:gd name="connsiteY2" fmla="*/ 16273 h 953204"/>
                <a:gd name="connsiteX3" fmla="*/ 1636712 w 1636712"/>
                <a:gd name="connsiteY3" fmla="*/ 819357 h 953204"/>
                <a:gd name="connsiteX4" fmla="*/ 837406 w 1636712"/>
                <a:gd name="connsiteY4" fmla="*/ 953204 h 953204"/>
                <a:gd name="connsiteX5" fmla="*/ 38100 w 1636712"/>
                <a:gd name="connsiteY5" fmla="*/ 819357 h 953204"/>
                <a:gd name="connsiteX6" fmla="*/ 38100 w 1636712"/>
                <a:gd name="connsiteY6" fmla="*/ 16273 h 953204"/>
                <a:gd name="connsiteX0" fmla="*/ 38100 w 1636712"/>
                <a:gd name="connsiteY0" fmla="*/ 16273 h 953204"/>
                <a:gd name="connsiteX1" fmla="*/ 827357 w 1636712"/>
                <a:gd name="connsiteY1" fmla="*/ 153731 h 953204"/>
                <a:gd name="connsiteX2" fmla="*/ 1636712 w 1636712"/>
                <a:gd name="connsiteY2" fmla="*/ 16273 h 953204"/>
                <a:gd name="connsiteX3" fmla="*/ 837406 w 1636712"/>
                <a:gd name="connsiteY3" fmla="*/ 150120 h 953204"/>
                <a:gd name="connsiteX4" fmla="*/ 38100 w 1636712"/>
                <a:gd name="connsiteY4" fmla="*/ 16273 h 953204"/>
                <a:gd name="connsiteX0" fmla="*/ 1636712 w 1636712"/>
                <a:gd name="connsiteY0" fmla="*/ 16273 h 953204"/>
                <a:gd name="connsiteX1" fmla="*/ 837406 w 1636712"/>
                <a:gd name="connsiteY1" fmla="*/ 150120 h 953204"/>
                <a:gd name="connsiteX2" fmla="*/ 0 w 1636712"/>
                <a:gd name="connsiteY2" fmla="*/ 511573 h 953204"/>
                <a:gd name="connsiteX3" fmla="*/ 837406 w 1636712"/>
                <a:gd name="connsiteY3" fmla="*/ 183876 h 953204"/>
                <a:gd name="connsiteX4" fmla="*/ 1636712 w 1636712"/>
                <a:gd name="connsiteY4" fmla="*/ 106708 h 953204"/>
                <a:gd name="connsiteX5" fmla="*/ 1636712 w 1636712"/>
                <a:gd name="connsiteY5" fmla="*/ 819357 h 953204"/>
                <a:gd name="connsiteX6" fmla="*/ 837406 w 1636712"/>
                <a:gd name="connsiteY6" fmla="*/ 953204 h 953204"/>
                <a:gd name="connsiteX7" fmla="*/ 38100 w 1636712"/>
                <a:gd name="connsiteY7" fmla="*/ 819357 h 953204"/>
                <a:gd name="connsiteX8" fmla="*/ 38100 w 1636712"/>
                <a:gd name="connsiteY8" fmla="*/ 96660 h 953204"/>
                <a:gd name="connsiteX0" fmla="*/ 38100 w 1636712"/>
                <a:gd name="connsiteY0" fmla="*/ 16273 h 953204"/>
                <a:gd name="connsiteX1" fmla="*/ 837406 w 1636712"/>
                <a:gd name="connsiteY1" fmla="*/ 150120 h 953204"/>
                <a:gd name="connsiteX2" fmla="*/ 1636712 w 1636712"/>
                <a:gd name="connsiteY2" fmla="*/ 16273 h 953204"/>
                <a:gd name="connsiteX3" fmla="*/ 1636712 w 1636712"/>
                <a:gd name="connsiteY3" fmla="*/ 819357 h 953204"/>
                <a:gd name="connsiteX4" fmla="*/ 837406 w 1636712"/>
                <a:gd name="connsiteY4" fmla="*/ 953204 h 953204"/>
                <a:gd name="connsiteX5" fmla="*/ 38100 w 1636712"/>
                <a:gd name="connsiteY5" fmla="*/ 819357 h 953204"/>
                <a:gd name="connsiteX6" fmla="*/ 38100 w 1636712"/>
                <a:gd name="connsiteY6" fmla="*/ 16273 h 953204"/>
                <a:gd name="connsiteX0" fmla="*/ 38100 w 1636712"/>
                <a:gd name="connsiteY0" fmla="*/ 16273 h 953204"/>
                <a:gd name="connsiteX1" fmla="*/ 827357 w 1636712"/>
                <a:gd name="connsiteY1" fmla="*/ 153731 h 953204"/>
                <a:gd name="connsiteX2" fmla="*/ 1636712 w 1636712"/>
                <a:gd name="connsiteY2" fmla="*/ 16273 h 953204"/>
                <a:gd name="connsiteX3" fmla="*/ 837406 w 1636712"/>
                <a:gd name="connsiteY3" fmla="*/ 150120 h 953204"/>
                <a:gd name="connsiteX4" fmla="*/ 38100 w 1636712"/>
                <a:gd name="connsiteY4" fmla="*/ 16273 h 953204"/>
                <a:gd name="connsiteX0" fmla="*/ 1636712 w 1636712"/>
                <a:gd name="connsiteY0" fmla="*/ 435373 h 953204"/>
                <a:gd name="connsiteX1" fmla="*/ 837406 w 1636712"/>
                <a:gd name="connsiteY1" fmla="*/ 150120 h 953204"/>
                <a:gd name="connsiteX2" fmla="*/ 0 w 1636712"/>
                <a:gd name="connsiteY2" fmla="*/ 511573 h 953204"/>
                <a:gd name="connsiteX3" fmla="*/ 837406 w 1636712"/>
                <a:gd name="connsiteY3" fmla="*/ 183876 h 953204"/>
                <a:gd name="connsiteX4" fmla="*/ 1636712 w 1636712"/>
                <a:gd name="connsiteY4" fmla="*/ 106708 h 953204"/>
                <a:gd name="connsiteX5" fmla="*/ 1636712 w 1636712"/>
                <a:gd name="connsiteY5" fmla="*/ 819357 h 953204"/>
                <a:gd name="connsiteX6" fmla="*/ 837406 w 1636712"/>
                <a:gd name="connsiteY6" fmla="*/ 953204 h 953204"/>
                <a:gd name="connsiteX7" fmla="*/ 38100 w 1636712"/>
                <a:gd name="connsiteY7" fmla="*/ 819357 h 953204"/>
                <a:gd name="connsiteX8" fmla="*/ 38100 w 1636712"/>
                <a:gd name="connsiteY8" fmla="*/ 96660 h 953204"/>
                <a:gd name="connsiteX0" fmla="*/ 38100 w 1636712"/>
                <a:gd name="connsiteY0" fmla="*/ 16273 h 953204"/>
                <a:gd name="connsiteX1" fmla="*/ 837406 w 1636712"/>
                <a:gd name="connsiteY1" fmla="*/ 150120 h 953204"/>
                <a:gd name="connsiteX2" fmla="*/ 1636712 w 1636712"/>
                <a:gd name="connsiteY2" fmla="*/ 16273 h 953204"/>
                <a:gd name="connsiteX3" fmla="*/ 1636712 w 1636712"/>
                <a:gd name="connsiteY3" fmla="*/ 819357 h 953204"/>
                <a:gd name="connsiteX4" fmla="*/ 837406 w 1636712"/>
                <a:gd name="connsiteY4" fmla="*/ 953204 h 953204"/>
                <a:gd name="connsiteX5" fmla="*/ 38100 w 1636712"/>
                <a:gd name="connsiteY5" fmla="*/ 819357 h 953204"/>
                <a:gd name="connsiteX6" fmla="*/ 38100 w 1636712"/>
                <a:gd name="connsiteY6" fmla="*/ 16273 h 953204"/>
                <a:gd name="connsiteX0" fmla="*/ 38100 w 1636712"/>
                <a:gd name="connsiteY0" fmla="*/ 16273 h 953204"/>
                <a:gd name="connsiteX1" fmla="*/ 827357 w 1636712"/>
                <a:gd name="connsiteY1" fmla="*/ 153731 h 953204"/>
                <a:gd name="connsiteX2" fmla="*/ 1636712 w 1636712"/>
                <a:gd name="connsiteY2" fmla="*/ 16273 h 953204"/>
                <a:gd name="connsiteX3" fmla="*/ 837406 w 1636712"/>
                <a:gd name="connsiteY3" fmla="*/ 150120 h 953204"/>
                <a:gd name="connsiteX4" fmla="*/ 38100 w 1636712"/>
                <a:gd name="connsiteY4" fmla="*/ 16273 h 953204"/>
                <a:gd name="connsiteX0" fmla="*/ 1636712 w 1636712"/>
                <a:gd name="connsiteY0" fmla="*/ 435373 h 953204"/>
                <a:gd name="connsiteX1" fmla="*/ 837406 w 1636712"/>
                <a:gd name="connsiteY1" fmla="*/ 150120 h 953204"/>
                <a:gd name="connsiteX2" fmla="*/ 0 w 1636712"/>
                <a:gd name="connsiteY2" fmla="*/ 511573 h 953204"/>
                <a:gd name="connsiteX3" fmla="*/ 837406 w 1636712"/>
                <a:gd name="connsiteY3" fmla="*/ 183876 h 953204"/>
                <a:gd name="connsiteX4" fmla="*/ 1627187 w 1636712"/>
                <a:gd name="connsiteY4" fmla="*/ 459133 h 953204"/>
                <a:gd name="connsiteX5" fmla="*/ 1636712 w 1636712"/>
                <a:gd name="connsiteY5" fmla="*/ 819357 h 953204"/>
                <a:gd name="connsiteX6" fmla="*/ 837406 w 1636712"/>
                <a:gd name="connsiteY6" fmla="*/ 953204 h 953204"/>
                <a:gd name="connsiteX7" fmla="*/ 38100 w 1636712"/>
                <a:gd name="connsiteY7" fmla="*/ 819357 h 953204"/>
                <a:gd name="connsiteX8" fmla="*/ 38100 w 1636712"/>
                <a:gd name="connsiteY8" fmla="*/ 96660 h 953204"/>
                <a:gd name="connsiteX0" fmla="*/ 38100 w 1646237"/>
                <a:gd name="connsiteY0" fmla="*/ 5 h 936936"/>
                <a:gd name="connsiteX1" fmla="*/ 837406 w 1646237"/>
                <a:gd name="connsiteY1" fmla="*/ 133852 h 936936"/>
                <a:gd name="connsiteX2" fmla="*/ 1636712 w 1646237"/>
                <a:gd name="connsiteY2" fmla="*/ 5 h 936936"/>
                <a:gd name="connsiteX3" fmla="*/ 1636712 w 1646237"/>
                <a:gd name="connsiteY3" fmla="*/ 803089 h 936936"/>
                <a:gd name="connsiteX4" fmla="*/ 837406 w 1646237"/>
                <a:gd name="connsiteY4" fmla="*/ 936936 h 936936"/>
                <a:gd name="connsiteX5" fmla="*/ 38100 w 1646237"/>
                <a:gd name="connsiteY5" fmla="*/ 803089 h 936936"/>
                <a:gd name="connsiteX6" fmla="*/ 38100 w 1646237"/>
                <a:gd name="connsiteY6" fmla="*/ 5 h 936936"/>
                <a:gd name="connsiteX0" fmla="*/ 38100 w 1646237"/>
                <a:gd name="connsiteY0" fmla="*/ 5 h 936936"/>
                <a:gd name="connsiteX1" fmla="*/ 827357 w 1646237"/>
                <a:gd name="connsiteY1" fmla="*/ 137463 h 936936"/>
                <a:gd name="connsiteX2" fmla="*/ 1646237 w 1646237"/>
                <a:gd name="connsiteY2" fmla="*/ 428630 h 936936"/>
                <a:gd name="connsiteX3" fmla="*/ 837406 w 1646237"/>
                <a:gd name="connsiteY3" fmla="*/ 133852 h 936936"/>
                <a:gd name="connsiteX4" fmla="*/ 38100 w 1646237"/>
                <a:gd name="connsiteY4" fmla="*/ 5 h 936936"/>
                <a:gd name="connsiteX0" fmla="*/ 1636712 w 1646237"/>
                <a:gd name="connsiteY0" fmla="*/ 419105 h 936936"/>
                <a:gd name="connsiteX1" fmla="*/ 837406 w 1646237"/>
                <a:gd name="connsiteY1" fmla="*/ 133852 h 936936"/>
                <a:gd name="connsiteX2" fmla="*/ 0 w 1646237"/>
                <a:gd name="connsiteY2" fmla="*/ 495305 h 936936"/>
                <a:gd name="connsiteX3" fmla="*/ 837406 w 1646237"/>
                <a:gd name="connsiteY3" fmla="*/ 167608 h 936936"/>
                <a:gd name="connsiteX4" fmla="*/ 1627187 w 1646237"/>
                <a:gd name="connsiteY4" fmla="*/ 442865 h 936936"/>
                <a:gd name="connsiteX5" fmla="*/ 1636712 w 1646237"/>
                <a:gd name="connsiteY5" fmla="*/ 803089 h 936936"/>
                <a:gd name="connsiteX6" fmla="*/ 837406 w 1646237"/>
                <a:gd name="connsiteY6" fmla="*/ 936936 h 936936"/>
                <a:gd name="connsiteX7" fmla="*/ 38100 w 1646237"/>
                <a:gd name="connsiteY7" fmla="*/ 803089 h 936936"/>
                <a:gd name="connsiteX8" fmla="*/ 38100 w 1646237"/>
                <a:gd name="connsiteY8" fmla="*/ 80392 h 936936"/>
                <a:gd name="connsiteX0" fmla="*/ 38100 w 1646237"/>
                <a:gd name="connsiteY0" fmla="*/ 5 h 936936"/>
                <a:gd name="connsiteX1" fmla="*/ 837406 w 1646237"/>
                <a:gd name="connsiteY1" fmla="*/ 133852 h 936936"/>
                <a:gd name="connsiteX2" fmla="*/ 1636712 w 1646237"/>
                <a:gd name="connsiteY2" fmla="*/ 5 h 936936"/>
                <a:gd name="connsiteX3" fmla="*/ 1636712 w 1646237"/>
                <a:gd name="connsiteY3" fmla="*/ 803089 h 936936"/>
                <a:gd name="connsiteX4" fmla="*/ 837406 w 1646237"/>
                <a:gd name="connsiteY4" fmla="*/ 936936 h 936936"/>
                <a:gd name="connsiteX5" fmla="*/ 38100 w 1646237"/>
                <a:gd name="connsiteY5" fmla="*/ 803089 h 936936"/>
                <a:gd name="connsiteX6" fmla="*/ 38100 w 1646237"/>
                <a:gd name="connsiteY6" fmla="*/ 5 h 936936"/>
                <a:gd name="connsiteX0" fmla="*/ 38100 w 1646237"/>
                <a:gd name="connsiteY0" fmla="*/ 5 h 936936"/>
                <a:gd name="connsiteX1" fmla="*/ 827357 w 1646237"/>
                <a:gd name="connsiteY1" fmla="*/ 137463 h 936936"/>
                <a:gd name="connsiteX2" fmla="*/ 1646237 w 1646237"/>
                <a:gd name="connsiteY2" fmla="*/ 428630 h 936936"/>
                <a:gd name="connsiteX3" fmla="*/ 837406 w 1646237"/>
                <a:gd name="connsiteY3" fmla="*/ 133852 h 936936"/>
                <a:gd name="connsiteX4" fmla="*/ 38100 w 1646237"/>
                <a:gd name="connsiteY4" fmla="*/ 5 h 936936"/>
                <a:gd name="connsiteX0" fmla="*/ 1636712 w 1646237"/>
                <a:gd name="connsiteY0" fmla="*/ 419105 h 936936"/>
                <a:gd name="connsiteX1" fmla="*/ 837406 w 1646237"/>
                <a:gd name="connsiteY1" fmla="*/ 133852 h 936936"/>
                <a:gd name="connsiteX2" fmla="*/ 0 w 1646237"/>
                <a:gd name="connsiteY2" fmla="*/ 495305 h 936936"/>
                <a:gd name="connsiteX3" fmla="*/ 837406 w 1646237"/>
                <a:gd name="connsiteY3" fmla="*/ 167608 h 936936"/>
                <a:gd name="connsiteX4" fmla="*/ 1627187 w 1646237"/>
                <a:gd name="connsiteY4" fmla="*/ 442865 h 936936"/>
                <a:gd name="connsiteX5" fmla="*/ 1636712 w 1646237"/>
                <a:gd name="connsiteY5" fmla="*/ 803089 h 936936"/>
                <a:gd name="connsiteX6" fmla="*/ 837406 w 1646237"/>
                <a:gd name="connsiteY6" fmla="*/ 936936 h 936936"/>
                <a:gd name="connsiteX7" fmla="*/ 38100 w 1646237"/>
                <a:gd name="connsiteY7" fmla="*/ 803089 h 936936"/>
                <a:gd name="connsiteX8" fmla="*/ 38100 w 1646237"/>
                <a:gd name="connsiteY8" fmla="*/ 480442 h 936936"/>
                <a:gd name="connsiteX0" fmla="*/ 38100 w 1646237"/>
                <a:gd name="connsiteY0" fmla="*/ 0 h 936931"/>
                <a:gd name="connsiteX1" fmla="*/ 837406 w 1646237"/>
                <a:gd name="connsiteY1" fmla="*/ 133847 h 936931"/>
                <a:gd name="connsiteX2" fmla="*/ 1636712 w 1646237"/>
                <a:gd name="connsiteY2" fmla="*/ 0 h 936931"/>
                <a:gd name="connsiteX3" fmla="*/ 1636712 w 1646237"/>
                <a:gd name="connsiteY3" fmla="*/ 803084 h 936931"/>
                <a:gd name="connsiteX4" fmla="*/ 837406 w 1646237"/>
                <a:gd name="connsiteY4" fmla="*/ 936931 h 936931"/>
                <a:gd name="connsiteX5" fmla="*/ 38100 w 1646237"/>
                <a:gd name="connsiteY5" fmla="*/ 803084 h 936931"/>
                <a:gd name="connsiteX6" fmla="*/ 38100 w 1646237"/>
                <a:gd name="connsiteY6" fmla="*/ 0 h 936931"/>
                <a:gd name="connsiteX0" fmla="*/ 28575 w 1646237"/>
                <a:gd name="connsiteY0" fmla="*/ 485775 h 936931"/>
                <a:gd name="connsiteX1" fmla="*/ 827357 w 1646237"/>
                <a:gd name="connsiteY1" fmla="*/ 137458 h 936931"/>
                <a:gd name="connsiteX2" fmla="*/ 1646237 w 1646237"/>
                <a:gd name="connsiteY2" fmla="*/ 428625 h 936931"/>
                <a:gd name="connsiteX3" fmla="*/ 837406 w 1646237"/>
                <a:gd name="connsiteY3" fmla="*/ 133847 h 936931"/>
                <a:gd name="connsiteX4" fmla="*/ 28575 w 1646237"/>
                <a:gd name="connsiteY4" fmla="*/ 485775 h 936931"/>
                <a:gd name="connsiteX0" fmla="*/ 1636712 w 1646237"/>
                <a:gd name="connsiteY0" fmla="*/ 419100 h 936931"/>
                <a:gd name="connsiteX1" fmla="*/ 837406 w 1646237"/>
                <a:gd name="connsiteY1" fmla="*/ 133847 h 936931"/>
                <a:gd name="connsiteX2" fmla="*/ 0 w 1646237"/>
                <a:gd name="connsiteY2" fmla="*/ 495300 h 936931"/>
                <a:gd name="connsiteX3" fmla="*/ 837406 w 1646237"/>
                <a:gd name="connsiteY3" fmla="*/ 167603 h 936931"/>
                <a:gd name="connsiteX4" fmla="*/ 1627187 w 1646237"/>
                <a:gd name="connsiteY4" fmla="*/ 442860 h 936931"/>
                <a:gd name="connsiteX5" fmla="*/ 1636712 w 1646237"/>
                <a:gd name="connsiteY5" fmla="*/ 803084 h 936931"/>
                <a:gd name="connsiteX6" fmla="*/ 837406 w 1646237"/>
                <a:gd name="connsiteY6" fmla="*/ 936931 h 936931"/>
                <a:gd name="connsiteX7" fmla="*/ 38100 w 1646237"/>
                <a:gd name="connsiteY7" fmla="*/ 803084 h 936931"/>
                <a:gd name="connsiteX8" fmla="*/ 38100 w 1646237"/>
                <a:gd name="connsiteY8" fmla="*/ 480437 h 936931"/>
                <a:gd name="connsiteX0" fmla="*/ 38100 w 1646237"/>
                <a:gd name="connsiteY0" fmla="*/ 0 h 936931"/>
                <a:gd name="connsiteX1" fmla="*/ 837406 w 1646237"/>
                <a:gd name="connsiteY1" fmla="*/ 133847 h 936931"/>
                <a:gd name="connsiteX2" fmla="*/ 1646237 w 1646237"/>
                <a:gd name="connsiteY2" fmla="*/ 438150 h 936931"/>
                <a:gd name="connsiteX3" fmla="*/ 1636712 w 1646237"/>
                <a:gd name="connsiteY3" fmla="*/ 803084 h 936931"/>
                <a:gd name="connsiteX4" fmla="*/ 837406 w 1646237"/>
                <a:gd name="connsiteY4" fmla="*/ 936931 h 936931"/>
                <a:gd name="connsiteX5" fmla="*/ 38100 w 1646237"/>
                <a:gd name="connsiteY5" fmla="*/ 803084 h 936931"/>
                <a:gd name="connsiteX6" fmla="*/ 38100 w 1646237"/>
                <a:gd name="connsiteY6" fmla="*/ 0 h 936931"/>
                <a:gd name="connsiteX0" fmla="*/ 28575 w 1646237"/>
                <a:gd name="connsiteY0" fmla="*/ 485775 h 936931"/>
                <a:gd name="connsiteX1" fmla="*/ 827357 w 1646237"/>
                <a:gd name="connsiteY1" fmla="*/ 137458 h 936931"/>
                <a:gd name="connsiteX2" fmla="*/ 1646237 w 1646237"/>
                <a:gd name="connsiteY2" fmla="*/ 428625 h 936931"/>
                <a:gd name="connsiteX3" fmla="*/ 837406 w 1646237"/>
                <a:gd name="connsiteY3" fmla="*/ 133847 h 936931"/>
                <a:gd name="connsiteX4" fmla="*/ 28575 w 1646237"/>
                <a:gd name="connsiteY4" fmla="*/ 485775 h 936931"/>
                <a:gd name="connsiteX0" fmla="*/ 1636712 w 1646237"/>
                <a:gd name="connsiteY0" fmla="*/ 419100 h 936931"/>
                <a:gd name="connsiteX1" fmla="*/ 837406 w 1646237"/>
                <a:gd name="connsiteY1" fmla="*/ 133847 h 936931"/>
                <a:gd name="connsiteX2" fmla="*/ 0 w 1646237"/>
                <a:gd name="connsiteY2" fmla="*/ 495300 h 936931"/>
                <a:gd name="connsiteX3" fmla="*/ 837406 w 1646237"/>
                <a:gd name="connsiteY3" fmla="*/ 167603 h 936931"/>
                <a:gd name="connsiteX4" fmla="*/ 1627187 w 1646237"/>
                <a:gd name="connsiteY4" fmla="*/ 442860 h 936931"/>
                <a:gd name="connsiteX5" fmla="*/ 1636712 w 1646237"/>
                <a:gd name="connsiteY5" fmla="*/ 803084 h 936931"/>
                <a:gd name="connsiteX6" fmla="*/ 837406 w 1646237"/>
                <a:gd name="connsiteY6" fmla="*/ 936931 h 936931"/>
                <a:gd name="connsiteX7" fmla="*/ 38100 w 1646237"/>
                <a:gd name="connsiteY7" fmla="*/ 803084 h 936931"/>
                <a:gd name="connsiteX8" fmla="*/ 38100 w 1646237"/>
                <a:gd name="connsiteY8" fmla="*/ 480437 h 936931"/>
                <a:gd name="connsiteX0" fmla="*/ 28575 w 1646237"/>
                <a:gd name="connsiteY0" fmla="*/ 352247 h 803403"/>
                <a:gd name="connsiteX1" fmla="*/ 837406 w 1646237"/>
                <a:gd name="connsiteY1" fmla="*/ 319 h 803403"/>
                <a:gd name="connsiteX2" fmla="*/ 1646237 w 1646237"/>
                <a:gd name="connsiteY2" fmla="*/ 304622 h 803403"/>
                <a:gd name="connsiteX3" fmla="*/ 1636712 w 1646237"/>
                <a:gd name="connsiteY3" fmla="*/ 669556 h 803403"/>
                <a:gd name="connsiteX4" fmla="*/ 837406 w 1646237"/>
                <a:gd name="connsiteY4" fmla="*/ 803403 h 803403"/>
                <a:gd name="connsiteX5" fmla="*/ 38100 w 1646237"/>
                <a:gd name="connsiteY5" fmla="*/ 669556 h 803403"/>
                <a:gd name="connsiteX6" fmla="*/ 28575 w 1646237"/>
                <a:gd name="connsiteY6" fmla="*/ 352247 h 803403"/>
                <a:gd name="connsiteX0" fmla="*/ 28575 w 1646237"/>
                <a:gd name="connsiteY0" fmla="*/ 352247 h 803403"/>
                <a:gd name="connsiteX1" fmla="*/ 827357 w 1646237"/>
                <a:gd name="connsiteY1" fmla="*/ 3930 h 803403"/>
                <a:gd name="connsiteX2" fmla="*/ 1646237 w 1646237"/>
                <a:gd name="connsiteY2" fmla="*/ 295097 h 803403"/>
                <a:gd name="connsiteX3" fmla="*/ 837406 w 1646237"/>
                <a:gd name="connsiteY3" fmla="*/ 319 h 803403"/>
                <a:gd name="connsiteX4" fmla="*/ 28575 w 1646237"/>
                <a:gd name="connsiteY4" fmla="*/ 352247 h 803403"/>
                <a:gd name="connsiteX0" fmla="*/ 1636712 w 1646237"/>
                <a:gd name="connsiteY0" fmla="*/ 285572 h 803403"/>
                <a:gd name="connsiteX1" fmla="*/ 837406 w 1646237"/>
                <a:gd name="connsiteY1" fmla="*/ 319 h 803403"/>
                <a:gd name="connsiteX2" fmla="*/ 0 w 1646237"/>
                <a:gd name="connsiteY2" fmla="*/ 361772 h 803403"/>
                <a:gd name="connsiteX3" fmla="*/ 837406 w 1646237"/>
                <a:gd name="connsiteY3" fmla="*/ 34075 h 803403"/>
                <a:gd name="connsiteX4" fmla="*/ 1627187 w 1646237"/>
                <a:gd name="connsiteY4" fmla="*/ 309332 h 803403"/>
                <a:gd name="connsiteX5" fmla="*/ 1636712 w 1646237"/>
                <a:gd name="connsiteY5" fmla="*/ 669556 h 803403"/>
                <a:gd name="connsiteX6" fmla="*/ 837406 w 1646237"/>
                <a:gd name="connsiteY6" fmla="*/ 803403 h 803403"/>
                <a:gd name="connsiteX7" fmla="*/ 38100 w 1646237"/>
                <a:gd name="connsiteY7" fmla="*/ 669556 h 803403"/>
                <a:gd name="connsiteX8" fmla="*/ 38100 w 1646237"/>
                <a:gd name="connsiteY8" fmla="*/ 346909 h 803403"/>
                <a:gd name="connsiteX0" fmla="*/ 28578 w 1646240"/>
                <a:gd name="connsiteY0" fmla="*/ 352247 h 803403"/>
                <a:gd name="connsiteX1" fmla="*/ 837409 w 1646240"/>
                <a:gd name="connsiteY1" fmla="*/ 319 h 803403"/>
                <a:gd name="connsiteX2" fmla="*/ 1646240 w 1646240"/>
                <a:gd name="connsiteY2" fmla="*/ 304622 h 803403"/>
                <a:gd name="connsiteX3" fmla="*/ 1636715 w 1646240"/>
                <a:gd name="connsiteY3" fmla="*/ 669556 h 803403"/>
                <a:gd name="connsiteX4" fmla="*/ 837409 w 1646240"/>
                <a:gd name="connsiteY4" fmla="*/ 803403 h 803403"/>
                <a:gd name="connsiteX5" fmla="*/ 38103 w 1646240"/>
                <a:gd name="connsiteY5" fmla="*/ 669556 h 803403"/>
                <a:gd name="connsiteX6" fmla="*/ 28578 w 1646240"/>
                <a:gd name="connsiteY6" fmla="*/ 352247 h 803403"/>
                <a:gd name="connsiteX0" fmla="*/ 28578 w 1646240"/>
                <a:gd name="connsiteY0" fmla="*/ 352247 h 803403"/>
                <a:gd name="connsiteX1" fmla="*/ 827360 w 1646240"/>
                <a:gd name="connsiteY1" fmla="*/ 3930 h 803403"/>
                <a:gd name="connsiteX2" fmla="*/ 1646240 w 1646240"/>
                <a:gd name="connsiteY2" fmla="*/ 295097 h 803403"/>
                <a:gd name="connsiteX3" fmla="*/ 837409 w 1646240"/>
                <a:gd name="connsiteY3" fmla="*/ 319 h 803403"/>
                <a:gd name="connsiteX4" fmla="*/ 28578 w 1646240"/>
                <a:gd name="connsiteY4" fmla="*/ 352247 h 803403"/>
                <a:gd name="connsiteX0" fmla="*/ 1636715 w 1646240"/>
                <a:gd name="connsiteY0" fmla="*/ 285572 h 803403"/>
                <a:gd name="connsiteX1" fmla="*/ 837409 w 1646240"/>
                <a:gd name="connsiteY1" fmla="*/ 319 h 803403"/>
                <a:gd name="connsiteX2" fmla="*/ 3 w 1646240"/>
                <a:gd name="connsiteY2" fmla="*/ 361772 h 803403"/>
                <a:gd name="connsiteX3" fmla="*/ 827884 w 1646240"/>
                <a:gd name="connsiteY3" fmla="*/ 386500 h 803403"/>
                <a:gd name="connsiteX4" fmla="*/ 1627190 w 1646240"/>
                <a:gd name="connsiteY4" fmla="*/ 309332 h 803403"/>
                <a:gd name="connsiteX5" fmla="*/ 1636715 w 1646240"/>
                <a:gd name="connsiteY5" fmla="*/ 669556 h 803403"/>
                <a:gd name="connsiteX6" fmla="*/ 837409 w 1646240"/>
                <a:gd name="connsiteY6" fmla="*/ 803403 h 803403"/>
                <a:gd name="connsiteX7" fmla="*/ 38103 w 1646240"/>
                <a:gd name="connsiteY7" fmla="*/ 669556 h 803403"/>
                <a:gd name="connsiteX8" fmla="*/ 38103 w 1646240"/>
                <a:gd name="connsiteY8" fmla="*/ 346909 h 803403"/>
                <a:gd name="connsiteX0" fmla="*/ 28578 w 1646240"/>
                <a:gd name="connsiteY0" fmla="*/ 352106 h 803262"/>
                <a:gd name="connsiteX1" fmla="*/ 837409 w 1646240"/>
                <a:gd name="connsiteY1" fmla="*/ 178 h 803262"/>
                <a:gd name="connsiteX2" fmla="*/ 1646240 w 1646240"/>
                <a:gd name="connsiteY2" fmla="*/ 304481 h 803262"/>
                <a:gd name="connsiteX3" fmla="*/ 1636715 w 1646240"/>
                <a:gd name="connsiteY3" fmla="*/ 669415 h 803262"/>
                <a:gd name="connsiteX4" fmla="*/ 837409 w 1646240"/>
                <a:gd name="connsiteY4" fmla="*/ 803262 h 803262"/>
                <a:gd name="connsiteX5" fmla="*/ 38103 w 1646240"/>
                <a:gd name="connsiteY5" fmla="*/ 669415 h 803262"/>
                <a:gd name="connsiteX6" fmla="*/ 28578 w 1646240"/>
                <a:gd name="connsiteY6" fmla="*/ 352106 h 803262"/>
                <a:gd name="connsiteX0" fmla="*/ 28578 w 1646240"/>
                <a:gd name="connsiteY0" fmla="*/ 352106 h 803262"/>
                <a:gd name="connsiteX1" fmla="*/ 827360 w 1646240"/>
                <a:gd name="connsiteY1" fmla="*/ 3789 h 803262"/>
                <a:gd name="connsiteX2" fmla="*/ 1646240 w 1646240"/>
                <a:gd name="connsiteY2" fmla="*/ 294956 h 803262"/>
                <a:gd name="connsiteX3" fmla="*/ 837409 w 1646240"/>
                <a:gd name="connsiteY3" fmla="*/ 178 h 803262"/>
                <a:gd name="connsiteX4" fmla="*/ 28578 w 1646240"/>
                <a:gd name="connsiteY4" fmla="*/ 352106 h 803262"/>
                <a:gd name="connsiteX0" fmla="*/ 1636715 w 1646240"/>
                <a:gd name="connsiteY0" fmla="*/ 285431 h 803262"/>
                <a:gd name="connsiteX1" fmla="*/ 837409 w 1646240"/>
                <a:gd name="connsiteY1" fmla="*/ 390703 h 803262"/>
                <a:gd name="connsiteX2" fmla="*/ 3 w 1646240"/>
                <a:gd name="connsiteY2" fmla="*/ 361631 h 803262"/>
                <a:gd name="connsiteX3" fmla="*/ 827884 w 1646240"/>
                <a:gd name="connsiteY3" fmla="*/ 386359 h 803262"/>
                <a:gd name="connsiteX4" fmla="*/ 1627190 w 1646240"/>
                <a:gd name="connsiteY4" fmla="*/ 309191 h 803262"/>
                <a:gd name="connsiteX5" fmla="*/ 1636715 w 1646240"/>
                <a:gd name="connsiteY5" fmla="*/ 669415 h 803262"/>
                <a:gd name="connsiteX6" fmla="*/ 837409 w 1646240"/>
                <a:gd name="connsiteY6" fmla="*/ 803262 h 803262"/>
                <a:gd name="connsiteX7" fmla="*/ 38103 w 1646240"/>
                <a:gd name="connsiteY7" fmla="*/ 669415 h 803262"/>
                <a:gd name="connsiteX8" fmla="*/ 38103 w 1646240"/>
                <a:gd name="connsiteY8" fmla="*/ 346768 h 803262"/>
                <a:gd name="connsiteX0" fmla="*/ 28578 w 1646240"/>
                <a:gd name="connsiteY0" fmla="*/ 352049 h 803205"/>
                <a:gd name="connsiteX1" fmla="*/ 837409 w 1646240"/>
                <a:gd name="connsiteY1" fmla="*/ 121 h 803205"/>
                <a:gd name="connsiteX2" fmla="*/ 1646240 w 1646240"/>
                <a:gd name="connsiteY2" fmla="*/ 304424 h 803205"/>
                <a:gd name="connsiteX3" fmla="*/ 1636715 w 1646240"/>
                <a:gd name="connsiteY3" fmla="*/ 669358 h 803205"/>
                <a:gd name="connsiteX4" fmla="*/ 837409 w 1646240"/>
                <a:gd name="connsiteY4" fmla="*/ 803205 h 803205"/>
                <a:gd name="connsiteX5" fmla="*/ 38103 w 1646240"/>
                <a:gd name="connsiteY5" fmla="*/ 669358 h 803205"/>
                <a:gd name="connsiteX6" fmla="*/ 28578 w 1646240"/>
                <a:gd name="connsiteY6" fmla="*/ 352049 h 803205"/>
                <a:gd name="connsiteX0" fmla="*/ 28578 w 1646240"/>
                <a:gd name="connsiteY0" fmla="*/ 352049 h 803205"/>
                <a:gd name="connsiteX1" fmla="*/ 827360 w 1646240"/>
                <a:gd name="connsiteY1" fmla="*/ 3732 h 803205"/>
                <a:gd name="connsiteX2" fmla="*/ 1646240 w 1646240"/>
                <a:gd name="connsiteY2" fmla="*/ 294899 h 803205"/>
                <a:gd name="connsiteX3" fmla="*/ 837409 w 1646240"/>
                <a:gd name="connsiteY3" fmla="*/ 476371 h 803205"/>
                <a:gd name="connsiteX4" fmla="*/ 28578 w 1646240"/>
                <a:gd name="connsiteY4" fmla="*/ 352049 h 803205"/>
                <a:gd name="connsiteX0" fmla="*/ 1636715 w 1646240"/>
                <a:gd name="connsiteY0" fmla="*/ 285374 h 803205"/>
                <a:gd name="connsiteX1" fmla="*/ 837409 w 1646240"/>
                <a:gd name="connsiteY1" fmla="*/ 390646 h 803205"/>
                <a:gd name="connsiteX2" fmla="*/ 3 w 1646240"/>
                <a:gd name="connsiteY2" fmla="*/ 361574 h 803205"/>
                <a:gd name="connsiteX3" fmla="*/ 827884 w 1646240"/>
                <a:gd name="connsiteY3" fmla="*/ 386302 h 803205"/>
                <a:gd name="connsiteX4" fmla="*/ 1627190 w 1646240"/>
                <a:gd name="connsiteY4" fmla="*/ 309134 h 803205"/>
                <a:gd name="connsiteX5" fmla="*/ 1636715 w 1646240"/>
                <a:gd name="connsiteY5" fmla="*/ 669358 h 803205"/>
                <a:gd name="connsiteX6" fmla="*/ 837409 w 1646240"/>
                <a:gd name="connsiteY6" fmla="*/ 803205 h 803205"/>
                <a:gd name="connsiteX7" fmla="*/ 38103 w 1646240"/>
                <a:gd name="connsiteY7" fmla="*/ 669358 h 803205"/>
                <a:gd name="connsiteX8" fmla="*/ 38103 w 1646240"/>
                <a:gd name="connsiteY8" fmla="*/ 346711 h 803205"/>
                <a:gd name="connsiteX0" fmla="*/ 28588 w 1646250"/>
                <a:gd name="connsiteY0" fmla="*/ 352049 h 803205"/>
                <a:gd name="connsiteX1" fmla="*/ 837419 w 1646250"/>
                <a:gd name="connsiteY1" fmla="*/ 121 h 803205"/>
                <a:gd name="connsiteX2" fmla="*/ 1646250 w 1646250"/>
                <a:gd name="connsiteY2" fmla="*/ 304424 h 803205"/>
                <a:gd name="connsiteX3" fmla="*/ 1636725 w 1646250"/>
                <a:gd name="connsiteY3" fmla="*/ 669358 h 803205"/>
                <a:gd name="connsiteX4" fmla="*/ 837419 w 1646250"/>
                <a:gd name="connsiteY4" fmla="*/ 803205 h 803205"/>
                <a:gd name="connsiteX5" fmla="*/ 38113 w 1646250"/>
                <a:gd name="connsiteY5" fmla="*/ 669358 h 803205"/>
                <a:gd name="connsiteX6" fmla="*/ 28588 w 1646250"/>
                <a:gd name="connsiteY6" fmla="*/ 352049 h 803205"/>
                <a:gd name="connsiteX0" fmla="*/ 28588 w 1646250"/>
                <a:gd name="connsiteY0" fmla="*/ 352049 h 803205"/>
                <a:gd name="connsiteX1" fmla="*/ 827370 w 1646250"/>
                <a:gd name="connsiteY1" fmla="*/ 3732 h 803205"/>
                <a:gd name="connsiteX2" fmla="*/ 1646250 w 1646250"/>
                <a:gd name="connsiteY2" fmla="*/ 294899 h 803205"/>
                <a:gd name="connsiteX3" fmla="*/ 837419 w 1646250"/>
                <a:gd name="connsiteY3" fmla="*/ 476371 h 803205"/>
                <a:gd name="connsiteX4" fmla="*/ 28588 w 1646250"/>
                <a:gd name="connsiteY4" fmla="*/ 352049 h 803205"/>
                <a:gd name="connsiteX0" fmla="*/ 1636725 w 1646250"/>
                <a:gd name="connsiteY0" fmla="*/ 285374 h 803205"/>
                <a:gd name="connsiteX1" fmla="*/ 837419 w 1646250"/>
                <a:gd name="connsiteY1" fmla="*/ 390646 h 803205"/>
                <a:gd name="connsiteX2" fmla="*/ 13 w 1646250"/>
                <a:gd name="connsiteY2" fmla="*/ 361574 h 803205"/>
                <a:gd name="connsiteX3" fmla="*/ 818369 w 1646250"/>
                <a:gd name="connsiteY3" fmla="*/ 510127 h 803205"/>
                <a:gd name="connsiteX4" fmla="*/ 1627200 w 1646250"/>
                <a:gd name="connsiteY4" fmla="*/ 309134 h 803205"/>
                <a:gd name="connsiteX5" fmla="*/ 1636725 w 1646250"/>
                <a:gd name="connsiteY5" fmla="*/ 669358 h 803205"/>
                <a:gd name="connsiteX6" fmla="*/ 837419 w 1646250"/>
                <a:gd name="connsiteY6" fmla="*/ 803205 h 803205"/>
                <a:gd name="connsiteX7" fmla="*/ 38113 w 1646250"/>
                <a:gd name="connsiteY7" fmla="*/ 669358 h 803205"/>
                <a:gd name="connsiteX8" fmla="*/ 38113 w 1646250"/>
                <a:gd name="connsiteY8" fmla="*/ 346711 h 803205"/>
                <a:gd name="connsiteX0" fmla="*/ 28588 w 1646250"/>
                <a:gd name="connsiteY0" fmla="*/ 352049 h 803205"/>
                <a:gd name="connsiteX1" fmla="*/ 837419 w 1646250"/>
                <a:gd name="connsiteY1" fmla="*/ 121 h 803205"/>
                <a:gd name="connsiteX2" fmla="*/ 1646250 w 1646250"/>
                <a:gd name="connsiteY2" fmla="*/ 304424 h 803205"/>
                <a:gd name="connsiteX3" fmla="*/ 1636725 w 1646250"/>
                <a:gd name="connsiteY3" fmla="*/ 669358 h 803205"/>
                <a:gd name="connsiteX4" fmla="*/ 837419 w 1646250"/>
                <a:gd name="connsiteY4" fmla="*/ 803205 h 803205"/>
                <a:gd name="connsiteX5" fmla="*/ 38113 w 1646250"/>
                <a:gd name="connsiteY5" fmla="*/ 669358 h 803205"/>
                <a:gd name="connsiteX6" fmla="*/ 28588 w 1646250"/>
                <a:gd name="connsiteY6" fmla="*/ 352049 h 803205"/>
                <a:gd name="connsiteX0" fmla="*/ 28588 w 1646250"/>
                <a:gd name="connsiteY0" fmla="*/ 352049 h 803205"/>
                <a:gd name="connsiteX1" fmla="*/ 827370 w 1646250"/>
                <a:gd name="connsiteY1" fmla="*/ 3732 h 803205"/>
                <a:gd name="connsiteX2" fmla="*/ 1646250 w 1646250"/>
                <a:gd name="connsiteY2" fmla="*/ 294899 h 803205"/>
                <a:gd name="connsiteX3" fmla="*/ 837419 w 1646250"/>
                <a:gd name="connsiteY3" fmla="*/ 476371 h 803205"/>
                <a:gd name="connsiteX4" fmla="*/ 28588 w 1646250"/>
                <a:gd name="connsiteY4" fmla="*/ 352049 h 803205"/>
                <a:gd name="connsiteX0" fmla="*/ 1636725 w 1646250"/>
                <a:gd name="connsiteY0" fmla="*/ 285374 h 803205"/>
                <a:gd name="connsiteX1" fmla="*/ 837419 w 1646250"/>
                <a:gd name="connsiteY1" fmla="*/ 476371 h 803205"/>
                <a:gd name="connsiteX2" fmla="*/ 13 w 1646250"/>
                <a:gd name="connsiteY2" fmla="*/ 361574 h 803205"/>
                <a:gd name="connsiteX3" fmla="*/ 818369 w 1646250"/>
                <a:gd name="connsiteY3" fmla="*/ 510127 h 803205"/>
                <a:gd name="connsiteX4" fmla="*/ 1627200 w 1646250"/>
                <a:gd name="connsiteY4" fmla="*/ 309134 h 803205"/>
                <a:gd name="connsiteX5" fmla="*/ 1636725 w 1646250"/>
                <a:gd name="connsiteY5" fmla="*/ 669358 h 803205"/>
                <a:gd name="connsiteX6" fmla="*/ 837419 w 1646250"/>
                <a:gd name="connsiteY6" fmla="*/ 803205 h 803205"/>
                <a:gd name="connsiteX7" fmla="*/ 38113 w 1646250"/>
                <a:gd name="connsiteY7" fmla="*/ 669358 h 803205"/>
                <a:gd name="connsiteX8" fmla="*/ 38113 w 1646250"/>
                <a:gd name="connsiteY8" fmla="*/ 346711 h 803205"/>
                <a:gd name="connsiteX0" fmla="*/ 28588 w 1646250"/>
                <a:gd name="connsiteY0" fmla="*/ 352049 h 803205"/>
                <a:gd name="connsiteX1" fmla="*/ 837419 w 1646250"/>
                <a:gd name="connsiteY1" fmla="*/ 121 h 803205"/>
                <a:gd name="connsiteX2" fmla="*/ 1646250 w 1646250"/>
                <a:gd name="connsiteY2" fmla="*/ 304424 h 803205"/>
                <a:gd name="connsiteX3" fmla="*/ 1636725 w 1646250"/>
                <a:gd name="connsiteY3" fmla="*/ 669358 h 803205"/>
                <a:gd name="connsiteX4" fmla="*/ 837419 w 1646250"/>
                <a:gd name="connsiteY4" fmla="*/ 803205 h 803205"/>
                <a:gd name="connsiteX5" fmla="*/ 38113 w 1646250"/>
                <a:gd name="connsiteY5" fmla="*/ 669358 h 803205"/>
                <a:gd name="connsiteX6" fmla="*/ 28588 w 1646250"/>
                <a:gd name="connsiteY6" fmla="*/ 352049 h 803205"/>
                <a:gd name="connsiteX0" fmla="*/ 28588 w 1646250"/>
                <a:gd name="connsiteY0" fmla="*/ 352049 h 803205"/>
                <a:gd name="connsiteX1" fmla="*/ 817845 w 1646250"/>
                <a:gd name="connsiteY1" fmla="*/ 508557 h 803205"/>
                <a:gd name="connsiteX2" fmla="*/ 1646250 w 1646250"/>
                <a:gd name="connsiteY2" fmla="*/ 294899 h 803205"/>
                <a:gd name="connsiteX3" fmla="*/ 837419 w 1646250"/>
                <a:gd name="connsiteY3" fmla="*/ 476371 h 803205"/>
                <a:gd name="connsiteX4" fmla="*/ 28588 w 1646250"/>
                <a:gd name="connsiteY4" fmla="*/ 352049 h 803205"/>
                <a:gd name="connsiteX0" fmla="*/ 1636725 w 1646250"/>
                <a:gd name="connsiteY0" fmla="*/ 285374 h 803205"/>
                <a:gd name="connsiteX1" fmla="*/ 837419 w 1646250"/>
                <a:gd name="connsiteY1" fmla="*/ 476371 h 803205"/>
                <a:gd name="connsiteX2" fmla="*/ 13 w 1646250"/>
                <a:gd name="connsiteY2" fmla="*/ 361574 h 803205"/>
                <a:gd name="connsiteX3" fmla="*/ 818369 w 1646250"/>
                <a:gd name="connsiteY3" fmla="*/ 510127 h 803205"/>
                <a:gd name="connsiteX4" fmla="*/ 1627200 w 1646250"/>
                <a:gd name="connsiteY4" fmla="*/ 309134 h 803205"/>
                <a:gd name="connsiteX5" fmla="*/ 1636725 w 1646250"/>
                <a:gd name="connsiteY5" fmla="*/ 669358 h 803205"/>
                <a:gd name="connsiteX6" fmla="*/ 837419 w 1646250"/>
                <a:gd name="connsiteY6" fmla="*/ 803205 h 803205"/>
                <a:gd name="connsiteX7" fmla="*/ 38113 w 1646250"/>
                <a:gd name="connsiteY7" fmla="*/ 669358 h 803205"/>
                <a:gd name="connsiteX8" fmla="*/ 38113 w 1646250"/>
                <a:gd name="connsiteY8" fmla="*/ 346711 h 803205"/>
                <a:gd name="connsiteX0" fmla="*/ 28588 w 1646250"/>
                <a:gd name="connsiteY0" fmla="*/ 69636 h 520792"/>
                <a:gd name="connsiteX1" fmla="*/ 799319 w 1646250"/>
                <a:gd name="connsiteY1" fmla="*/ 232058 h 520792"/>
                <a:gd name="connsiteX2" fmla="*/ 1646250 w 1646250"/>
                <a:gd name="connsiteY2" fmla="*/ 22011 h 520792"/>
                <a:gd name="connsiteX3" fmla="*/ 1636725 w 1646250"/>
                <a:gd name="connsiteY3" fmla="*/ 386945 h 520792"/>
                <a:gd name="connsiteX4" fmla="*/ 837419 w 1646250"/>
                <a:gd name="connsiteY4" fmla="*/ 520792 h 520792"/>
                <a:gd name="connsiteX5" fmla="*/ 38113 w 1646250"/>
                <a:gd name="connsiteY5" fmla="*/ 386945 h 520792"/>
                <a:gd name="connsiteX6" fmla="*/ 28588 w 1646250"/>
                <a:gd name="connsiteY6" fmla="*/ 69636 h 520792"/>
                <a:gd name="connsiteX0" fmla="*/ 28588 w 1646250"/>
                <a:gd name="connsiteY0" fmla="*/ 69636 h 520792"/>
                <a:gd name="connsiteX1" fmla="*/ 817845 w 1646250"/>
                <a:gd name="connsiteY1" fmla="*/ 226144 h 520792"/>
                <a:gd name="connsiteX2" fmla="*/ 1646250 w 1646250"/>
                <a:gd name="connsiteY2" fmla="*/ 12486 h 520792"/>
                <a:gd name="connsiteX3" fmla="*/ 837419 w 1646250"/>
                <a:gd name="connsiteY3" fmla="*/ 193958 h 520792"/>
                <a:gd name="connsiteX4" fmla="*/ 28588 w 1646250"/>
                <a:gd name="connsiteY4" fmla="*/ 69636 h 520792"/>
                <a:gd name="connsiteX0" fmla="*/ 1636725 w 1646250"/>
                <a:gd name="connsiteY0" fmla="*/ 2961 h 520792"/>
                <a:gd name="connsiteX1" fmla="*/ 837419 w 1646250"/>
                <a:gd name="connsiteY1" fmla="*/ 193958 h 520792"/>
                <a:gd name="connsiteX2" fmla="*/ 13 w 1646250"/>
                <a:gd name="connsiteY2" fmla="*/ 79161 h 520792"/>
                <a:gd name="connsiteX3" fmla="*/ 818369 w 1646250"/>
                <a:gd name="connsiteY3" fmla="*/ 227714 h 520792"/>
                <a:gd name="connsiteX4" fmla="*/ 1627200 w 1646250"/>
                <a:gd name="connsiteY4" fmla="*/ 26721 h 520792"/>
                <a:gd name="connsiteX5" fmla="*/ 1636725 w 1646250"/>
                <a:gd name="connsiteY5" fmla="*/ 386945 h 520792"/>
                <a:gd name="connsiteX6" fmla="*/ 837419 w 1646250"/>
                <a:gd name="connsiteY6" fmla="*/ 520792 h 520792"/>
                <a:gd name="connsiteX7" fmla="*/ 38113 w 1646250"/>
                <a:gd name="connsiteY7" fmla="*/ 386945 h 520792"/>
                <a:gd name="connsiteX8" fmla="*/ 38113 w 1646250"/>
                <a:gd name="connsiteY8" fmla="*/ 64298 h 520792"/>
                <a:gd name="connsiteX0" fmla="*/ 28588 w 1646250"/>
                <a:gd name="connsiteY0" fmla="*/ 69636 h 520792"/>
                <a:gd name="connsiteX1" fmla="*/ 799319 w 1646250"/>
                <a:gd name="connsiteY1" fmla="*/ 232058 h 520792"/>
                <a:gd name="connsiteX2" fmla="*/ 1646250 w 1646250"/>
                <a:gd name="connsiteY2" fmla="*/ 22011 h 520792"/>
                <a:gd name="connsiteX3" fmla="*/ 1636725 w 1646250"/>
                <a:gd name="connsiteY3" fmla="*/ 386945 h 520792"/>
                <a:gd name="connsiteX4" fmla="*/ 837419 w 1646250"/>
                <a:gd name="connsiteY4" fmla="*/ 520792 h 520792"/>
                <a:gd name="connsiteX5" fmla="*/ 38113 w 1646250"/>
                <a:gd name="connsiteY5" fmla="*/ 386945 h 520792"/>
                <a:gd name="connsiteX6" fmla="*/ 28588 w 1646250"/>
                <a:gd name="connsiteY6" fmla="*/ 69636 h 520792"/>
                <a:gd name="connsiteX0" fmla="*/ 28588 w 1646250"/>
                <a:gd name="connsiteY0" fmla="*/ 69636 h 520792"/>
                <a:gd name="connsiteX1" fmla="*/ 817845 w 1646250"/>
                <a:gd name="connsiteY1" fmla="*/ 226144 h 520792"/>
                <a:gd name="connsiteX2" fmla="*/ 1646250 w 1646250"/>
                <a:gd name="connsiteY2" fmla="*/ 12486 h 520792"/>
                <a:gd name="connsiteX3" fmla="*/ 837419 w 1646250"/>
                <a:gd name="connsiteY3" fmla="*/ 193958 h 520792"/>
                <a:gd name="connsiteX4" fmla="*/ 28588 w 1646250"/>
                <a:gd name="connsiteY4" fmla="*/ 69636 h 520792"/>
                <a:gd name="connsiteX0" fmla="*/ 1636725 w 1646250"/>
                <a:gd name="connsiteY0" fmla="*/ 2961 h 520792"/>
                <a:gd name="connsiteX1" fmla="*/ 837419 w 1646250"/>
                <a:gd name="connsiteY1" fmla="*/ 193958 h 520792"/>
                <a:gd name="connsiteX2" fmla="*/ 13 w 1646250"/>
                <a:gd name="connsiteY2" fmla="*/ 79161 h 520792"/>
                <a:gd name="connsiteX3" fmla="*/ 818369 w 1646250"/>
                <a:gd name="connsiteY3" fmla="*/ 227714 h 520792"/>
                <a:gd name="connsiteX4" fmla="*/ 1627200 w 1646250"/>
                <a:gd name="connsiteY4" fmla="*/ 55296 h 520792"/>
                <a:gd name="connsiteX5" fmla="*/ 1636725 w 1646250"/>
                <a:gd name="connsiteY5" fmla="*/ 386945 h 520792"/>
                <a:gd name="connsiteX6" fmla="*/ 837419 w 1646250"/>
                <a:gd name="connsiteY6" fmla="*/ 520792 h 520792"/>
                <a:gd name="connsiteX7" fmla="*/ 38113 w 1646250"/>
                <a:gd name="connsiteY7" fmla="*/ 386945 h 520792"/>
                <a:gd name="connsiteX8" fmla="*/ 38113 w 1646250"/>
                <a:gd name="connsiteY8" fmla="*/ 64298 h 52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6250" h="520792" stroke="0" extrusionOk="0">
                  <a:moveTo>
                    <a:pt x="28588" y="69636"/>
                  </a:moveTo>
                  <a:cubicBezTo>
                    <a:pt x="28588" y="143558"/>
                    <a:pt x="529709" y="239995"/>
                    <a:pt x="799319" y="232058"/>
                  </a:cubicBezTo>
                  <a:cubicBezTo>
                    <a:pt x="1068929" y="224121"/>
                    <a:pt x="1646250" y="95933"/>
                    <a:pt x="1646250" y="22011"/>
                  </a:cubicBezTo>
                  <a:lnTo>
                    <a:pt x="1636725" y="386945"/>
                  </a:lnTo>
                  <a:cubicBezTo>
                    <a:pt x="1636725" y="460867"/>
                    <a:pt x="1278864" y="520792"/>
                    <a:pt x="837419" y="520792"/>
                  </a:cubicBezTo>
                  <a:cubicBezTo>
                    <a:pt x="395974" y="520792"/>
                    <a:pt x="38113" y="460867"/>
                    <a:pt x="38113" y="386945"/>
                  </a:cubicBezTo>
                  <a:lnTo>
                    <a:pt x="28588" y="69636"/>
                  </a:lnTo>
                  <a:close/>
                </a:path>
                <a:path w="1646250" h="520792" fill="lighten" stroke="0" extrusionOk="0">
                  <a:moveTo>
                    <a:pt x="28588" y="69636"/>
                  </a:moveTo>
                  <a:cubicBezTo>
                    <a:pt x="25326" y="75000"/>
                    <a:pt x="548235" y="235669"/>
                    <a:pt x="817845" y="226144"/>
                  </a:cubicBezTo>
                  <a:cubicBezTo>
                    <a:pt x="1087455" y="216619"/>
                    <a:pt x="1646250" y="-61436"/>
                    <a:pt x="1646250" y="12486"/>
                  </a:cubicBezTo>
                  <a:cubicBezTo>
                    <a:pt x="1646250" y="86408"/>
                    <a:pt x="1107029" y="184433"/>
                    <a:pt x="837419" y="193958"/>
                  </a:cubicBezTo>
                  <a:cubicBezTo>
                    <a:pt x="567809" y="203483"/>
                    <a:pt x="31850" y="64272"/>
                    <a:pt x="28588" y="69636"/>
                  </a:cubicBezTo>
                  <a:close/>
                </a:path>
                <a:path w="1646250" h="520792" fill="none" extrusionOk="0">
                  <a:moveTo>
                    <a:pt x="1636725" y="2961"/>
                  </a:moveTo>
                  <a:cubicBezTo>
                    <a:pt x="1636725" y="76883"/>
                    <a:pt x="1110204" y="181258"/>
                    <a:pt x="837419" y="193958"/>
                  </a:cubicBezTo>
                  <a:cubicBezTo>
                    <a:pt x="564634" y="206658"/>
                    <a:pt x="3188" y="73535"/>
                    <a:pt x="13" y="79161"/>
                  </a:cubicBezTo>
                  <a:cubicBezTo>
                    <a:pt x="-3162" y="84787"/>
                    <a:pt x="547171" y="231691"/>
                    <a:pt x="818369" y="227714"/>
                  </a:cubicBezTo>
                  <a:cubicBezTo>
                    <a:pt x="1089567" y="223737"/>
                    <a:pt x="1627200" y="-18626"/>
                    <a:pt x="1627200" y="55296"/>
                  </a:cubicBezTo>
                  <a:lnTo>
                    <a:pt x="1636725" y="386945"/>
                  </a:lnTo>
                  <a:cubicBezTo>
                    <a:pt x="1636725" y="460867"/>
                    <a:pt x="1278864" y="520792"/>
                    <a:pt x="837419" y="520792"/>
                  </a:cubicBezTo>
                  <a:cubicBezTo>
                    <a:pt x="395974" y="520792"/>
                    <a:pt x="38113" y="460867"/>
                    <a:pt x="38113" y="386945"/>
                  </a:cubicBezTo>
                  <a:lnTo>
                    <a:pt x="38113" y="64298"/>
                  </a:lnTo>
                </a:path>
              </a:pathLst>
            </a:cu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latin typeface="Times New Roman" pitchFamily="-97" charset="0"/>
              </a:endParaRPr>
            </a:p>
          </p:txBody>
        </p:sp>
      </p:grpSp>
      <p:grpSp>
        <p:nvGrpSpPr>
          <p:cNvPr id="77" name="Group 76">
            <a:extLst>
              <a:ext uri="{FF2B5EF4-FFF2-40B4-BE49-F238E27FC236}">
                <a16:creationId xmlns:a16="http://schemas.microsoft.com/office/drawing/2014/main" id="{4CA63689-C472-D823-F1E7-46A5D1529106}"/>
              </a:ext>
            </a:extLst>
          </p:cNvPr>
          <p:cNvGrpSpPr/>
          <p:nvPr/>
        </p:nvGrpSpPr>
        <p:grpSpPr>
          <a:xfrm>
            <a:off x="7315199" y="3581401"/>
            <a:ext cx="1869548" cy="2568657"/>
            <a:chOff x="5791199" y="3733800"/>
            <a:chExt cx="1869548" cy="2568657"/>
          </a:xfrm>
        </p:grpSpPr>
        <p:cxnSp>
          <p:nvCxnSpPr>
            <p:cNvPr id="74" name="Straight Connector 73">
              <a:extLst>
                <a:ext uri="{FF2B5EF4-FFF2-40B4-BE49-F238E27FC236}">
                  <a16:creationId xmlns:a16="http://schemas.microsoft.com/office/drawing/2014/main" id="{4AA5DF43-3DB5-99B9-4A6D-74A16C61669B}"/>
                </a:ext>
              </a:extLst>
            </p:cNvPr>
            <p:cNvCxnSpPr>
              <a:cxnSpLocks/>
            </p:cNvCxnSpPr>
            <p:nvPr/>
          </p:nvCxnSpPr>
          <p:spPr bwMode="auto">
            <a:xfrm flipH="1">
              <a:off x="6215385" y="3752300"/>
              <a:ext cx="6973" cy="193987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0EB5D513-FCFE-9840-00DB-D69F82286F87}"/>
                </a:ext>
              </a:extLst>
            </p:cNvPr>
            <p:cNvCxnSpPr>
              <a:cxnSpLocks/>
            </p:cNvCxnSpPr>
            <p:nvPr/>
          </p:nvCxnSpPr>
          <p:spPr bwMode="auto">
            <a:xfrm flipH="1" flipV="1">
              <a:off x="6177397" y="5667378"/>
              <a:ext cx="1463167" cy="2571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72DFD25C-7A87-AA22-AFB3-ADD6E9002D07}"/>
                </a:ext>
              </a:extLst>
            </p:cNvPr>
            <p:cNvCxnSpPr>
              <a:cxnSpLocks/>
            </p:cNvCxnSpPr>
            <p:nvPr/>
          </p:nvCxnSpPr>
          <p:spPr bwMode="auto">
            <a:xfrm flipH="1">
              <a:off x="7254367" y="5672907"/>
              <a:ext cx="406380" cy="616262"/>
            </a:xfrm>
            <a:prstGeom prst="line">
              <a:avLst/>
            </a:prstGeom>
            <a:solidFill>
              <a:schemeClr val="accent1"/>
            </a:solidFill>
            <a:ln w="76200" cap="flat" cmpd="sng" algn="ctr">
              <a:solidFill>
                <a:srgbClr val="FF0000"/>
              </a:solidFill>
              <a:prstDash val="solid"/>
              <a:round/>
              <a:headEnd type="none" w="med" len="med"/>
              <a:tailEnd type="none" w="med" len="med"/>
            </a:ln>
            <a:effectLst/>
          </p:spPr>
        </p:cxnSp>
        <p:pic>
          <p:nvPicPr>
            <p:cNvPr id="53" name="Picture 6">
              <a:extLst>
                <a:ext uri="{FF2B5EF4-FFF2-40B4-BE49-F238E27FC236}">
                  <a16:creationId xmlns:a16="http://schemas.microsoft.com/office/drawing/2014/main" id="{40DE8943-0E76-5765-D2FC-17E70B5128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653" b="96281" l="2917" r="97500">
                          <a14:foregroundMark x1="37083" y1="56612" x2="60833" y2="40496"/>
                          <a14:foregroundMark x1="62917" y1="21901" x2="31250" y2="37603"/>
                          <a14:foregroundMark x1="31250" y1="37603" x2="28333" y2="56612"/>
                          <a14:foregroundMark x1="28333" y1="56612" x2="50417" y2="64050"/>
                          <a14:foregroundMark x1="50417" y1="64050" x2="67917" y2="57438"/>
                          <a14:foregroundMark x1="67917" y1="57438" x2="77917" y2="41736"/>
                          <a14:foregroundMark x1="77917" y1="41736" x2="67500" y2="22727"/>
                          <a14:foregroundMark x1="67500" y1="22727" x2="62917" y2="21901"/>
                          <a14:foregroundMark x1="50000" y1="16942" x2="24167" y2="28099"/>
                          <a14:foregroundMark x1="24167" y1="28099" x2="20000" y2="45868"/>
                          <a14:foregroundMark x1="20000" y1="45868" x2="34583" y2="58678"/>
                          <a14:foregroundMark x1="34583" y1="58678" x2="55833" y2="52893"/>
                          <a14:foregroundMark x1="55833" y1="52893" x2="61250" y2="34711"/>
                          <a14:foregroundMark x1="61250" y1="34711" x2="51667" y2="16529"/>
                          <a14:foregroundMark x1="51667" y1="16529" x2="48333" y2="16529"/>
                          <a14:foregroundMark x1="40833" y1="41322" x2="39583" y2="51240"/>
                          <a14:foregroundMark x1="31667" y1="19421" x2="39583" y2="8678"/>
                          <a14:foregroundMark x1="51250" y1="4959" x2="39167" y2="4959"/>
                          <a14:foregroundMark x1="68750" y1="8264" x2="68750" y2="8264"/>
                          <a14:foregroundMark x1="74167" y1="9091" x2="74167" y2="9091"/>
                          <a14:foregroundMark x1="63750" y1="6612" x2="63750" y2="6612"/>
                          <a14:foregroundMark x1="57917" y1="2893" x2="57917" y2="2893"/>
                          <a14:foregroundMark x1="53333" y1="2479" x2="53333" y2="2479"/>
                          <a14:foregroundMark x1="37083" y1="29752" x2="37083" y2="29752"/>
                          <a14:foregroundMark x1="37917" y1="4959" x2="37917" y2="4959"/>
                          <a14:foregroundMark x1="26250" y1="11157" x2="26250" y2="11157"/>
                          <a14:foregroundMark x1="14167" y1="21901" x2="14167" y2="21901"/>
                          <a14:foregroundMark x1="10417" y1="24380" x2="10417" y2="24380"/>
                          <a14:foregroundMark x1="7083" y1="30992" x2="7083" y2="30992"/>
                          <a14:foregroundMark x1="22917" y1="88017" x2="22917" y2="88017"/>
                          <a14:foregroundMark x1="32917" y1="91736" x2="32917" y2="91736"/>
                          <a14:foregroundMark x1="38333" y1="95041" x2="38333" y2="95041"/>
                          <a14:foregroundMark x1="55417" y1="97107" x2="55417" y2="97107"/>
                          <a14:foregroundMark x1="88333" y1="68595" x2="88333" y2="68595"/>
                          <a14:foregroundMark x1="85417" y1="66529" x2="85417" y2="66529"/>
                          <a14:foregroundMark x1="90833" y1="64463" x2="90833" y2="64463"/>
                          <a14:foregroundMark x1="94167" y1="71488" x2="94167" y2="71488"/>
                          <a14:foregroundMark x1="97500" y1="58678" x2="97500" y2="58678"/>
                          <a14:foregroundMark x1="95833" y1="35124" x2="95833" y2="35124"/>
                          <a14:foregroundMark x1="84583" y1="34711" x2="84583" y2="35950"/>
                          <a14:foregroundMark x1="82917" y1="41736" x2="83333" y2="42562"/>
                          <a14:foregroundMark x1="82917" y1="28512" x2="82500" y2="50826"/>
                          <a14:foregroundMark x1="82500" y1="50826" x2="81667" y2="53306"/>
                          <a14:foregroundMark x1="89167" y1="45868" x2="67500" y2="61983"/>
                          <a14:foregroundMark x1="2917" y1="52893" x2="2917" y2="52893"/>
                        </a14:backgroundRemoval>
                      </a14:imgEffect>
                    </a14:imgLayer>
                  </a14:imgProps>
                </a:ext>
                <a:ext uri="{28A0092B-C50C-407E-A947-70E740481C1C}">
                  <a14:useLocalDpi xmlns:a14="http://schemas.microsoft.com/office/drawing/2010/main" val="0"/>
                </a:ext>
              </a:extLst>
            </a:blip>
            <a:stretch>
              <a:fillRect/>
            </a:stretch>
          </p:blipFill>
          <p:spPr bwMode="auto">
            <a:xfrm rot="1709292">
              <a:off x="6095061" y="4410906"/>
              <a:ext cx="1309821" cy="1320736"/>
            </a:xfrm>
            <a:prstGeom prst="rect">
              <a:avLst/>
            </a:prstGeom>
            <a:noFill/>
            <a:extLst>
              <a:ext uri="{909E8E84-426E-40DD-AFC4-6F175D3DCCD1}">
                <a14:hiddenFill xmlns:a14="http://schemas.microsoft.com/office/drawing/2010/main">
                  <a:solidFill>
                    <a:srgbClr val="FFFFFF"/>
                  </a:solidFill>
                </a14:hiddenFill>
              </a:ext>
            </a:extLst>
          </p:spPr>
        </p:pic>
        <p:sp>
          <p:nvSpPr>
            <p:cNvPr id="54" name="Cylinder 18">
              <a:extLst>
                <a:ext uri="{FF2B5EF4-FFF2-40B4-BE49-F238E27FC236}">
                  <a16:creationId xmlns:a16="http://schemas.microsoft.com/office/drawing/2014/main" id="{CA696392-1CB9-FF8C-57D6-4F138910BAF8}"/>
                </a:ext>
              </a:extLst>
            </p:cNvPr>
            <p:cNvSpPr/>
            <p:nvPr/>
          </p:nvSpPr>
          <p:spPr bwMode="auto">
            <a:xfrm>
              <a:off x="6394740" y="5597003"/>
              <a:ext cx="710462" cy="423625"/>
            </a:xfrm>
            <a:custGeom>
              <a:avLst/>
              <a:gdLst>
                <a:gd name="connsiteX0" fmla="*/ 0 w 1598612"/>
                <a:gd name="connsiteY0" fmla="*/ 133847 h 1070778"/>
                <a:gd name="connsiteX1" fmla="*/ 799306 w 1598612"/>
                <a:gd name="connsiteY1" fmla="*/ 267694 h 1070778"/>
                <a:gd name="connsiteX2" fmla="*/ 1598612 w 1598612"/>
                <a:gd name="connsiteY2" fmla="*/ 133847 h 1070778"/>
                <a:gd name="connsiteX3" fmla="*/ 1598612 w 1598612"/>
                <a:gd name="connsiteY3" fmla="*/ 936931 h 1070778"/>
                <a:gd name="connsiteX4" fmla="*/ 799306 w 1598612"/>
                <a:gd name="connsiteY4" fmla="*/ 1070778 h 1070778"/>
                <a:gd name="connsiteX5" fmla="*/ 0 w 1598612"/>
                <a:gd name="connsiteY5" fmla="*/ 936931 h 1070778"/>
                <a:gd name="connsiteX6" fmla="*/ 0 w 1598612"/>
                <a:gd name="connsiteY6" fmla="*/ 133847 h 1070778"/>
                <a:gd name="connsiteX0" fmla="*/ 0 w 1598612"/>
                <a:gd name="connsiteY0" fmla="*/ 133847 h 1070778"/>
                <a:gd name="connsiteX1" fmla="*/ 799306 w 1598612"/>
                <a:gd name="connsiteY1" fmla="*/ 0 h 1070778"/>
                <a:gd name="connsiteX2" fmla="*/ 1598612 w 1598612"/>
                <a:gd name="connsiteY2" fmla="*/ 133847 h 1070778"/>
                <a:gd name="connsiteX3" fmla="*/ 799306 w 1598612"/>
                <a:gd name="connsiteY3" fmla="*/ 267694 h 1070778"/>
                <a:gd name="connsiteX4" fmla="*/ 0 w 1598612"/>
                <a:gd name="connsiteY4" fmla="*/ 133847 h 1070778"/>
                <a:gd name="connsiteX0" fmla="*/ 1598612 w 1598612"/>
                <a:gd name="connsiteY0" fmla="*/ 133847 h 1070778"/>
                <a:gd name="connsiteX1" fmla="*/ 799306 w 1598612"/>
                <a:gd name="connsiteY1" fmla="*/ 267694 h 1070778"/>
                <a:gd name="connsiteX2" fmla="*/ 0 w 1598612"/>
                <a:gd name="connsiteY2" fmla="*/ 133847 h 1070778"/>
                <a:gd name="connsiteX3" fmla="*/ 799306 w 1598612"/>
                <a:gd name="connsiteY3" fmla="*/ 0 h 1070778"/>
                <a:gd name="connsiteX4" fmla="*/ 1598612 w 1598612"/>
                <a:gd name="connsiteY4" fmla="*/ 133847 h 1070778"/>
                <a:gd name="connsiteX5" fmla="*/ 1598612 w 1598612"/>
                <a:gd name="connsiteY5" fmla="*/ 936931 h 1070778"/>
                <a:gd name="connsiteX6" fmla="*/ 799306 w 1598612"/>
                <a:gd name="connsiteY6" fmla="*/ 1070778 h 1070778"/>
                <a:gd name="connsiteX7" fmla="*/ 0 w 1598612"/>
                <a:gd name="connsiteY7" fmla="*/ 936931 h 1070778"/>
                <a:gd name="connsiteX8" fmla="*/ 0 w 1598612"/>
                <a:gd name="connsiteY8" fmla="*/ 133847 h 1070778"/>
                <a:gd name="connsiteX0" fmla="*/ 0 w 1598612"/>
                <a:gd name="connsiteY0" fmla="*/ 174273 h 1111204"/>
                <a:gd name="connsiteX1" fmla="*/ 799306 w 1598612"/>
                <a:gd name="connsiteY1" fmla="*/ 308120 h 1111204"/>
                <a:gd name="connsiteX2" fmla="*/ 1598612 w 1598612"/>
                <a:gd name="connsiteY2" fmla="*/ 174273 h 1111204"/>
                <a:gd name="connsiteX3" fmla="*/ 1598612 w 1598612"/>
                <a:gd name="connsiteY3" fmla="*/ 977357 h 1111204"/>
                <a:gd name="connsiteX4" fmla="*/ 799306 w 1598612"/>
                <a:gd name="connsiteY4" fmla="*/ 1111204 h 1111204"/>
                <a:gd name="connsiteX5" fmla="*/ 0 w 1598612"/>
                <a:gd name="connsiteY5" fmla="*/ 977357 h 1111204"/>
                <a:gd name="connsiteX6" fmla="*/ 0 w 1598612"/>
                <a:gd name="connsiteY6" fmla="*/ 174273 h 1111204"/>
                <a:gd name="connsiteX0" fmla="*/ 0 w 1598612"/>
                <a:gd name="connsiteY0" fmla="*/ 174273 h 1111204"/>
                <a:gd name="connsiteX1" fmla="*/ 799306 w 1598612"/>
                <a:gd name="connsiteY1" fmla="*/ 40426 h 1111204"/>
                <a:gd name="connsiteX2" fmla="*/ 1598612 w 1598612"/>
                <a:gd name="connsiteY2" fmla="*/ 174273 h 1111204"/>
                <a:gd name="connsiteX3" fmla="*/ 799306 w 1598612"/>
                <a:gd name="connsiteY3" fmla="*/ 308120 h 1111204"/>
                <a:gd name="connsiteX4" fmla="*/ 0 w 1598612"/>
                <a:gd name="connsiteY4" fmla="*/ 174273 h 1111204"/>
                <a:gd name="connsiteX0" fmla="*/ 1598612 w 1598612"/>
                <a:gd name="connsiteY0" fmla="*/ 174273 h 1111204"/>
                <a:gd name="connsiteX1" fmla="*/ 799306 w 1598612"/>
                <a:gd name="connsiteY1" fmla="*/ 308120 h 1111204"/>
                <a:gd name="connsiteX2" fmla="*/ 0 w 1598612"/>
                <a:gd name="connsiteY2" fmla="*/ 174273 h 1111204"/>
                <a:gd name="connsiteX3" fmla="*/ 799306 w 1598612"/>
                <a:gd name="connsiteY3" fmla="*/ 40426 h 1111204"/>
                <a:gd name="connsiteX4" fmla="*/ 1598612 w 1598612"/>
                <a:gd name="connsiteY4" fmla="*/ 174273 h 1111204"/>
                <a:gd name="connsiteX5" fmla="*/ 1598612 w 1598612"/>
                <a:gd name="connsiteY5" fmla="*/ 977357 h 1111204"/>
                <a:gd name="connsiteX6" fmla="*/ 799306 w 1598612"/>
                <a:gd name="connsiteY6" fmla="*/ 1111204 h 1111204"/>
                <a:gd name="connsiteX7" fmla="*/ 0 w 1598612"/>
                <a:gd name="connsiteY7" fmla="*/ 977357 h 1111204"/>
                <a:gd name="connsiteX8" fmla="*/ 0 w 1598612"/>
                <a:gd name="connsiteY8" fmla="*/ 174273 h 1111204"/>
                <a:gd name="connsiteX0" fmla="*/ 0 w 1598612"/>
                <a:gd name="connsiteY0" fmla="*/ 174273 h 1111204"/>
                <a:gd name="connsiteX1" fmla="*/ 799306 w 1598612"/>
                <a:gd name="connsiteY1" fmla="*/ 308120 h 1111204"/>
                <a:gd name="connsiteX2" fmla="*/ 1598612 w 1598612"/>
                <a:gd name="connsiteY2" fmla="*/ 174273 h 1111204"/>
                <a:gd name="connsiteX3" fmla="*/ 1598612 w 1598612"/>
                <a:gd name="connsiteY3" fmla="*/ 977357 h 1111204"/>
                <a:gd name="connsiteX4" fmla="*/ 799306 w 1598612"/>
                <a:gd name="connsiteY4" fmla="*/ 1111204 h 1111204"/>
                <a:gd name="connsiteX5" fmla="*/ 0 w 1598612"/>
                <a:gd name="connsiteY5" fmla="*/ 977357 h 1111204"/>
                <a:gd name="connsiteX6" fmla="*/ 0 w 1598612"/>
                <a:gd name="connsiteY6" fmla="*/ 174273 h 1111204"/>
                <a:gd name="connsiteX0" fmla="*/ 0 w 1598612"/>
                <a:gd name="connsiteY0" fmla="*/ 174273 h 1111204"/>
                <a:gd name="connsiteX1" fmla="*/ 799306 w 1598612"/>
                <a:gd name="connsiteY1" fmla="*/ 40426 h 1111204"/>
                <a:gd name="connsiteX2" fmla="*/ 1598612 w 1598612"/>
                <a:gd name="connsiteY2" fmla="*/ 174273 h 1111204"/>
                <a:gd name="connsiteX3" fmla="*/ 799306 w 1598612"/>
                <a:gd name="connsiteY3" fmla="*/ 308120 h 1111204"/>
                <a:gd name="connsiteX4" fmla="*/ 0 w 1598612"/>
                <a:gd name="connsiteY4" fmla="*/ 174273 h 1111204"/>
                <a:gd name="connsiteX0" fmla="*/ 1598612 w 1598612"/>
                <a:gd name="connsiteY0" fmla="*/ 174273 h 1111204"/>
                <a:gd name="connsiteX1" fmla="*/ 799306 w 1598612"/>
                <a:gd name="connsiteY1" fmla="*/ 308120 h 1111204"/>
                <a:gd name="connsiteX2" fmla="*/ 0 w 1598612"/>
                <a:gd name="connsiteY2" fmla="*/ 174273 h 1111204"/>
                <a:gd name="connsiteX3" fmla="*/ 799306 w 1598612"/>
                <a:gd name="connsiteY3" fmla="*/ 261490 h 1111204"/>
                <a:gd name="connsiteX4" fmla="*/ 1598612 w 1598612"/>
                <a:gd name="connsiteY4" fmla="*/ 174273 h 1111204"/>
                <a:gd name="connsiteX5" fmla="*/ 1598612 w 1598612"/>
                <a:gd name="connsiteY5" fmla="*/ 977357 h 1111204"/>
                <a:gd name="connsiteX6" fmla="*/ 799306 w 1598612"/>
                <a:gd name="connsiteY6" fmla="*/ 1111204 h 1111204"/>
                <a:gd name="connsiteX7" fmla="*/ 0 w 1598612"/>
                <a:gd name="connsiteY7" fmla="*/ 977357 h 1111204"/>
                <a:gd name="connsiteX8" fmla="*/ 0 w 1598612"/>
                <a:gd name="connsiteY8" fmla="*/ 174273 h 1111204"/>
                <a:gd name="connsiteX0" fmla="*/ 7 w 1598619"/>
                <a:gd name="connsiteY0" fmla="*/ 19402 h 956333"/>
                <a:gd name="connsiteX1" fmla="*/ 799313 w 1598619"/>
                <a:gd name="connsiteY1" fmla="*/ 153249 h 956333"/>
                <a:gd name="connsiteX2" fmla="*/ 1598619 w 1598619"/>
                <a:gd name="connsiteY2" fmla="*/ 19402 h 956333"/>
                <a:gd name="connsiteX3" fmla="*/ 1598619 w 1598619"/>
                <a:gd name="connsiteY3" fmla="*/ 822486 h 956333"/>
                <a:gd name="connsiteX4" fmla="*/ 799313 w 1598619"/>
                <a:gd name="connsiteY4" fmla="*/ 956333 h 956333"/>
                <a:gd name="connsiteX5" fmla="*/ 7 w 1598619"/>
                <a:gd name="connsiteY5" fmla="*/ 822486 h 956333"/>
                <a:gd name="connsiteX6" fmla="*/ 7 w 1598619"/>
                <a:gd name="connsiteY6" fmla="*/ 19402 h 956333"/>
                <a:gd name="connsiteX0" fmla="*/ 7 w 1598619"/>
                <a:gd name="connsiteY0" fmla="*/ 19402 h 956333"/>
                <a:gd name="connsiteX1" fmla="*/ 789264 w 1598619"/>
                <a:gd name="connsiteY1" fmla="*/ 156860 h 956333"/>
                <a:gd name="connsiteX2" fmla="*/ 1598619 w 1598619"/>
                <a:gd name="connsiteY2" fmla="*/ 19402 h 956333"/>
                <a:gd name="connsiteX3" fmla="*/ 799313 w 1598619"/>
                <a:gd name="connsiteY3" fmla="*/ 153249 h 956333"/>
                <a:gd name="connsiteX4" fmla="*/ 7 w 1598619"/>
                <a:gd name="connsiteY4" fmla="*/ 19402 h 956333"/>
                <a:gd name="connsiteX0" fmla="*/ 1598619 w 1598619"/>
                <a:gd name="connsiteY0" fmla="*/ 19402 h 956333"/>
                <a:gd name="connsiteX1" fmla="*/ 799313 w 1598619"/>
                <a:gd name="connsiteY1" fmla="*/ 153249 h 956333"/>
                <a:gd name="connsiteX2" fmla="*/ 7 w 1598619"/>
                <a:gd name="connsiteY2" fmla="*/ 19402 h 956333"/>
                <a:gd name="connsiteX3" fmla="*/ 799313 w 1598619"/>
                <a:gd name="connsiteY3" fmla="*/ 106619 h 956333"/>
                <a:gd name="connsiteX4" fmla="*/ 1598619 w 1598619"/>
                <a:gd name="connsiteY4" fmla="*/ 19402 h 956333"/>
                <a:gd name="connsiteX5" fmla="*/ 1598619 w 1598619"/>
                <a:gd name="connsiteY5" fmla="*/ 822486 h 956333"/>
                <a:gd name="connsiteX6" fmla="*/ 799313 w 1598619"/>
                <a:gd name="connsiteY6" fmla="*/ 956333 h 956333"/>
                <a:gd name="connsiteX7" fmla="*/ 7 w 1598619"/>
                <a:gd name="connsiteY7" fmla="*/ 822486 h 956333"/>
                <a:gd name="connsiteX8" fmla="*/ 7 w 1598619"/>
                <a:gd name="connsiteY8" fmla="*/ 19402 h 956333"/>
                <a:gd name="connsiteX0" fmla="*/ 7 w 1598619"/>
                <a:gd name="connsiteY0" fmla="*/ 19402 h 956333"/>
                <a:gd name="connsiteX1" fmla="*/ 799313 w 1598619"/>
                <a:gd name="connsiteY1" fmla="*/ 153249 h 956333"/>
                <a:gd name="connsiteX2" fmla="*/ 1598619 w 1598619"/>
                <a:gd name="connsiteY2" fmla="*/ 19402 h 956333"/>
                <a:gd name="connsiteX3" fmla="*/ 1598619 w 1598619"/>
                <a:gd name="connsiteY3" fmla="*/ 822486 h 956333"/>
                <a:gd name="connsiteX4" fmla="*/ 799313 w 1598619"/>
                <a:gd name="connsiteY4" fmla="*/ 956333 h 956333"/>
                <a:gd name="connsiteX5" fmla="*/ 7 w 1598619"/>
                <a:gd name="connsiteY5" fmla="*/ 822486 h 956333"/>
                <a:gd name="connsiteX6" fmla="*/ 7 w 1598619"/>
                <a:gd name="connsiteY6" fmla="*/ 19402 h 956333"/>
                <a:gd name="connsiteX0" fmla="*/ 7 w 1598619"/>
                <a:gd name="connsiteY0" fmla="*/ 19402 h 956333"/>
                <a:gd name="connsiteX1" fmla="*/ 789264 w 1598619"/>
                <a:gd name="connsiteY1" fmla="*/ 156860 h 956333"/>
                <a:gd name="connsiteX2" fmla="*/ 1598619 w 1598619"/>
                <a:gd name="connsiteY2" fmla="*/ 19402 h 956333"/>
                <a:gd name="connsiteX3" fmla="*/ 799313 w 1598619"/>
                <a:gd name="connsiteY3" fmla="*/ 153249 h 956333"/>
                <a:gd name="connsiteX4" fmla="*/ 7 w 1598619"/>
                <a:gd name="connsiteY4" fmla="*/ 19402 h 956333"/>
                <a:gd name="connsiteX0" fmla="*/ 1598619 w 1598619"/>
                <a:gd name="connsiteY0" fmla="*/ 19402 h 956333"/>
                <a:gd name="connsiteX1" fmla="*/ 799313 w 1598619"/>
                <a:gd name="connsiteY1" fmla="*/ 153249 h 956333"/>
                <a:gd name="connsiteX2" fmla="*/ 7 w 1598619"/>
                <a:gd name="connsiteY2" fmla="*/ 19402 h 956333"/>
                <a:gd name="connsiteX3" fmla="*/ 799313 w 1598619"/>
                <a:gd name="connsiteY3" fmla="*/ 106619 h 956333"/>
                <a:gd name="connsiteX4" fmla="*/ 1598619 w 1598619"/>
                <a:gd name="connsiteY4" fmla="*/ 19402 h 956333"/>
                <a:gd name="connsiteX5" fmla="*/ 1598619 w 1598619"/>
                <a:gd name="connsiteY5" fmla="*/ 822486 h 956333"/>
                <a:gd name="connsiteX6" fmla="*/ 799313 w 1598619"/>
                <a:gd name="connsiteY6" fmla="*/ 956333 h 956333"/>
                <a:gd name="connsiteX7" fmla="*/ 7 w 1598619"/>
                <a:gd name="connsiteY7" fmla="*/ 822486 h 956333"/>
                <a:gd name="connsiteX8" fmla="*/ 7 w 1598619"/>
                <a:gd name="connsiteY8" fmla="*/ 19402 h 956333"/>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06708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06708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96660 h 95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619" h="953204" stroke="0" extrusionOk="0">
                  <a:moveTo>
                    <a:pt x="7" y="16273"/>
                  </a:moveTo>
                  <a:cubicBezTo>
                    <a:pt x="7" y="90195"/>
                    <a:pt x="357868" y="150120"/>
                    <a:pt x="799313" y="150120"/>
                  </a:cubicBezTo>
                  <a:cubicBezTo>
                    <a:pt x="1240758" y="150120"/>
                    <a:pt x="1598619" y="90195"/>
                    <a:pt x="1598619" y="16273"/>
                  </a:cubicBezTo>
                  <a:lnTo>
                    <a:pt x="1598619" y="819357"/>
                  </a:lnTo>
                  <a:cubicBezTo>
                    <a:pt x="1598619" y="893279"/>
                    <a:pt x="1240758" y="953204"/>
                    <a:pt x="799313" y="953204"/>
                  </a:cubicBezTo>
                  <a:cubicBezTo>
                    <a:pt x="357868" y="953204"/>
                    <a:pt x="7" y="893279"/>
                    <a:pt x="7" y="819357"/>
                  </a:cubicBezTo>
                  <a:lnTo>
                    <a:pt x="7" y="16273"/>
                  </a:lnTo>
                  <a:close/>
                </a:path>
                <a:path w="1598619" h="953204" fill="lighten" stroke="0" extrusionOk="0">
                  <a:moveTo>
                    <a:pt x="7" y="16273"/>
                  </a:moveTo>
                  <a:cubicBezTo>
                    <a:pt x="-1668" y="16875"/>
                    <a:pt x="267433" y="163779"/>
                    <a:pt x="789264" y="153731"/>
                  </a:cubicBezTo>
                  <a:cubicBezTo>
                    <a:pt x="1311095" y="143683"/>
                    <a:pt x="1598619" y="-57649"/>
                    <a:pt x="1598619" y="16273"/>
                  </a:cubicBezTo>
                  <a:cubicBezTo>
                    <a:pt x="1598619" y="90195"/>
                    <a:pt x="1240758" y="150120"/>
                    <a:pt x="799313" y="150120"/>
                  </a:cubicBezTo>
                  <a:cubicBezTo>
                    <a:pt x="357868" y="150120"/>
                    <a:pt x="1682" y="15671"/>
                    <a:pt x="7" y="16273"/>
                  </a:cubicBezTo>
                  <a:close/>
                </a:path>
                <a:path w="1598619" h="953204" fill="none" extrusionOk="0">
                  <a:moveTo>
                    <a:pt x="1598619" y="16273"/>
                  </a:moveTo>
                  <a:cubicBezTo>
                    <a:pt x="1598619" y="90195"/>
                    <a:pt x="1240758" y="150120"/>
                    <a:pt x="799313" y="150120"/>
                  </a:cubicBezTo>
                  <a:cubicBezTo>
                    <a:pt x="357868" y="150120"/>
                    <a:pt x="7" y="10647"/>
                    <a:pt x="7" y="16273"/>
                  </a:cubicBezTo>
                  <a:cubicBezTo>
                    <a:pt x="7" y="21899"/>
                    <a:pt x="532878" y="168804"/>
                    <a:pt x="799313" y="183876"/>
                  </a:cubicBezTo>
                  <a:cubicBezTo>
                    <a:pt x="1065748" y="198949"/>
                    <a:pt x="1598619" y="32786"/>
                    <a:pt x="1598619" y="106708"/>
                  </a:cubicBezTo>
                  <a:lnTo>
                    <a:pt x="1598619" y="819357"/>
                  </a:lnTo>
                  <a:cubicBezTo>
                    <a:pt x="1598619" y="893279"/>
                    <a:pt x="1240758" y="953204"/>
                    <a:pt x="799313" y="953204"/>
                  </a:cubicBezTo>
                  <a:cubicBezTo>
                    <a:pt x="357868" y="953204"/>
                    <a:pt x="7" y="893279"/>
                    <a:pt x="7" y="819357"/>
                  </a:cubicBezTo>
                  <a:lnTo>
                    <a:pt x="7" y="96660"/>
                  </a:lnTo>
                </a:path>
              </a:pathLst>
            </a:cu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latin typeface="Times New Roman" pitchFamily="-97" charset="0"/>
              </a:endParaRPr>
            </a:p>
          </p:txBody>
        </p:sp>
        <p:cxnSp>
          <p:nvCxnSpPr>
            <p:cNvPr id="56" name="Straight Connector 55">
              <a:extLst>
                <a:ext uri="{FF2B5EF4-FFF2-40B4-BE49-F238E27FC236}">
                  <a16:creationId xmlns:a16="http://schemas.microsoft.com/office/drawing/2014/main" id="{03900E87-B339-C327-7599-6AAC52D92A76}"/>
                </a:ext>
              </a:extLst>
            </p:cNvPr>
            <p:cNvCxnSpPr>
              <a:cxnSpLocks/>
            </p:cNvCxnSpPr>
            <p:nvPr/>
          </p:nvCxnSpPr>
          <p:spPr bwMode="auto">
            <a:xfrm flipH="1">
              <a:off x="5808616" y="5655929"/>
              <a:ext cx="406380" cy="61626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CD6FAD8F-094C-2955-BF2A-F4D285163502}"/>
                </a:ext>
              </a:extLst>
            </p:cNvPr>
            <p:cNvCxnSpPr>
              <a:cxnSpLocks/>
            </p:cNvCxnSpPr>
            <p:nvPr/>
          </p:nvCxnSpPr>
          <p:spPr bwMode="auto">
            <a:xfrm flipH="1">
              <a:off x="5798172" y="3737522"/>
              <a:ext cx="406380" cy="61626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1CE8BBC1-9D96-8269-0AFB-8C59B0903CB8}"/>
                </a:ext>
              </a:extLst>
            </p:cNvPr>
            <p:cNvCxnSpPr>
              <a:cxnSpLocks/>
            </p:cNvCxnSpPr>
            <p:nvPr/>
          </p:nvCxnSpPr>
          <p:spPr bwMode="auto">
            <a:xfrm flipH="1">
              <a:off x="7254367" y="3733800"/>
              <a:ext cx="406380" cy="616262"/>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59" name="Cylinder 18">
              <a:extLst>
                <a:ext uri="{FF2B5EF4-FFF2-40B4-BE49-F238E27FC236}">
                  <a16:creationId xmlns:a16="http://schemas.microsoft.com/office/drawing/2014/main" id="{8A53E4F3-F1D0-8D6D-DC45-1A96E39A8C65}"/>
                </a:ext>
              </a:extLst>
            </p:cNvPr>
            <p:cNvSpPr/>
            <p:nvPr/>
          </p:nvSpPr>
          <p:spPr bwMode="auto">
            <a:xfrm>
              <a:off x="6376800" y="5789177"/>
              <a:ext cx="731631" cy="231452"/>
            </a:xfrm>
            <a:custGeom>
              <a:avLst/>
              <a:gdLst>
                <a:gd name="connsiteX0" fmla="*/ 0 w 1598612"/>
                <a:gd name="connsiteY0" fmla="*/ 133847 h 1070778"/>
                <a:gd name="connsiteX1" fmla="*/ 799306 w 1598612"/>
                <a:gd name="connsiteY1" fmla="*/ 267694 h 1070778"/>
                <a:gd name="connsiteX2" fmla="*/ 1598612 w 1598612"/>
                <a:gd name="connsiteY2" fmla="*/ 133847 h 1070778"/>
                <a:gd name="connsiteX3" fmla="*/ 1598612 w 1598612"/>
                <a:gd name="connsiteY3" fmla="*/ 936931 h 1070778"/>
                <a:gd name="connsiteX4" fmla="*/ 799306 w 1598612"/>
                <a:gd name="connsiteY4" fmla="*/ 1070778 h 1070778"/>
                <a:gd name="connsiteX5" fmla="*/ 0 w 1598612"/>
                <a:gd name="connsiteY5" fmla="*/ 936931 h 1070778"/>
                <a:gd name="connsiteX6" fmla="*/ 0 w 1598612"/>
                <a:gd name="connsiteY6" fmla="*/ 133847 h 1070778"/>
                <a:gd name="connsiteX0" fmla="*/ 0 w 1598612"/>
                <a:gd name="connsiteY0" fmla="*/ 133847 h 1070778"/>
                <a:gd name="connsiteX1" fmla="*/ 799306 w 1598612"/>
                <a:gd name="connsiteY1" fmla="*/ 0 h 1070778"/>
                <a:gd name="connsiteX2" fmla="*/ 1598612 w 1598612"/>
                <a:gd name="connsiteY2" fmla="*/ 133847 h 1070778"/>
                <a:gd name="connsiteX3" fmla="*/ 799306 w 1598612"/>
                <a:gd name="connsiteY3" fmla="*/ 267694 h 1070778"/>
                <a:gd name="connsiteX4" fmla="*/ 0 w 1598612"/>
                <a:gd name="connsiteY4" fmla="*/ 133847 h 1070778"/>
                <a:gd name="connsiteX0" fmla="*/ 1598612 w 1598612"/>
                <a:gd name="connsiteY0" fmla="*/ 133847 h 1070778"/>
                <a:gd name="connsiteX1" fmla="*/ 799306 w 1598612"/>
                <a:gd name="connsiteY1" fmla="*/ 267694 h 1070778"/>
                <a:gd name="connsiteX2" fmla="*/ 0 w 1598612"/>
                <a:gd name="connsiteY2" fmla="*/ 133847 h 1070778"/>
                <a:gd name="connsiteX3" fmla="*/ 799306 w 1598612"/>
                <a:gd name="connsiteY3" fmla="*/ 0 h 1070778"/>
                <a:gd name="connsiteX4" fmla="*/ 1598612 w 1598612"/>
                <a:gd name="connsiteY4" fmla="*/ 133847 h 1070778"/>
                <a:gd name="connsiteX5" fmla="*/ 1598612 w 1598612"/>
                <a:gd name="connsiteY5" fmla="*/ 936931 h 1070778"/>
                <a:gd name="connsiteX6" fmla="*/ 799306 w 1598612"/>
                <a:gd name="connsiteY6" fmla="*/ 1070778 h 1070778"/>
                <a:gd name="connsiteX7" fmla="*/ 0 w 1598612"/>
                <a:gd name="connsiteY7" fmla="*/ 936931 h 1070778"/>
                <a:gd name="connsiteX8" fmla="*/ 0 w 1598612"/>
                <a:gd name="connsiteY8" fmla="*/ 133847 h 1070778"/>
                <a:gd name="connsiteX0" fmla="*/ 0 w 1598612"/>
                <a:gd name="connsiteY0" fmla="*/ 174273 h 1111204"/>
                <a:gd name="connsiteX1" fmla="*/ 799306 w 1598612"/>
                <a:gd name="connsiteY1" fmla="*/ 308120 h 1111204"/>
                <a:gd name="connsiteX2" fmla="*/ 1598612 w 1598612"/>
                <a:gd name="connsiteY2" fmla="*/ 174273 h 1111204"/>
                <a:gd name="connsiteX3" fmla="*/ 1598612 w 1598612"/>
                <a:gd name="connsiteY3" fmla="*/ 977357 h 1111204"/>
                <a:gd name="connsiteX4" fmla="*/ 799306 w 1598612"/>
                <a:gd name="connsiteY4" fmla="*/ 1111204 h 1111204"/>
                <a:gd name="connsiteX5" fmla="*/ 0 w 1598612"/>
                <a:gd name="connsiteY5" fmla="*/ 977357 h 1111204"/>
                <a:gd name="connsiteX6" fmla="*/ 0 w 1598612"/>
                <a:gd name="connsiteY6" fmla="*/ 174273 h 1111204"/>
                <a:gd name="connsiteX0" fmla="*/ 0 w 1598612"/>
                <a:gd name="connsiteY0" fmla="*/ 174273 h 1111204"/>
                <a:gd name="connsiteX1" fmla="*/ 799306 w 1598612"/>
                <a:gd name="connsiteY1" fmla="*/ 40426 h 1111204"/>
                <a:gd name="connsiteX2" fmla="*/ 1598612 w 1598612"/>
                <a:gd name="connsiteY2" fmla="*/ 174273 h 1111204"/>
                <a:gd name="connsiteX3" fmla="*/ 799306 w 1598612"/>
                <a:gd name="connsiteY3" fmla="*/ 308120 h 1111204"/>
                <a:gd name="connsiteX4" fmla="*/ 0 w 1598612"/>
                <a:gd name="connsiteY4" fmla="*/ 174273 h 1111204"/>
                <a:gd name="connsiteX0" fmla="*/ 1598612 w 1598612"/>
                <a:gd name="connsiteY0" fmla="*/ 174273 h 1111204"/>
                <a:gd name="connsiteX1" fmla="*/ 799306 w 1598612"/>
                <a:gd name="connsiteY1" fmla="*/ 308120 h 1111204"/>
                <a:gd name="connsiteX2" fmla="*/ 0 w 1598612"/>
                <a:gd name="connsiteY2" fmla="*/ 174273 h 1111204"/>
                <a:gd name="connsiteX3" fmla="*/ 799306 w 1598612"/>
                <a:gd name="connsiteY3" fmla="*/ 40426 h 1111204"/>
                <a:gd name="connsiteX4" fmla="*/ 1598612 w 1598612"/>
                <a:gd name="connsiteY4" fmla="*/ 174273 h 1111204"/>
                <a:gd name="connsiteX5" fmla="*/ 1598612 w 1598612"/>
                <a:gd name="connsiteY5" fmla="*/ 977357 h 1111204"/>
                <a:gd name="connsiteX6" fmla="*/ 799306 w 1598612"/>
                <a:gd name="connsiteY6" fmla="*/ 1111204 h 1111204"/>
                <a:gd name="connsiteX7" fmla="*/ 0 w 1598612"/>
                <a:gd name="connsiteY7" fmla="*/ 977357 h 1111204"/>
                <a:gd name="connsiteX8" fmla="*/ 0 w 1598612"/>
                <a:gd name="connsiteY8" fmla="*/ 174273 h 1111204"/>
                <a:gd name="connsiteX0" fmla="*/ 0 w 1598612"/>
                <a:gd name="connsiteY0" fmla="*/ 174273 h 1111204"/>
                <a:gd name="connsiteX1" fmla="*/ 799306 w 1598612"/>
                <a:gd name="connsiteY1" fmla="*/ 308120 h 1111204"/>
                <a:gd name="connsiteX2" fmla="*/ 1598612 w 1598612"/>
                <a:gd name="connsiteY2" fmla="*/ 174273 h 1111204"/>
                <a:gd name="connsiteX3" fmla="*/ 1598612 w 1598612"/>
                <a:gd name="connsiteY3" fmla="*/ 977357 h 1111204"/>
                <a:gd name="connsiteX4" fmla="*/ 799306 w 1598612"/>
                <a:gd name="connsiteY4" fmla="*/ 1111204 h 1111204"/>
                <a:gd name="connsiteX5" fmla="*/ 0 w 1598612"/>
                <a:gd name="connsiteY5" fmla="*/ 977357 h 1111204"/>
                <a:gd name="connsiteX6" fmla="*/ 0 w 1598612"/>
                <a:gd name="connsiteY6" fmla="*/ 174273 h 1111204"/>
                <a:gd name="connsiteX0" fmla="*/ 0 w 1598612"/>
                <a:gd name="connsiteY0" fmla="*/ 174273 h 1111204"/>
                <a:gd name="connsiteX1" fmla="*/ 799306 w 1598612"/>
                <a:gd name="connsiteY1" fmla="*/ 40426 h 1111204"/>
                <a:gd name="connsiteX2" fmla="*/ 1598612 w 1598612"/>
                <a:gd name="connsiteY2" fmla="*/ 174273 h 1111204"/>
                <a:gd name="connsiteX3" fmla="*/ 799306 w 1598612"/>
                <a:gd name="connsiteY3" fmla="*/ 308120 h 1111204"/>
                <a:gd name="connsiteX4" fmla="*/ 0 w 1598612"/>
                <a:gd name="connsiteY4" fmla="*/ 174273 h 1111204"/>
                <a:gd name="connsiteX0" fmla="*/ 1598612 w 1598612"/>
                <a:gd name="connsiteY0" fmla="*/ 174273 h 1111204"/>
                <a:gd name="connsiteX1" fmla="*/ 799306 w 1598612"/>
                <a:gd name="connsiteY1" fmla="*/ 308120 h 1111204"/>
                <a:gd name="connsiteX2" fmla="*/ 0 w 1598612"/>
                <a:gd name="connsiteY2" fmla="*/ 174273 h 1111204"/>
                <a:gd name="connsiteX3" fmla="*/ 799306 w 1598612"/>
                <a:gd name="connsiteY3" fmla="*/ 261490 h 1111204"/>
                <a:gd name="connsiteX4" fmla="*/ 1598612 w 1598612"/>
                <a:gd name="connsiteY4" fmla="*/ 174273 h 1111204"/>
                <a:gd name="connsiteX5" fmla="*/ 1598612 w 1598612"/>
                <a:gd name="connsiteY5" fmla="*/ 977357 h 1111204"/>
                <a:gd name="connsiteX6" fmla="*/ 799306 w 1598612"/>
                <a:gd name="connsiteY6" fmla="*/ 1111204 h 1111204"/>
                <a:gd name="connsiteX7" fmla="*/ 0 w 1598612"/>
                <a:gd name="connsiteY7" fmla="*/ 977357 h 1111204"/>
                <a:gd name="connsiteX8" fmla="*/ 0 w 1598612"/>
                <a:gd name="connsiteY8" fmla="*/ 174273 h 1111204"/>
                <a:gd name="connsiteX0" fmla="*/ 7 w 1598619"/>
                <a:gd name="connsiteY0" fmla="*/ 19402 h 956333"/>
                <a:gd name="connsiteX1" fmla="*/ 799313 w 1598619"/>
                <a:gd name="connsiteY1" fmla="*/ 153249 h 956333"/>
                <a:gd name="connsiteX2" fmla="*/ 1598619 w 1598619"/>
                <a:gd name="connsiteY2" fmla="*/ 19402 h 956333"/>
                <a:gd name="connsiteX3" fmla="*/ 1598619 w 1598619"/>
                <a:gd name="connsiteY3" fmla="*/ 822486 h 956333"/>
                <a:gd name="connsiteX4" fmla="*/ 799313 w 1598619"/>
                <a:gd name="connsiteY4" fmla="*/ 956333 h 956333"/>
                <a:gd name="connsiteX5" fmla="*/ 7 w 1598619"/>
                <a:gd name="connsiteY5" fmla="*/ 822486 h 956333"/>
                <a:gd name="connsiteX6" fmla="*/ 7 w 1598619"/>
                <a:gd name="connsiteY6" fmla="*/ 19402 h 956333"/>
                <a:gd name="connsiteX0" fmla="*/ 7 w 1598619"/>
                <a:gd name="connsiteY0" fmla="*/ 19402 h 956333"/>
                <a:gd name="connsiteX1" fmla="*/ 789264 w 1598619"/>
                <a:gd name="connsiteY1" fmla="*/ 156860 h 956333"/>
                <a:gd name="connsiteX2" fmla="*/ 1598619 w 1598619"/>
                <a:gd name="connsiteY2" fmla="*/ 19402 h 956333"/>
                <a:gd name="connsiteX3" fmla="*/ 799313 w 1598619"/>
                <a:gd name="connsiteY3" fmla="*/ 153249 h 956333"/>
                <a:gd name="connsiteX4" fmla="*/ 7 w 1598619"/>
                <a:gd name="connsiteY4" fmla="*/ 19402 h 956333"/>
                <a:gd name="connsiteX0" fmla="*/ 1598619 w 1598619"/>
                <a:gd name="connsiteY0" fmla="*/ 19402 h 956333"/>
                <a:gd name="connsiteX1" fmla="*/ 799313 w 1598619"/>
                <a:gd name="connsiteY1" fmla="*/ 153249 h 956333"/>
                <a:gd name="connsiteX2" fmla="*/ 7 w 1598619"/>
                <a:gd name="connsiteY2" fmla="*/ 19402 h 956333"/>
                <a:gd name="connsiteX3" fmla="*/ 799313 w 1598619"/>
                <a:gd name="connsiteY3" fmla="*/ 106619 h 956333"/>
                <a:gd name="connsiteX4" fmla="*/ 1598619 w 1598619"/>
                <a:gd name="connsiteY4" fmla="*/ 19402 h 956333"/>
                <a:gd name="connsiteX5" fmla="*/ 1598619 w 1598619"/>
                <a:gd name="connsiteY5" fmla="*/ 822486 h 956333"/>
                <a:gd name="connsiteX6" fmla="*/ 799313 w 1598619"/>
                <a:gd name="connsiteY6" fmla="*/ 956333 h 956333"/>
                <a:gd name="connsiteX7" fmla="*/ 7 w 1598619"/>
                <a:gd name="connsiteY7" fmla="*/ 822486 h 956333"/>
                <a:gd name="connsiteX8" fmla="*/ 7 w 1598619"/>
                <a:gd name="connsiteY8" fmla="*/ 19402 h 956333"/>
                <a:gd name="connsiteX0" fmla="*/ 7 w 1598619"/>
                <a:gd name="connsiteY0" fmla="*/ 19402 h 956333"/>
                <a:gd name="connsiteX1" fmla="*/ 799313 w 1598619"/>
                <a:gd name="connsiteY1" fmla="*/ 153249 h 956333"/>
                <a:gd name="connsiteX2" fmla="*/ 1598619 w 1598619"/>
                <a:gd name="connsiteY2" fmla="*/ 19402 h 956333"/>
                <a:gd name="connsiteX3" fmla="*/ 1598619 w 1598619"/>
                <a:gd name="connsiteY3" fmla="*/ 822486 h 956333"/>
                <a:gd name="connsiteX4" fmla="*/ 799313 w 1598619"/>
                <a:gd name="connsiteY4" fmla="*/ 956333 h 956333"/>
                <a:gd name="connsiteX5" fmla="*/ 7 w 1598619"/>
                <a:gd name="connsiteY5" fmla="*/ 822486 h 956333"/>
                <a:gd name="connsiteX6" fmla="*/ 7 w 1598619"/>
                <a:gd name="connsiteY6" fmla="*/ 19402 h 956333"/>
                <a:gd name="connsiteX0" fmla="*/ 7 w 1598619"/>
                <a:gd name="connsiteY0" fmla="*/ 19402 h 956333"/>
                <a:gd name="connsiteX1" fmla="*/ 789264 w 1598619"/>
                <a:gd name="connsiteY1" fmla="*/ 156860 h 956333"/>
                <a:gd name="connsiteX2" fmla="*/ 1598619 w 1598619"/>
                <a:gd name="connsiteY2" fmla="*/ 19402 h 956333"/>
                <a:gd name="connsiteX3" fmla="*/ 799313 w 1598619"/>
                <a:gd name="connsiteY3" fmla="*/ 153249 h 956333"/>
                <a:gd name="connsiteX4" fmla="*/ 7 w 1598619"/>
                <a:gd name="connsiteY4" fmla="*/ 19402 h 956333"/>
                <a:gd name="connsiteX0" fmla="*/ 1598619 w 1598619"/>
                <a:gd name="connsiteY0" fmla="*/ 19402 h 956333"/>
                <a:gd name="connsiteX1" fmla="*/ 799313 w 1598619"/>
                <a:gd name="connsiteY1" fmla="*/ 153249 h 956333"/>
                <a:gd name="connsiteX2" fmla="*/ 7 w 1598619"/>
                <a:gd name="connsiteY2" fmla="*/ 19402 h 956333"/>
                <a:gd name="connsiteX3" fmla="*/ 799313 w 1598619"/>
                <a:gd name="connsiteY3" fmla="*/ 106619 h 956333"/>
                <a:gd name="connsiteX4" fmla="*/ 1598619 w 1598619"/>
                <a:gd name="connsiteY4" fmla="*/ 19402 h 956333"/>
                <a:gd name="connsiteX5" fmla="*/ 1598619 w 1598619"/>
                <a:gd name="connsiteY5" fmla="*/ 822486 h 956333"/>
                <a:gd name="connsiteX6" fmla="*/ 799313 w 1598619"/>
                <a:gd name="connsiteY6" fmla="*/ 956333 h 956333"/>
                <a:gd name="connsiteX7" fmla="*/ 7 w 1598619"/>
                <a:gd name="connsiteY7" fmla="*/ 822486 h 956333"/>
                <a:gd name="connsiteX8" fmla="*/ 7 w 1598619"/>
                <a:gd name="connsiteY8" fmla="*/ 19402 h 956333"/>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6273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06708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16273 h 953204"/>
                <a:gd name="connsiteX0" fmla="*/ 7 w 1598619"/>
                <a:gd name="connsiteY0" fmla="*/ 16273 h 953204"/>
                <a:gd name="connsiteX1" fmla="*/ 799313 w 1598619"/>
                <a:gd name="connsiteY1" fmla="*/ 150120 h 953204"/>
                <a:gd name="connsiteX2" fmla="*/ 1598619 w 1598619"/>
                <a:gd name="connsiteY2" fmla="*/ 16273 h 953204"/>
                <a:gd name="connsiteX3" fmla="*/ 1598619 w 1598619"/>
                <a:gd name="connsiteY3" fmla="*/ 819357 h 953204"/>
                <a:gd name="connsiteX4" fmla="*/ 799313 w 1598619"/>
                <a:gd name="connsiteY4" fmla="*/ 953204 h 953204"/>
                <a:gd name="connsiteX5" fmla="*/ 7 w 1598619"/>
                <a:gd name="connsiteY5" fmla="*/ 819357 h 953204"/>
                <a:gd name="connsiteX6" fmla="*/ 7 w 1598619"/>
                <a:gd name="connsiteY6" fmla="*/ 16273 h 953204"/>
                <a:gd name="connsiteX0" fmla="*/ 7 w 1598619"/>
                <a:gd name="connsiteY0" fmla="*/ 16273 h 953204"/>
                <a:gd name="connsiteX1" fmla="*/ 789264 w 1598619"/>
                <a:gd name="connsiteY1" fmla="*/ 153731 h 953204"/>
                <a:gd name="connsiteX2" fmla="*/ 1598619 w 1598619"/>
                <a:gd name="connsiteY2" fmla="*/ 16273 h 953204"/>
                <a:gd name="connsiteX3" fmla="*/ 799313 w 1598619"/>
                <a:gd name="connsiteY3" fmla="*/ 150120 h 953204"/>
                <a:gd name="connsiteX4" fmla="*/ 7 w 1598619"/>
                <a:gd name="connsiteY4" fmla="*/ 16273 h 953204"/>
                <a:gd name="connsiteX0" fmla="*/ 1598619 w 1598619"/>
                <a:gd name="connsiteY0" fmla="*/ 16273 h 953204"/>
                <a:gd name="connsiteX1" fmla="*/ 799313 w 1598619"/>
                <a:gd name="connsiteY1" fmla="*/ 150120 h 953204"/>
                <a:gd name="connsiteX2" fmla="*/ 7 w 1598619"/>
                <a:gd name="connsiteY2" fmla="*/ 16273 h 953204"/>
                <a:gd name="connsiteX3" fmla="*/ 799313 w 1598619"/>
                <a:gd name="connsiteY3" fmla="*/ 183876 h 953204"/>
                <a:gd name="connsiteX4" fmla="*/ 1598619 w 1598619"/>
                <a:gd name="connsiteY4" fmla="*/ 106708 h 953204"/>
                <a:gd name="connsiteX5" fmla="*/ 1598619 w 1598619"/>
                <a:gd name="connsiteY5" fmla="*/ 819357 h 953204"/>
                <a:gd name="connsiteX6" fmla="*/ 799313 w 1598619"/>
                <a:gd name="connsiteY6" fmla="*/ 953204 h 953204"/>
                <a:gd name="connsiteX7" fmla="*/ 7 w 1598619"/>
                <a:gd name="connsiteY7" fmla="*/ 819357 h 953204"/>
                <a:gd name="connsiteX8" fmla="*/ 7 w 1598619"/>
                <a:gd name="connsiteY8" fmla="*/ 96660 h 953204"/>
                <a:gd name="connsiteX0" fmla="*/ 38100 w 1636712"/>
                <a:gd name="connsiteY0" fmla="*/ 16273 h 953204"/>
                <a:gd name="connsiteX1" fmla="*/ 837406 w 1636712"/>
                <a:gd name="connsiteY1" fmla="*/ 150120 h 953204"/>
                <a:gd name="connsiteX2" fmla="*/ 1636712 w 1636712"/>
                <a:gd name="connsiteY2" fmla="*/ 16273 h 953204"/>
                <a:gd name="connsiteX3" fmla="*/ 1636712 w 1636712"/>
                <a:gd name="connsiteY3" fmla="*/ 819357 h 953204"/>
                <a:gd name="connsiteX4" fmla="*/ 837406 w 1636712"/>
                <a:gd name="connsiteY4" fmla="*/ 953204 h 953204"/>
                <a:gd name="connsiteX5" fmla="*/ 38100 w 1636712"/>
                <a:gd name="connsiteY5" fmla="*/ 819357 h 953204"/>
                <a:gd name="connsiteX6" fmla="*/ 38100 w 1636712"/>
                <a:gd name="connsiteY6" fmla="*/ 16273 h 953204"/>
                <a:gd name="connsiteX0" fmla="*/ 38100 w 1636712"/>
                <a:gd name="connsiteY0" fmla="*/ 16273 h 953204"/>
                <a:gd name="connsiteX1" fmla="*/ 827357 w 1636712"/>
                <a:gd name="connsiteY1" fmla="*/ 153731 h 953204"/>
                <a:gd name="connsiteX2" fmla="*/ 1636712 w 1636712"/>
                <a:gd name="connsiteY2" fmla="*/ 16273 h 953204"/>
                <a:gd name="connsiteX3" fmla="*/ 837406 w 1636712"/>
                <a:gd name="connsiteY3" fmla="*/ 150120 h 953204"/>
                <a:gd name="connsiteX4" fmla="*/ 38100 w 1636712"/>
                <a:gd name="connsiteY4" fmla="*/ 16273 h 953204"/>
                <a:gd name="connsiteX0" fmla="*/ 1636712 w 1636712"/>
                <a:gd name="connsiteY0" fmla="*/ 16273 h 953204"/>
                <a:gd name="connsiteX1" fmla="*/ 837406 w 1636712"/>
                <a:gd name="connsiteY1" fmla="*/ 150120 h 953204"/>
                <a:gd name="connsiteX2" fmla="*/ 0 w 1636712"/>
                <a:gd name="connsiteY2" fmla="*/ 511573 h 953204"/>
                <a:gd name="connsiteX3" fmla="*/ 837406 w 1636712"/>
                <a:gd name="connsiteY3" fmla="*/ 183876 h 953204"/>
                <a:gd name="connsiteX4" fmla="*/ 1636712 w 1636712"/>
                <a:gd name="connsiteY4" fmla="*/ 106708 h 953204"/>
                <a:gd name="connsiteX5" fmla="*/ 1636712 w 1636712"/>
                <a:gd name="connsiteY5" fmla="*/ 819357 h 953204"/>
                <a:gd name="connsiteX6" fmla="*/ 837406 w 1636712"/>
                <a:gd name="connsiteY6" fmla="*/ 953204 h 953204"/>
                <a:gd name="connsiteX7" fmla="*/ 38100 w 1636712"/>
                <a:gd name="connsiteY7" fmla="*/ 819357 h 953204"/>
                <a:gd name="connsiteX8" fmla="*/ 38100 w 1636712"/>
                <a:gd name="connsiteY8" fmla="*/ 96660 h 953204"/>
                <a:gd name="connsiteX0" fmla="*/ 38100 w 1636712"/>
                <a:gd name="connsiteY0" fmla="*/ 16273 h 953204"/>
                <a:gd name="connsiteX1" fmla="*/ 837406 w 1636712"/>
                <a:gd name="connsiteY1" fmla="*/ 150120 h 953204"/>
                <a:gd name="connsiteX2" fmla="*/ 1636712 w 1636712"/>
                <a:gd name="connsiteY2" fmla="*/ 16273 h 953204"/>
                <a:gd name="connsiteX3" fmla="*/ 1636712 w 1636712"/>
                <a:gd name="connsiteY3" fmla="*/ 819357 h 953204"/>
                <a:gd name="connsiteX4" fmla="*/ 837406 w 1636712"/>
                <a:gd name="connsiteY4" fmla="*/ 953204 h 953204"/>
                <a:gd name="connsiteX5" fmla="*/ 38100 w 1636712"/>
                <a:gd name="connsiteY5" fmla="*/ 819357 h 953204"/>
                <a:gd name="connsiteX6" fmla="*/ 38100 w 1636712"/>
                <a:gd name="connsiteY6" fmla="*/ 16273 h 953204"/>
                <a:gd name="connsiteX0" fmla="*/ 38100 w 1636712"/>
                <a:gd name="connsiteY0" fmla="*/ 16273 h 953204"/>
                <a:gd name="connsiteX1" fmla="*/ 827357 w 1636712"/>
                <a:gd name="connsiteY1" fmla="*/ 153731 h 953204"/>
                <a:gd name="connsiteX2" fmla="*/ 1636712 w 1636712"/>
                <a:gd name="connsiteY2" fmla="*/ 16273 h 953204"/>
                <a:gd name="connsiteX3" fmla="*/ 837406 w 1636712"/>
                <a:gd name="connsiteY3" fmla="*/ 150120 h 953204"/>
                <a:gd name="connsiteX4" fmla="*/ 38100 w 1636712"/>
                <a:gd name="connsiteY4" fmla="*/ 16273 h 953204"/>
                <a:gd name="connsiteX0" fmla="*/ 1636712 w 1636712"/>
                <a:gd name="connsiteY0" fmla="*/ 435373 h 953204"/>
                <a:gd name="connsiteX1" fmla="*/ 837406 w 1636712"/>
                <a:gd name="connsiteY1" fmla="*/ 150120 h 953204"/>
                <a:gd name="connsiteX2" fmla="*/ 0 w 1636712"/>
                <a:gd name="connsiteY2" fmla="*/ 511573 h 953204"/>
                <a:gd name="connsiteX3" fmla="*/ 837406 w 1636712"/>
                <a:gd name="connsiteY3" fmla="*/ 183876 h 953204"/>
                <a:gd name="connsiteX4" fmla="*/ 1636712 w 1636712"/>
                <a:gd name="connsiteY4" fmla="*/ 106708 h 953204"/>
                <a:gd name="connsiteX5" fmla="*/ 1636712 w 1636712"/>
                <a:gd name="connsiteY5" fmla="*/ 819357 h 953204"/>
                <a:gd name="connsiteX6" fmla="*/ 837406 w 1636712"/>
                <a:gd name="connsiteY6" fmla="*/ 953204 h 953204"/>
                <a:gd name="connsiteX7" fmla="*/ 38100 w 1636712"/>
                <a:gd name="connsiteY7" fmla="*/ 819357 h 953204"/>
                <a:gd name="connsiteX8" fmla="*/ 38100 w 1636712"/>
                <a:gd name="connsiteY8" fmla="*/ 96660 h 953204"/>
                <a:gd name="connsiteX0" fmla="*/ 38100 w 1636712"/>
                <a:gd name="connsiteY0" fmla="*/ 16273 h 953204"/>
                <a:gd name="connsiteX1" fmla="*/ 837406 w 1636712"/>
                <a:gd name="connsiteY1" fmla="*/ 150120 h 953204"/>
                <a:gd name="connsiteX2" fmla="*/ 1636712 w 1636712"/>
                <a:gd name="connsiteY2" fmla="*/ 16273 h 953204"/>
                <a:gd name="connsiteX3" fmla="*/ 1636712 w 1636712"/>
                <a:gd name="connsiteY3" fmla="*/ 819357 h 953204"/>
                <a:gd name="connsiteX4" fmla="*/ 837406 w 1636712"/>
                <a:gd name="connsiteY4" fmla="*/ 953204 h 953204"/>
                <a:gd name="connsiteX5" fmla="*/ 38100 w 1636712"/>
                <a:gd name="connsiteY5" fmla="*/ 819357 h 953204"/>
                <a:gd name="connsiteX6" fmla="*/ 38100 w 1636712"/>
                <a:gd name="connsiteY6" fmla="*/ 16273 h 953204"/>
                <a:gd name="connsiteX0" fmla="*/ 38100 w 1636712"/>
                <a:gd name="connsiteY0" fmla="*/ 16273 h 953204"/>
                <a:gd name="connsiteX1" fmla="*/ 827357 w 1636712"/>
                <a:gd name="connsiteY1" fmla="*/ 153731 h 953204"/>
                <a:gd name="connsiteX2" fmla="*/ 1636712 w 1636712"/>
                <a:gd name="connsiteY2" fmla="*/ 16273 h 953204"/>
                <a:gd name="connsiteX3" fmla="*/ 837406 w 1636712"/>
                <a:gd name="connsiteY3" fmla="*/ 150120 h 953204"/>
                <a:gd name="connsiteX4" fmla="*/ 38100 w 1636712"/>
                <a:gd name="connsiteY4" fmla="*/ 16273 h 953204"/>
                <a:gd name="connsiteX0" fmla="*/ 1636712 w 1636712"/>
                <a:gd name="connsiteY0" fmla="*/ 435373 h 953204"/>
                <a:gd name="connsiteX1" fmla="*/ 837406 w 1636712"/>
                <a:gd name="connsiteY1" fmla="*/ 150120 h 953204"/>
                <a:gd name="connsiteX2" fmla="*/ 0 w 1636712"/>
                <a:gd name="connsiteY2" fmla="*/ 511573 h 953204"/>
                <a:gd name="connsiteX3" fmla="*/ 837406 w 1636712"/>
                <a:gd name="connsiteY3" fmla="*/ 183876 h 953204"/>
                <a:gd name="connsiteX4" fmla="*/ 1627187 w 1636712"/>
                <a:gd name="connsiteY4" fmla="*/ 459133 h 953204"/>
                <a:gd name="connsiteX5" fmla="*/ 1636712 w 1636712"/>
                <a:gd name="connsiteY5" fmla="*/ 819357 h 953204"/>
                <a:gd name="connsiteX6" fmla="*/ 837406 w 1636712"/>
                <a:gd name="connsiteY6" fmla="*/ 953204 h 953204"/>
                <a:gd name="connsiteX7" fmla="*/ 38100 w 1636712"/>
                <a:gd name="connsiteY7" fmla="*/ 819357 h 953204"/>
                <a:gd name="connsiteX8" fmla="*/ 38100 w 1636712"/>
                <a:gd name="connsiteY8" fmla="*/ 96660 h 953204"/>
                <a:gd name="connsiteX0" fmla="*/ 38100 w 1646237"/>
                <a:gd name="connsiteY0" fmla="*/ 5 h 936936"/>
                <a:gd name="connsiteX1" fmla="*/ 837406 w 1646237"/>
                <a:gd name="connsiteY1" fmla="*/ 133852 h 936936"/>
                <a:gd name="connsiteX2" fmla="*/ 1636712 w 1646237"/>
                <a:gd name="connsiteY2" fmla="*/ 5 h 936936"/>
                <a:gd name="connsiteX3" fmla="*/ 1636712 w 1646237"/>
                <a:gd name="connsiteY3" fmla="*/ 803089 h 936936"/>
                <a:gd name="connsiteX4" fmla="*/ 837406 w 1646237"/>
                <a:gd name="connsiteY4" fmla="*/ 936936 h 936936"/>
                <a:gd name="connsiteX5" fmla="*/ 38100 w 1646237"/>
                <a:gd name="connsiteY5" fmla="*/ 803089 h 936936"/>
                <a:gd name="connsiteX6" fmla="*/ 38100 w 1646237"/>
                <a:gd name="connsiteY6" fmla="*/ 5 h 936936"/>
                <a:gd name="connsiteX0" fmla="*/ 38100 w 1646237"/>
                <a:gd name="connsiteY0" fmla="*/ 5 h 936936"/>
                <a:gd name="connsiteX1" fmla="*/ 827357 w 1646237"/>
                <a:gd name="connsiteY1" fmla="*/ 137463 h 936936"/>
                <a:gd name="connsiteX2" fmla="*/ 1646237 w 1646237"/>
                <a:gd name="connsiteY2" fmla="*/ 428630 h 936936"/>
                <a:gd name="connsiteX3" fmla="*/ 837406 w 1646237"/>
                <a:gd name="connsiteY3" fmla="*/ 133852 h 936936"/>
                <a:gd name="connsiteX4" fmla="*/ 38100 w 1646237"/>
                <a:gd name="connsiteY4" fmla="*/ 5 h 936936"/>
                <a:gd name="connsiteX0" fmla="*/ 1636712 w 1646237"/>
                <a:gd name="connsiteY0" fmla="*/ 419105 h 936936"/>
                <a:gd name="connsiteX1" fmla="*/ 837406 w 1646237"/>
                <a:gd name="connsiteY1" fmla="*/ 133852 h 936936"/>
                <a:gd name="connsiteX2" fmla="*/ 0 w 1646237"/>
                <a:gd name="connsiteY2" fmla="*/ 495305 h 936936"/>
                <a:gd name="connsiteX3" fmla="*/ 837406 w 1646237"/>
                <a:gd name="connsiteY3" fmla="*/ 167608 h 936936"/>
                <a:gd name="connsiteX4" fmla="*/ 1627187 w 1646237"/>
                <a:gd name="connsiteY4" fmla="*/ 442865 h 936936"/>
                <a:gd name="connsiteX5" fmla="*/ 1636712 w 1646237"/>
                <a:gd name="connsiteY5" fmla="*/ 803089 h 936936"/>
                <a:gd name="connsiteX6" fmla="*/ 837406 w 1646237"/>
                <a:gd name="connsiteY6" fmla="*/ 936936 h 936936"/>
                <a:gd name="connsiteX7" fmla="*/ 38100 w 1646237"/>
                <a:gd name="connsiteY7" fmla="*/ 803089 h 936936"/>
                <a:gd name="connsiteX8" fmla="*/ 38100 w 1646237"/>
                <a:gd name="connsiteY8" fmla="*/ 80392 h 936936"/>
                <a:gd name="connsiteX0" fmla="*/ 38100 w 1646237"/>
                <a:gd name="connsiteY0" fmla="*/ 5 h 936936"/>
                <a:gd name="connsiteX1" fmla="*/ 837406 w 1646237"/>
                <a:gd name="connsiteY1" fmla="*/ 133852 h 936936"/>
                <a:gd name="connsiteX2" fmla="*/ 1636712 w 1646237"/>
                <a:gd name="connsiteY2" fmla="*/ 5 h 936936"/>
                <a:gd name="connsiteX3" fmla="*/ 1636712 w 1646237"/>
                <a:gd name="connsiteY3" fmla="*/ 803089 h 936936"/>
                <a:gd name="connsiteX4" fmla="*/ 837406 w 1646237"/>
                <a:gd name="connsiteY4" fmla="*/ 936936 h 936936"/>
                <a:gd name="connsiteX5" fmla="*/ 38100 w 1646237"/>
                <a:gd name="connsiteY5" fmla="*/ 803089 h 936936"/>
                <a:gd name="connsiteX6" fmla="*/ 38100 w 1646237"/>
                <a:gd name="connsiteY6" fmla="*/ 5 h 936936"/>
                <a:gd name="connsiteX0" fmla="*/ 38100 w 1646237"/>
                <a:gd name="connsiteY0" fmla="*/ 5 h 936936"/>
                <a:gd name="connsiteX1" fmla="*/ 827357 w 1646237"/>
                <a:gd name="connsiteY1" fmla="*/ 137463 h 936936"/>
                <a:gd name="connsiteX2" fmla="*/ 1646237 w 1646237"/>
                <a:gd name="connsiteY2" fmla="*/ 428630 h 936936"/>
                <a:gd name="connsiteX3" fmla="*/ 837406 w 1646237"/>
                <a:gd name="connsiteY3" fmla="*/ 133852 h 936936"/>
                <a:gd name="connsiteX4" fmla="*/ 38100 w 1646237"/>
                <a:gd name="connsiteY4" fmla="*/ 5 h 936936"/>
                <a:gd name="connsiteX0" fmla="*/ 1636712 w 1646237"/>
                <a:gd name="connsiteY0" fmla="*/ 419105 h 936936"/>
                <a:gd name="connsiteX1" fmla="*/ 837406 w 1646237"/>
                <a:gd name="connsiteY1" fmla="*/ 133852 h 936936"/>
                <a:gd name="connsiteX2" fmla="*/ 0 w 1646237"/>
                <a:gd name="connsiteY2" fmla="*/ 495305 h 936936"/>
                <a:gd name="connsiteX3" fmla="*/ 837406 w 1646237"/>
                <a:gd name="connsiteY3" fmla="*/ 167608 h 936936"/>
                <a:gd name="connsiteX4" fmla="*/ 1627187 w 1646237"/>
                <a:gd name="connsiteY4" fmla="*/ 442865 h 936936"/>
                <a:gd name="connsiteX5" fmla="*/ 1636712 w 1646237"/>
                <a:gd name="connsiteY5" fmla="*/ 803089 h 936936"/>
                <a:gd name="connsiteX6" fmla="*/ 837406 w 1646237"/>
                <a:gd name="connsiteY6" fmla="*/ 936936 h 936936"/>
                <a:gd name="connsiteX7" fmla="*/ 38100 w 1646237"/>
                <a:gd name="connsiteY7" fmla="*/ 803089 h 936936"/>
                <a:gd name="connsiteX8" fmla="*/ 38100 w 1646237"/>
                <a:gd name="connsiteY8" fmla="*/ 480442 h 936936"/>
                <a:gd name="connsiteX0" fmla="*/ 38100 w 1646237"/>
                <a:gd name="connsiteY0" fmla="*/ 0 h 936931"/>
                <a:gd name="connsiteX1" fmla="*/ 837406 w 1646237"/>
                <a:gd name="connsiteY1" fmla="*/ 133847 h 936931"/>
                <a:gd name="connsiteX2" fmla="*/ 1636712 w 1646237"/>
                <a:gd name="connsiteY2" fmla="*/ 0 h 936931"/>
                <a:gd name="connsiteX3" fmla="*/ 1636712 w 1646237"/>
                <a:gd name="connsiteY3" fmla="*/ 803084 h 936931"/>
                <a:gd name="connsiteX4" fmla="*/ 837406 w 1646237"/>
                <a:gd name="connsiteY4" fmla="*/ 936931 h 936931"/>
                <a:gd name="connsiteX5" fmla="*/ 38100 w 1646237"/>
                <a:gd name="connsiteY5" fmla="*/ 803084 h 936931"/>
                <a:gd name="connsiteX6" fmla="*/ 38100 w 1646237"/>
                <a:gd name="connsiteY6" fmla="*/ 0 h 936931"/>
                <a:gd name="connsiteX0" fmla="*/ 28575 w 1646237"/>
                <a:gd name="connsiteY0" fmla="*/ 485775 h 936931"/>
                <a:gd name="connsiteX1" fmla="*/ 827357 w 1646237"/>
                <a:gd name="connsiteY1" fmla="*/ 137458 h 936931"/>
                <a:gd name="connsiteX2" fmla="*/ 1646237 w 1646237"/>
                <a:gd name="connsiteY2" fmla="*/ 428625 h 936931"/>
                <a:gd name="connsiteX3" fmla="*/ 837406 w 1646237"/>
                <a:gd name="connsiteY3" fmla="*/ 133847 h 936931"/>
                <a:gd name="connsiteX4" fmla="*/ 28575 w 1646237"/>
                <a:gd name="connsiteY4" fmla="*/ 485775 h 936931"/>
                <a:gd name="connsiteX0" fmla="*/ 1636712 w 1646237"/>
                <a:gd name="connsiteY0" fmla="*/ 419100 h 936931"/>
                <a:gd name="connsiteX1" fmla="*/ 837406 w 1646237"/>
                <a:gd name="connsiteY1" fmla="*/ 133847 h 936931"/>
                <a:gd name="connsiteX2" fmla="*/ 0 w 1646237"/>
                <a:gd name="connsiteY2" fmla="*/ 495300 h 936931"/>
                <a:gd name="connsiteX3" fmla="*/ 837406 w 1646237"/>
                <a:gd name="connsiteY3" fmla="*/ 167603 h 936931"/>
                <a:gd name="connsiteX4" fmla="*/ 1627187 w 1646237"/>
                <a:gd name="connsiteY4" fmla="*/ 442860 h 936931"/>
                <a:gd name="connsiteX5" fmla="*/ 1636712 w 1646237"/>
                <a:gd name="connsiteY5" fmla="*/ 803084 h 936931"/>
                <a:gd name="connsiteX6" fmla="*/ 837406 w 1646237"/>
                <a:gd name="connsiteY6" fmla="*/ 936931 h 936931"/>
                <a:gd name="connsiteX7" fmla="*/ 38100 w 1646237"/>
                <a:gd name="connsiteY7" fmla="*/ 803084 h 936931"/>
                <a:gd name="connsiteX8" fmla="*/ 38100 w 1646237"/>
                <a:gd name="connsiteY8" fmla="*/ 480437 h 936931"/>
                <a:gd name="connsiteX0" fmla="*/ 38100 w 1646237"/>
                <a:gd name="connsiteY0" fmla="*/ 0 h 936931"/>
                <a:gd name="connsiteX1" fmla="*/ 837406 w 1646237"/>
                <a:gd name="connsiteY1" fmla="*/ 133847 h 936931"/>
                <a:gd name="connsiteX2" fmla="*/ 1646237 w 1646237"/>
                <a:gd name="connsiteY2" fmla="*/ 438150 h 936931"/>
                <a:gd name="connsiteX3" fmla="*/ 1636712 w 1646237"/>
                <a:gd name="connsiteY3" fmla="*/ 803084 h 936931"/>
                <a:gd name="connsiteX4" fmla="*/ 837406 w 1646237"/>
                <a:gd name="connsiteY4" fmla="*/ 936931 h 936931"/>
                <a:gd name="connsiteX5" fmla="*/ 38100 w 1646237"/>
                <a:gd name="connsiteY5" fmla="*/ 803084 h 936931"/>
                <a:gd name="connsiteX6" fmla="*/ 38100 w 1646237"/>
                <a:gd name="connsiteY6" fmla="*/ 0 h 936931"/>
                <a:gd name="connsiteX0" fmla="*/ 28575 w 1646237"/>
                <a:gd name="connsiteY0" fmla="*/ 485775 h 936931"/>
                <a:gd name="connsiteX1" fmla="*/ 827357 w 1646237"/>
                <a:gd name="connsiteY1" fmla="*/ 137458 h 936931"/>
                <a:gd name="connsiteX2" fmla="*/ 1646237 w 1646237"/>
                <a:gd name="connsiteY2" fmla="*/ 428625 h 936931"/>
                <a:gd name="connsiteX3" fmla="*/ 837406 w 1646237"/>
                <a:gd name="connsiteY3" fmla="*/ 133847 h 936931"/>
                <a:gd name="connsiteX4" fmla="*/ 28575 w 1646237"/>
                <a:gd name="connsiteY4" fmla="*/ 485775 h 936931"/>
                <a:gd name="connsiteX0" fmla="*/ 1636712 w 1646237"/>
                <a:gd name="connsiteY0" fmla="*/ 419100 h 936931"/>
                <a:gd name="connsiteX1" fmla="*/ 837406 w 1646237"/>
                <a:gd name="connsiteY1" fmla="*/ 133847 h 936931"/>
                <a:gd name="connsiteX2" fmla="*/ 0 w 1646237"/>
                <a:gd name="connsiteY2" fmla="*/ 495300 h 936931"/>
                <a:gd name="connsiteX3" fmla="*/ 837406 w 1646237"/>
                <a:gd name="connsiteY3" fmla="*/ 167603 h 936931"/>
                <a:gd name="connsiteX4" fmla="*/ 1627187 w 1646237"/>
                <a:gd name="connsiteY4" fmla="*/ 442860 h 936931"/>
                <a:gd name="connsiteX5" fmla="*/ 1636712 w 1646237"/>
                <a:gd name="connsiteY5" fmla="*/ 803084 h 936931"/>
                <a:gd name="connsiteX6" fmla="*/ 837406 w 1646237"/>
                <a:gd name="connsiteY6" fmla="*/ 936931 h 936931"/>
                <a:gd name="connsiteX7" fmla="*/ 38100 w 1646237"/>
                <a:gd name="connsiteY7" fmla="*/ 803084 h 936931"/>
                <a:gd name="connsiteX8" fmla="*/ 38100 w 1646237"/>
                <a:gd name="connsiteY8" fmla="*/ 480437 h 936931"/>
                <a:gd name="connsiteX0" fmla="*/ 28575 w 1646237"/>
                <a:gd name="connsiteY0" fmla="*/ 352247 h 803403"/>
                <a:gd name="connsiteX1" fmla="*/ 837406 w 1646237"/>
                <a:gd name="connsiteY1" fmla="*/ 319 h 803403"/>
                <a:gd name="connsiteX2" fmla="*/ 1646237 w 1646237"/>
                <a:gd name="connsiteY2" fmla="*/ 304622 h 803403"/>
                <a:gd name="connsiteX3" fmla="*/ 1636712 w 1646237"/>
                <a:gd name="connsiteY3" fmla="*/ 669556 h 803403"/>
                <a:gd name="connsiteX4" fmla="*/ 837406 w 1646237"/>
                <a:gd name="connsiteY4" fmla="*/ 803403 h 803403"/>
                <a:gd name="connsiteX5" fmla="*/ 38100 w 1646237"/>
                <a:gd name="connsiteY5" fmla="*/ 669556 h 803403"/>
                <a:gd name="connsiteX6" fmla="*/ 28575 w 1646237"/>
                <a:gd name="connsiteY6" fmla="*/ 352247 h 803403"/>
                <a:gd name="connsiteX0" fmla="*/ 28575 w 1646237"/>
                <a:gd name="connsiteY0" fmla="*/ 352247 h 803403"/>
                <a:gd name="connsiteX1" fmla="*/ 827357 w 1646237"/>
                <a:gd name="connsiteY1" fmla="*/ 3930 h 803403"/>
                <a:gd name="connsiteX2" fmla="*/ 1646237 w 1646237"/>
                <a:gd name="connsiteY2" fmla="*/ 295097 h 803403"/>
                <a:gd name="connsiteX3" fmla="*/ 837406 w 1646237"/>
                <a:gd name="connsiteY3" fmla="*/ 319 h 803403"/>
                <a:gd name="connsiteX4" fmla="*/ 28575 w 1646237"/>
                <a:gd name="connsiteY4" fmla="*/ 352247 h 803403"/>
                <a:gd name="connsiteX0" fmla="*/ 1636712 w 1646237"/>
                <a:gd name="connsiteY0" fmla="*/ 285572 h 803403"/>
                <a:gd name="connsiteX1" fmla="*/ 837406 w 1646237"/>
                <a:gd name="connsiteY1" fmla="*/ 319 h 803403"/>
                <a:gd name="connsiteX2" fmla="*/ 0 w 1646237"/>
                <a:gd name="connsiteY2" fmla="*/ 361772 h 803403"/>
                <a:gd name="connsiteX3" fmla="*/ 837406 w 1646237"/>
                <a:gd name="connsiteY3" fmla="*/ 34075 h 803403"/>
                <a:gd name="connsiteX4" fmla="*/ 1627187 w 1646237"/>
                <a:gd name="connsiteY4" fmla="*/ 309332 h 803403"/>
                <a:gd name="connsiteX5" fmla="*/ 1636712 w 1646237"/>
                <a:gd name="connsiteY5" fmla="*/ 669556 h 803403"/>
                <a:gd name="connsiteX6" fmla="*/ 837406 w 1646237"/>
                <a:gd name="connsiteY6" fmla="*/ 803403 h 803403"/>
                <a:gd name="connsiteX7" fmla="*/ 38100 w 1646237"/>
                <a:gd name="connsiteY7" fmla="*/ 669556 h 803403"/>
                <a:gd name="connsiteX8" fmla="*/ 38100 w 1646237"/>
                <a:gd name="connsiteY8" fmla="*/ 346909 h 803403"/>
                <a:gd name="connsiteX0" fmla="*/ 28578 w 1646240"/>
                <a:gd name="connsiteY0" fmla="*/ 352247 h 803403"/>
                <a:gd name="connsiteX1" fmla="*/ 837409 w 1646240"/>
                <a:gd name="connsiteY1" fmla="*/ 319 h 803403"/>
                <a:gd name="connsiteX2" fmla="*/ 1646240 w 1646240"/>
                <a:gd name="connsiteY2" fmla="*/ 304622 h 803403"/>
                <a:gd name="connsiteX3" fmla="*/ 1636715 w 1646240"/>
                <a:gd name="connsiteY3" fmla="*/ 669556 h 803403"/>
                <a:gd name="connsiteX4" fmla="*/ 837409 w 1646240"/>
                <a:gd name="connsiteY4" fmla="*/ 803403 h 803403"/>
                <a:gd name="connsiteX5" fmla="*/ 38103 w 1646240"/>
                <a:gd name="connsiteY5" fmla="*/ 669556 h 803403"/>
                <a:gd name="connsiteX6" fmla="*/ 28578 w 1646240"/>
                <a:gd name="connsiteY6" fmla="*/ 352247 h 803403"/>
                <a:gd name="connsiteX0" fmla="*/ 28578 w 1646240"/>
                <a:gd name="connsiteY0" fmla="*/ 352247 h 803403"/>
                <a:gd name="connsiteX1" fmla="*/ 827360 w 1646240"/>
                <a:gd name="connsiteY1" fmla="*/ 3930 h 803403"/>
                <a:gd name="connsiteX2" fmla="*/ 1646240 w 1646240"/>
                <a:gd name="connsiteY2" fmla="*/ 295097 h 803403"/>
                <a:gd name="connsiteX3" fmla="*/ 837409 w 1646240"/>
                <a:gd name="connsiteY3" fmla="*/ 319 h 803403"/>
                <a:gd name="connsiteX4" fmla="*/ 28578 w 1646240"/>
                <a:gd name="connsiteY4" fmla="*/ 352247 h 803403"/>
                <a:gd name="connsiteX0" fmla="*/ 1636715 w 1646240"/>
                <a:gd name="connsiteY0" fmla="*/ 285572 h 803403"/>
                <a:gd name="connsiteX1" fmla="*/ 837409 w 1646240"/>
                <a:gd name="connsiteY1" fmla="*/ 319 h 803403"/>
                <a:gd name="connsiteX2" fmla="*/ 3 w 1646240"/>
                <a:gd name="connsiteY2" fmla="*/ 361772 h 803403"/>
                <a:gd name="connsiteX3" fmla="*/ 827884 w 1646240"/>
                <a:gd name="connsiteY3" fmla="*/ 386500 h 803403"/>
                <a:gd name="connsiteX4" fmla="*/ 1627190 w 1646240"/>
                <a:gd name="connsiteY4" fmla="*/ 309332 h 803403"/>
                <a:gd name="connsiteX5" fmla="*/ 1636715 w 1646240"/>
                <a:gd name="connsiteY5" fmla="*/ 669556 h 803403"/>
                <a:gd name="connsiteX6" fmla="*/ 837409 w 1646240"/>
                <a:gd name="connsiteY6" fmla="*/ 803403 h 803403"/>
                <a:gd name="connsiteX7" fmla="*/ 38103 w 1646240"/>
                <a:gd name="connsiteY7" fmla="*/ 669556 h 803403"/>
                <a:gd name="connsiteX8" fmla="*/ 38103 w 1646240"/>
                <a:gd name="connsiteY8" fmla="*/ 346909 h 803403"/>
                <a:gd name="connsiteX0" fmla="*/ 28578 w 1646240"/>
                <a:gd name="connsiteY0" fmla="*/ 352106 h 803262"/>
                <a:gd name="connsiteX1" fmla="*/ 837409 w 1646240"/>
                <a:gd name="connsiteY1" fmla="*/ 178 h 803262"/>
                <a:gd name="connsiteX2" fmla="*/ 1646240 w 1646240"/>
                <a:gd name="connsiteY2" fmla="*/ 304481 h 803262"/>
                <a:gd name="connsiteX3" fmla="*/ 1636715 w 1646240"/>
                <a:gd name="connsiteY3" fmla="*/ 669415 h 803262"/>
                <a:gd name="connsiteX4" fmla="*/ 837409 w 1646240"/>
                <a:gd name="connsiteY4" fmla="*/ 803262 h 803262"/>
                <a:gd name="connsiteX5" fmla="*/ 38103 w 1646240"/>
                <a:gd name="connsiteY5" fmla="*/ 669415 h 803262"/>
                <a:gd name="connsiteX6" fmla="*/ 28578 w 1646240"/>
                <a:gd name="connsiteY6" fmla="*/ 352106 h 803262"/>
                <a:gd name="connsiteX0" fmla="*/ 28578 w 1646240"/>
                <a:gd name="connsiteY0" fmla="*/ 352106 h 803262"/>
                <a:gd name="connsiteX1" fmla="*/ 827360 w 1646240"/>
                <a:gd name="connsiteY1" fmla="*/ 3789 h 803262"/>
                <a:gd name="connsiteX2" fmla="*/ 1646240 w 1646240"/>
                <a:gd name="connsiteY2" fmla="*/ 294956 h 803262"/>
                <a:gd name="connsiteX3" fmla="*/ 837409 w 1646240"/>
                <a:gd name="connsiteY3" fmla="*/ 178 h 803262"/>
                <a:gd name="connsiteX4" fmla="*/ 28578 w 1646240"/>
                <a:gd name="connsiteY4" fmla="*/ 352106 h 803262"/>
                <a:gd name="connsiteX0" fmla="*/ 1636715 w 1646240"/>
                <a:gd name="connsiteY0" fmla="*/ 285431 h 803262"/>
                <a:gd name="connsiteX1" fmla="*/ 837409 w 1646240"/>
                <a:gd name="connsiteY1" fmla="*/ 390703 h 803262"/>
                <a:gd name="connsiteX2" fmla="*/ 3 w 1646240"/>
                <a:gd name="connsiteY2" fmla="*/ 361631 h 803262"/>
                <a:gd name="connsiteX3" fmla="*/ 827884 w 1646240"/>
                <a:gd name="connsiteY3" fmla="*/ 386359 h 803262"/>
                <a:gd name="connsiteX4" fmla="*/ 1627190 w 1646240"/>
                <a:gd name="connsiteY4" fmla="*/ 309191 h 803262"/>
                <a:gd name="connsiteX5" fmla="*/ 1636715 w 1646240"/>
                <a:gd name="connsiteY5" fmla="*/ 669415 h 803262"/>
                <a:gd name="connsiteX6" fmla="*/ 837409 w 1646240"/>
                <a:gd name="connsiteY6" fmla="*/ 803262 h 803262"/>
                <a:gd name="connsiteX7" fmla="*/ 38103 w 1646240"/>
                <a:gd name="connsiteY7" fmla="*/ 669415 h 803262"/>
                <a:gd name="connsiteX8" fmla="*/ 38103 w 1646240"/>
                <a:gd name="connsiteY8" fmla="*/ 346768 h 803262"/>
                <a:gd name="connsiteX0" fmla="*/ 28578 w 1646240"/>
                <a:gd name="connsiteY0" fmla="*/ 352049 h 803205"/>
                <a:gd name="connsiteX1" fmla="*/ 837409 w 1646240"/>
                <a:gd name="connsiteY1" fmla="*/ 121 h 803205"/>
                <a:gd name="connsiteX2" fmla="*/ 1646240 w 1646240"/>
                <a:gd name="connsiteY2" fmla="*/ 304424 h 803205"/>
                <a:gd name="connsiteX3" fmla="*/ 1636715 w 1646240"/>
                <a:gd name="connsiteY3" fmla="*/ 669358 h 803205"/>
                <a:gd name="connsiteX4" fmla="*/ 837409 w 1646240"/>
                <a:gd name="connsiteY4" fmla="*/ 803205 h 803205"/>
                <a:gd name="connsiteX5" fmla="*/ 38103 w 1646240"/>
                <a:gd name="connsiteY5" fmla="*/ 669358 h 803205"/>
                <a:gd name="connsiteX6" fmla="*/ 28578 w 1646240"/>
                <a:gd name="connsiteY6" fmla="*/ 352049 h 803205"/>
                <a:gd name="connsiteX0" fmla="*/ 28578 w 1646240"/>
                <a:gd name="connsiteY0" fmla="*/ 352049 h 803205"/>
                <a:gd name="connsiteX1" fmla="*/ 827360 w 1646240"/>
                <a:gd name="connsiteY1" fmla="*/ 3732 h 803205"/>
                <a:gd name="connsiteX2" fmla="*/ 1646240 w 1646240"/>
                <a:gd name="connsiteY2" fmla="*/ 294899 h 803205"/>
                <a:gd name="connsiteX3" fmla="*/ 837409 w 1646240"/>
                <a:gd name="connsiteY3" fmla="*/ 476371 h 803205"/>
                <a:gd name="connsiteX4" fmla="*/ 28578 w 1646240"/>
                <a:gd name="connsiteY4" fmla="*/ 352049 h 803205"/>
                <a:gd name="connsiteX0" fmla="*/ 1636715 w 1646240"/>
                <a:gd name="connsiteY0" fmla="*/ 285374 h 803205"/>
                <a:gd name="connsiteX1" fmla="*/ 837409 w 1646240"/>
                <a:gd name="connsiteY1" fmla="*/ 390646 h 803205"/>
                <a:gd name="connsiteX2" fmla="*/ 3 w 1646240"/>
                <a:gd name="connsiteY2" fmla="*/ 361574 h 803205"/>
                <a:gd name="connsiteX3" fmla="*/ 827884 w 1646240"/>
                <a:gd name="connsiteY3" fmla="*/ 386302 h 803205"/>
                <a:gd name="connsiteX4" fmla="*/ 1627190 w 1646240"/>
                <a:gd name="connsiteY4" fmla="*/ 309134 h 803205"/>
                <a:gd name="connsiteX5" fmla="*/ 1636715 w 1646240"/>
                <a:gd name="connsiteY5" fmla="*/ 669358 h 803205"/>
                <a:gd name="connsiteX6" fmla="*/ 837409 w 1646240"/>
                <a:gd name="connsiteY6" fmla="*/ 803205 h 803205"/>
                <a:gd name="connsiteX7" fmla="*/ 38103 w 1646240"/>
                <a:gd name="connsiteY7" fmla="*/ 669358 h 803205"/>
                <a:gd name="connsiteX8" fmla="*/ 38103 w 1646240"/>
                <a:gd name="connsiteY8" fmla="*/ 346711 h 803205"/>
                <a:gd name="connsiteX0" fmla="*/ 28588 w 1646250"/>
                <a:gd name="connsiteY0" fmla="*/ 352049 h 803205"/>
                <a:gd name="connsiteX1" fmla="*/ 837419 w 1646250"/>
                <a:gd name="connsiteY1" fmla="*/ 121 h 803205"/>
                <a:gd name="connsiteX2" fmla="*/ 1646250 w 1646250"/>
                <a:gd name="connsiteY2" fmla="*/ 304424 h 803205"/>
                <a:gd name="connsiteX3" fmla="*/ 1636725 w 1646250"/>
                <a:gd name="connsiteY3" fmla="*/ 669358 h 803205"/>
                <a:gd name="connsiteX4" fmla="*/ 837419 w 1646250"/>
                <a:gd name="connsiteY4" fmla="*/ 803205 h 803205"/>
                <a:gd name="connsiteX5" fmla="*/ 38113 w 1646250"/>
                <a:gd name="connsiteY5" fmla="*/ 669358 h 803205"/>
                <a:gd name="connsiteX6" fmla="*/ 28588 w 1646250"/>
                <a:gd name="connsiteY6" fmla="*/ 352049 h 803205"/>
                <a:gd name="connsiteX0" fmla="*/ 28588 w 1646250"/>
                <a:gd name="connsiteY0" fmla="*/ 352049 h 803205"/>
                <a:gd name="connsiteX1" fmla="*/ 827370 w 1646250"/>
                <a:gd name="connsiteY1" fmla="*/ 3732 h 803205"/>
                <a:gd name="connsiteX2" fmla="*/ 1646250 w 1646250"/>
                <a:gd name="connsiteY2" fmla="*/ 294899 h 803205"/>
                <a:gd name="connsiteX3" fmla="*/ 837419 w 1646250"/>
                <a:gd name="connsiteY3" fmla="*/ 476371 h 803205"/>
                <a:gd name="connsiteX4" fmla="*/ 28588 w 1646250"/>
                <a:gd name="connsiteY4" fmla="*/ 352049 h 803205"/>
                <a:gd name="connsiteX0" fmla="*/ 1636725 w 1646250"/>
                <a:gd name="connsiteY0" fmla="*/ 285374 h 803205"/>
                <a:gd name="connsiteX1" fmla="*/ 837419 w 1646250"/>
                <a:gd name="connsiteY1" fmla="*/ 390646 h 803205"/>
                <a:gd name="connsiteX2" fmla="*/ 13 w 1646250"/>
                <a:gd name="connsiteY2" fmla="*/ 361574 h 803205"/>
                <a:gd name="connsiteX3" fmla="*/ 818369 w 1646250"/>
                <a:gd name="connsiteY3" fmla="*/ 510127 h 803205"/>
                <a:gd name="connsiteX4" fmla="*/ 1627200 w 1646250"/>
                <a:gd name="connsiteY4" fmla="*/ 309134 h 803205"/>
                <a:gd name="connsiteX5" fmla="*/ 1636725 w 1646250"/>
                <a:gd name="connsiteY5" fmla="*/ 669358 h 803205"/>
                <a:gd name="connsiteX6" fmla="*/ 837419 w 1646250"/>
                <a:gd name="connsiteY6" fmla="*/ 803205 h 803205"/>
                <a:gd name="connsiteX7" fmla="*/ 38113 w 1646250"/>
                <a:gd name="connsiteY7" fmla="*/ 669358 h 803205"/>
                <a:gd name="connsiteX8" fmla="*/ 38113 w 1646250"/>
                <a:gd name="connsiteY8" fmla="*/ 346711 h 803205"/>
                <a:gd name="connsiteX0" fmla="*/ 28588 w 1646250"/>
                <a:gd name="connsiteY0" fmla="*/ 352049 h 803205"/>
                <a:gd name="connsiteX1" fmla="*/ 837419 w 1646250"/>
                <a:gd name="connsiteY1" fmla="*/ 121 h 803205"/>
                <a:gd name="connsiteX2" fmla="*/ 1646250 w 1646250"/>
                <a:gd name="connsiteY2" fmla="*/ 304424 h 803205"/>
                <a:gd name="connsiteX3" fmla="*/ 1636725 w 1646250"/>
                <a:gd name="connsiteY3" fmla="*/ 669358 h 803205"/>
                <a:gd name="connsiteX4" fmla="*/ 837419 w 1646250"/>
                <a:gd name="connsiteY4" fmla="*/ 803205 h 803205"/>
                <a:gd name="connsiteX5" fmla="*/ 38113 w 1646250"/>
                <a:gd name="connsiteY5" fmla="*/ 669358 h 803205"/>
                <a:gd name="connsiteX6" fmla="*/ 28588 w 1646250"/>
                <a:gd name="connsiteY6" fmla="*/ 352049 h 803205"/>
                <a:gd name="connsiteX0" fmla="*/ 28588 w 1646250"/>
                <a:gd name="connsiteY0" fmla="*/ 352049 h 803205"/>
                <a:gd name="connsiteX1" fmla="*/ 827370 w 1646250"/>
                <a:gd name="connsiteY1" fmla="*/ 3732 h 803205"/>
                <a:gd name="connsiteX2" fmla="*/ 1646250 w 1646250"/>
                <a:gd name="connsiteY2" fmla="*/ 294899 h 803205"/>
                <a:gd name="connsiteX3" fmla="*/ 837419 w 1646250"/>
                <a:gd name="connsiteY3" fmla="*/ 476371 h 803205"/>
                <a:gd name="connsiteX4" fmla="*/ 28588 w 1646250"/>
                <a:gd name="connsiteY4" fmla="*/ 352049 h 803205"/>
                <a:gd name="connsiteX0" fmla="*/ 1636725 w 1646250"/>
                <a:gd name="connsiteY0" fmla="*/ 285374 h 803205"/>
                <a:gd name="connsiteX1" fmla="*/ 837419 w 1646250"/>
                <a:gd name="connsiteY1" fmla="*/ 476371 h 803205"/>
                <a:gd name="connsiteX2" fmla="*/ 13 w 1646250"/>
                <a:gd name="connsiteY2" fmla="*/ 361574 h 803205"/>
                <a:gd name="connsiteX3" fmla="*/ 818369 w 1646250"/>
                <a:gd name="connsiteY3" fmla="*/ 510127 h 803205"/>
                <a:gd name="connsiteX4" fmla="*/ 1627200 w 1646250"/>
                <a:gd name="connsiteY4" fmla="*/ 309134 h 803205"/>
                <a:gd name="connsiteX5" fmla="*/ 1636725 w 1646250"/>
                <a:gd name="connsiteY5" fmla="*/ 669358 h 803205"/>
                <a:gd name="connsiteX6" fmla="*/ 837419 w 1646250"/>
                <a:gd name="connsiteY6" fmla="*/ 803205 h 803205"/>
                <a:gd name="connsiteX7" fmla="*/ 38113 w 1646250"/>
                <a:gd name="connsiteY7" fmla="*/ 669358 h 803205"/>
                <a:gd name="connsiteX8" fmla="*/ 38113 w 1646250"/>
                <a:gd name="connsiteY8" fmla="*/ 346711 h 803205"/>
                <a:gd name="connsiteX0" fmla="*/ 28588 w 1646250"/>
                <a:gd name="connsiteY0" fmla="*/ 352049 h 803205"/>
                <a:gd name="connsiteX1" fmla="*/ 837419 w 1646250"/>
                <a:gd name="connsiteY1" fmla="*/ 121 h 803205"/>
                <a:gd name="connsiteX2" fmla="*/ 1646250 w 1646250"/>
                <a:gd name="connsiteY2" fmla="*/ 304424 h 803205"/>
                <a:gd name="connsiteX3" fmla="*/ 1636725 w 1646250"/>
                <a:gd name="connsiteY3" fmla="*/ 669358 h 803205"/>
                <a:gd name="connsiteX4" fmla="*/ 837419 w 1646250"/>
                <a:gd name="connsiteY4" fmla="*/ 803205 h 803205"/>
                <a:gd name="connsiteX5" fmla="*/ 38113 w 1646250"/>
                <a:gd name="connsiteY5" fmla="*/ 669358 h 803205"/>
                <a:gd name="connsiteX6" fmla="*/ 28588 w 1646250"/>
                <a:gd name="connsiteY6" fmla="*/ 352049 h 803205"/>
                <a:gd name="connsiteX0" fmla="*/ 28588 w 1646250"/>
                <a:gd name="connsiteY0" fmla="*/ 352049 h 803205"/>
                <a:gd name="connsiteX1" fmla="*/ 817845 w 1646250"/>
                <a:gd name="connsiteY1" fmla="*/ 508557 h 803205"/>
                <a:gd name="connsiteX2" fmla="*/ 1646250 w 1646250"/>
                <a:gd name="connsiteY2" fmla="*/ 294899 h 803205"/>
                <a:gd name="connsiteX3" fmla="*/ 837419 w 1646250"/>
                <a:gd name="connsiteY3" fmla="*/ 476371 h 803205"/>
                <a:gd name="connsiteX4" fmla="*/ 28588 w 1646250"/>
                <a:gd name="connsiteY4" fmla="*/ 352049 h 803205"/>
                <a:gd name="connsiteX0" fmla="*/ 1636725 w 1646250"/>
                <a:gd name="connsiteY0" fmla="*/ 285374 h 803205"/>
                <a:gd name="connsiteX1" fmla="*/ 837419 w 1646250"/>
                <a:gd name="connsiteY1" fmla="*/ 476371 h 803205"/>
                <a:gd name="connsiteX2" fmla="*/ 13 w 1646250"/>
                <a:gd name="connsiteY2" fmla="*/ 361574 h 803205"/>
                <a:gd name="connsiteX3" fmla="*/ 818369 w 1646250"/>
                <a:gd name="connsiteY3" fmla="*/ 510127 h 803205"/>
                <a:gd name="connsiteX4" fmla="*/ 1627200 w 1646250"/>
                <a:gd name="connsiteY4" fmla="*/ 309134 h 803205"/>
                <a:gd name="connsiteX5" fmla="*/ 1636725 w 1646250"/>
                <a:gd name="connsiteY5" fmla="*/ 669358 h 803205"/>
                <a:gd name="connsiteX6" fmla="*/ 837419 w 1646250"/>
                <a:gd name="connsiteY6" fmla="*/ 803205 h 803205"/>
                <a:gd name="connsiteX7" fmla="*/ 38113 w 1646250"/>
                <a:gd name="connsiteY7" fmla="*/ 669358 h 803205"/>
                <a:gd name="connsiteX8" fmla="*/ 38113 w 1646250"/>
                <a:gd name="connsiteY8" fmla="*/ 346711 h 803205"/>
                <a:gd name="connsiteX0" fmla="*/ 28588 w 1646250"/>
                <a:gd name="connsiteY0" fmla="*/ 69636 h 520792"/>
                <a:gd name="connsiteX1" fmla="*/ 799319 w 1646250"/>
                <a:gd name="connsiteY1" fmla="*/ 232058 h 520792"/>
                <a:gd name="connsiteX2" fmla="*/ 1646250 w 1646250"/>
                <a:gd name="connsiteY2" fmla="*/ 22011 h 520792"/>
                <a:gd name="connsiteX3" fmla="*/ 1636725 w 1646250"/>
                <a:gd name="connsiteY3" fmla="*/ 386945 h 520792"/>
                <a:gd name="connsiteX4" fmla="*/ 837419 w 1646250"/>
                <a:gd name="connsiteY4" fmla="*/ 520792 h 520792"/>
                <a:gd name="connsiteX5" fmla="*/ 38113 w 1646250"/>
                <a:gd name="connsiteY5" fmla="*/ 386945 h 520792"/>
                <a:gd name="connsiteX6" fmla="*/ 28588 w 1646250"/>
                <a:gd name="connsiteY6" fmla="*/ 69636 h 520792"/>
                <a:gd name="connsiteX0" fmla="*/ 28588 w 1646250"/>
                <a:gd name="connsiteY0" fmla="*/ 69636 h 520792"/>
                <a:gd name="connsiteX1" fmla="*/ 817845 w 1646250"/>
                <a:gd name="connsiteY1" fmla="*/ 226144 h 520792"/>
                <a:gd name="connsiteX2" fmla="*/ 1646250 w 1646250"/>
                <a:gd name="connsiteY2" fmla="*/ 12486 h 520792"/>
                <a:gd name="connsiteX3" fmla="*/ 837419 w 1646250"/>
                <a:gd name="connsiteY3" fmla="*/ 193958 h 520792"/>
                <a:gd name="connsiteX4" fmla="*/ 28588 w 1646250"/>
                <a:gd name="connsiteY4" fmla="*/ 69636 h 520792"/>
                <a:gd name="connsiteX0" fmla="*/ 1636725 w 1646250"/>
                <a:gd name="connsiteY0" fmla="*/ 2961 h 520792"/>
                <a:gd name="connsiteX1" fmla="*/ 837419 w 1646250"/>
                <a:gd name="connsiteY1" fmla="*/ 193958 h 520792"/>
                <a:gd name="connsiteX2" fmla="*/ 13 w 1646250"/>
                <a:gd name="connsiteY2" fmla="*/ 79161 h 520792"/>
                <a:gd name="connsiteX3" fmla="*/ 818369 w 1646250"/>
                <a:gd name="connsiteY3" fmla="*/ 227714 h 520792"/>
                <a:gd name="connsiteX4" fmla="*/ 1627200 w 1646250"/>
                <a:gd name="connsiteY4" fmla="*/ 26721 h 520792"/>
                <a:gd name="connsiteX5" fmla="*/ 1636725 w 1646250"/>
                <a:gd name="connsiteY5" fmla="*/ 386945 h 520792"/>
                <a:gd name="connsiteX6" fmla="*/ 837419 w 1646250"/>
                <a:gd name="connsiteY6" fmla="*/ 520792 h 520792"/>
                <a:gd name="connsiteX7" fmla="*/ 38113 w 1646250"/>
                <a:gd name="connsiteY7" fmla="*/ 386945 h 520792"/>
                <a:gd name="connsiteX8" fmla="*/ 38113 w 1646250"/>
                <a:gd name="connsiteY8" fmla="*/ 64298 h 520792"/>
                <a:gd name="connsiteX0" fmla="*/ 28588 w 1646250"/>
                <a:gd name="connsiteY0" fmla="*/ 69636 h 520792"/>
                <a:gd name="connsiteX1" fmla="*/ 799319 w 1646250"/>
                <a:gd name="connsiteY1" fmla="*/ 232058 h 520792"/>
                <a:gd name="connsiteX2" fmla="*/ 1646250 w 1646250"/>
                <a:gd name="connsiteY2" fmla="*/ 22011 h 520792"/>
                <a:gd name="connsiteX3" fmla="*/ 1636725 w 1646250"/>
                <a:gd name="connsiteY3" fmla="*/ 386945 h 520792"/>
                <a:gd name="connsiteX4" fmla="*/ 837419 w 1646250"/>
                <a:gd name="connsiteY4" fmla="*/ 520792 h 520792"/>
                <a:gd name="connsiteX5" fmla="*/ 38113 w 1646250"/>
                <a:gd name="connsiteY5" fmla="*/ 386945 h 520792"/>
                <a:gd name="connsiteX6" fmla="*/ 28588 w 1646250"/>
                <a:gd name="connsiteY6" fmla="*/ 69636 h 520792"/>
                <a:gd name="connsiteX0" fmla="*/ 28588 w 1646250"/>
                <a:gd name="connsiteY0" fmla="*/ 69636 h 520792"/>
                <a:gd name="connsiteX1" fmla="*/ 817845 w 1646250"/>
                <a:gd name="connsiteY1" fmla="*/ 226144 h 520792"/>
                <a:gd name="connsiteX2" fmla="*/ 1646250 w 1646250"/>
                <a:gd name="connsiteY2" fmla="*/ 12486 h 520792"/>
                <a:gd name="connsiteX3" fmla="*/ 837419 w 1646250"/>
                <a:gd name="connsiteY3" fmla="*/ 193958 h 520792"/>
                <a:gd name="connsiteX4" fmla="*/ 28588 w 1646250"/>
                <a:gd name="connsiteY4" fmla="*/ 69636 h 520792"/>
                <a:gd name="connsiteX0" fmla="*/ 1636725 w 1646250"/>
                <a:gd name="connsiteY0" fmla="*/ 2961 h 520792"/>
                <a:gd name="connsiteX1" fmla="*/ 837419 w 1646250"/>
                <a:gd name="connsiteY1" fmla="*/ 193958 h 520792"/>
                <a:gd name="connsiteX2" fmla="*/ 13 w 1646250"/>
                <a:gd name="connsiteY2" fmla="*/ 79161 h 520792"/>
                <a:gd name="connsiteX3" fmla="*/ 818369 w 1646250"/>
                <a:gd name="connsiteY3" fmla="*/ 227714 h 520792"/>
                <a:gd name="connsiteX4" fmla="*/ 1627200 w 1646250"/>
                <a:gd name="connsiteY4" fmla="*/ 55296 h 520792"/>
                <a:gd name="connsiteX5" fmla="*/ 1636725 w 1646250"/>
                <a:gd name="connsiteY5" fmla="*/ 386945 h 520792"/>
                <a:gd name="connsiteX6" fmla="*/ 837419 w 1646250"/>
                <a:gd name="connsiteY6" fmla="*/ 520792 h 520792"/>
                <a:gd name="connsiteX7" fmla="*/ 38113 w 1646250"/>
                <a:gd name="connsiteY7" fmla="*/ 386945 h 520792"/>
                <a:gd name="connsiteX8" fmla="*/ 38113 w 1646250"/>
                <a:gd name="connsiteY8" fmla="*/ 64298 h 52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6250" h="520792" stroke="0" extrusionOk="0">
                  <a:moveTo>
                    <a:pt x="28588" y="69636"/>
                  </a:moveTo>
                  <a:cubicBezTo>
                    <a:pt x="28588" y="143558"/>
                    <a:pt x="529709" y="239995"/>
                    <a:pt x="799319" y="232058"/>
                  </a:cubicBezTo>
                  <a:cubicBezTo>
                    <a:pt x="1068929" y="224121"/>
                    <a:pt x="1646250" y="95933"/>
                    <a:pt x="1646250" y="22011"/>
                  </a:cubicBezTo>
                  <a:lnTo>
                    <a:pt x="1636725" y="386945"/>
                  </a:lnTo>
                  <a:cubicBezTo>
                    <a:pt x="1636725" y="460867"/>
                    <a:pt x="1278864" y="520792"/>
                    <a:pt x="837419" y="520792"/>
                  </a:cubicBezTo>
                  <a:cubicBezTo>
                    <a:pt x="395974" y="520792"/>
                    <a:pt x="38113" y="460867"/>
                    <a:pt x="38113" y="386945"/>
                  </a:cubicBezTo>
                  <a:lnTo>
                    <a:pt x="28588" y="69636"/>
                  </a:lnTo>
                  <a:close/>
                </a:path>
                <a:path w="1646250" h="520792" fill="lighten" stroke="0" extrusionOk="0">
                  <a:moveTo>
                    <a:pt x="28588" y="69636"/>
                  </a:moveTo>
                  <a:cubicBezTo>
                    <a:pt x="25326" y="75000"/>
                    <a:pt x="548235" y="235669"/>
                    <a:pt x="817845" y="226144"/>
                  </a:cubicBezTo>
                  <a:cubicBezTo>
                    <a:pt x="1087455" y="216619"/>
                    <a:pt x="1646250" y="-61436"/>
                    <a:pt x="1646250" y="12486"/>
                  </a:cubicBezTo>
                  <a:cubicBezTo>
                    <a:pt x="1646250" y="86408"/>
                    <a:pt x="1107029" y="184433"/>
                    <a:pt x="837419" y="193958"/>
                  </a:cubicBezTo>
                  <a:cubicBezTo>
                    <a:pt x="567809" y="203483"/>
                    <a:pt x="31850" y="64272"/>
                    <a:pt x="28588" y="69636"/>
                  </a:cubicBezTo>
                  <a:close/>
                </a:path>
                <a:path w="1646250" h="520792" fill="none" extrusionOk="0">
                  <a:moveTo>
                    <a:pt x="1636725" y="2961"/>
                  </a:moveTo>
                  <a:cubicBezTo>
                    <a:pt x="1636725" y="76883"/>
                    <a:pt x="1110204" y="181258"/>
                    <a:pt x="837419" y="193958"/>
                  </a:cubicBezTo>
                  <a:cubicBezTo>
                    <a:pt x="564634" y="206658"/>
                    <a:pt x="3188" y="73535"/>
                    <a:pt x="13" y="79161"/>
                  </a:cubicBezTo>
                  <a:cubicBezTo>
                    <a:pt x="-3162" y="84787"/>
                    <a:pt x="547171" y="231691"/>
                    <a:pt x="818369" y="227714"/>
                  </a:cubicBezTo>
                  <a:cubicBezTo>
                    <a:pt x="1089567" y="223737"/>
                    <a:pt x="1627200" y="-18626"/>
                    <a:pt x="1627200" y="55296"/>
                  </a:cubicBezTo>
                  <a:lnTo>
                    <a:pt x="1636725" y="386945"/>
                  </a:lnTo>
                  <a:cubicBezTo>
                    <a:pt x="1636725" y="460867"/>
                    <a:pt x="1278864" y="520792"/>
                    <a:pt x="837419" y="520792"/>
                  </a:cubicBezTo>
                  <a:cubicBezTo>
                    <a:pt x="395974" y="520792"/>
                    <a:pt x="38113" y="460867"/>
                    <a:pt x="38113" y="386945"/>
                  </a:cubicBezTo>
                  <a:lnTo>
                    <a:pt x="38113" y="64298"/>
                  </a:lnTo>
                </a:path>
              </a:pathLst>
            </a:cu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dirty="0">
                <a:latin typeface="Times New Roman" pitchFamily="-97" charset="0"/>
              </a:endParaRPr>
            </a:p>
          </p:txBody>
        </p:sp>
        <p:cxnSp>
          <p:nvCxnSpPr>
            <p:cNvPr id="60" name="Straight Connector 59">
              <a:extLst>
                <a:ext uri="{FF2B5EF4-FFF2-40B4-BE49-F238E27FC236}">
                  <a16:creationId xmlns:a16="http://schemas.microsoft.com/office/drawing/2014/main" id="{E8551FE5-3DE0-9F6B-635B-225B0BADA24A}"/>
                </a:ext>
              </a:extLst>
            </p:cNvPr>
            <p:cNvCxnSpPr>
              <a:cxnSpLocks/>
            </p:cNvCxnSpPr>
            <p:nvPr/>
          </p:nvCxnSpPr>
          <p:spPr bwMode="auto">
            <a:xfrm flipH="1" flipV="1">
              <a:off x="5791200" y="6263457"/>
              <a:ext cx="1463167" cy="2571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B5AD74EA-F2EF-3D85-E4FF-80EB22DB356F}"/>
                </a:ext>
              </a:extLst>
            </p:cNvPr>
            <p:cNvCxnSpPr>
              <a:cxnSpLocks/>
            </p:cNvCxnSpPr>
            <p:nvPr/>
          </p:nvCxnSpPr>
          <p:spPr bwMode="auto">
            <a:xfrm flipH="1">
              <a:off x="5791199" y="4332312"/>
              <a:ext cx="6973" cy="193987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DE1E5FDE-1F86-75B7-7EA4-B23ABFA9C610}"/>
                </a:ext>
              </a:extLst>
            </p:cNvPr>
            <p:cNvCxnSpPr>
              <a:cxnSpLocks/>
            </p:cNvCxnSpPr>
            <p:nvPr/>
          </p:nvCxnSpPr>
          <p:spPr bwMode="auto">
            <a:xfrm flipH="1" flipV="1">
              <a:off x="6197580" y="3750038"/>
              <a:ext cx="1463167" cy="2571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8C6ECC60-D8A8-B668-93AF-3681D85CD38E}"/>
                </a:ext>
              </a:extLst>
            </p:cNvPr>
            <p:cNvCxnSpPr>
              <a:cxnSpLocks/>
            </p:cNvCxnSpPr>
            <p:nvPr/>
          </p:nvCxnSpPr>
          <p:spPr bwMode="auto">
            <a:xfrm flipH="1" flipV="1">
              <a:off x="5832380" y="4302233"/>
              <a:ext cx="1463167" cy="2571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A061DF56-E453-0208-693D-11A5EC807FA7}"/>
                </a:ext>
              </a:extLst>
            </p:cNvPr>
            <p:cNvCxnSpPr>
              <a:cxnSpLocks/>
            </p:cNvCxnSpPr>
            <p:nvPr/>
          </p:nvCxnSpPr>
          <p:spPr bwMode="auto">
            <a:xfrm flipH="1">
              <a:off x="7642560" y="3735900"/>
              <a:ext cx="6973" cy="193987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BD7AAEA4-C5BF-812C-7EB4-558509E332F1}"/>
                </a:ext>
              </a:extLst>
            </p:cNvPr>
            <p:cNvCxnSpPr>
              <a:cxnSpLocks/>
            </p:cNvCxnSpPr>
            <p:nvPr/>
          </p:nvCxnSpPr>
          <p:spPr bwMode="auto">
            <a:xfrm flipH="1">
              <a:off x="7261324" y="4362578"/>
              <a:ext cx="6973" cy="1939879"/>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graphicFrame>
        <p:nvGraphicFramePr>
          <p:cNvPr id="6" name="Diagram 5">
            <a:extLst>
              <a:ext uri="{FF2B5EF4-FFF2-40B4-BE49-F238E27FC236}">
                <a16:creationId xmlns:a16="http://schemas.microsoft.com/office/drawing/2014/main" id="{D25D2499-7203-6E57-4A3C-32BD46FCCC63}"/>
              </a:ext>
            </a:extLst>
          </p:cNvPr>
          <p:cNvGraphicFramePr/>
          <p:nvPr>
            <p:extLst>
              <p:ext uri="{D42A27DB-BD31-4B8C-83A1-F6EECF244321}">
                <p14:modId xmlns:p14="http://schemas.microsoft.com/office/powerpoint/2010/main" val="654347881"/>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24234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DB77B0-C014-624E-BADF-C83DBA2C78EC}"/>
              </a:ext>
            </a:extLst>
          </p:cNvPr>
          <p:cNvSpPr>
            <a:spLocks noGrp="1"/>
          </p:cNvSpPr>
          <p:nvPr>
            <p:ph idx="1"/>
          </p:nvPr>
        </p:nvSpPr>
        <p:spPr>
          <a:xfrm>
            <a:off x="481557" y="1846226"/>
            <a:ext cx="11228882" cy="1535227"/>
          </a:xfrm>
        </p:spPr>
        <p:txBody>
          <a:bodyPr>
            <a:normAutofit/>
          </a:bodyPr>
          <a:lstStyle/>
          <a:p>
            <a:r>
              <a:rPr lang="en-US" dirty="0"/>
              <a:t>Nonproliferation applications: source verification and search operations</a:t>
            </a:r>
          </a:p>
          <a:p>
            <a:r>
              <a:rPr lang="en-US" dirty="0"/>
              <a:t>Need for compact, cost-effective gamma-ray and neutron imager</a:t>
            </a:r>
          </a:p>
          <a:p>
            <a:r>
              <a:rPr lang="en-US" dirty="0"/>
              <a:t>Advancing radiation imaging systems and techniques</a:t>
            </a:r>
          </a:p>
        </p:txBody>
      </p:sp>
      <p:sp>
        <p:nvSpPr>
          <p:cNvPr id="4" name="Content Placeholder 2">
            <a:extLst>
              <a:ext uri="{FF2B5EF4-FFF2-40B4-BE49-F238E27FC236}">
                <a16:creationId xmlns:a16="http://schemas.microsoft.com/office/drawing/2014/main" id="{E7B6B06B-C9A0-4FE5-B1AA-BFA5DD5E82AC}"/>
              </a:ext>
            </a:extLst>
          </p:cNvPr>
          <p:cNvSpPr txBox="1">
            <a:spLocks/>
          </p:cNvSpPr>
          <p:nvPr/>
        </p:nvSpPr>
        <p:spPr>
          <a:xfrm>
            <a:off x="2379135" y="1015999"/>
            <a:ext cx="7433729" cy="24860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6" name="TextBox 5">
            <a:extLst>
              <a:ext uri="{FF2B5EF4-FFF2-40B4-BE49-F238E27FC236}">
                <a16:creationId xmlns:a16="http://schemas.microsoft.com/office/drawing/2014/main" id="{A51C11F9-805F-4228-8A80-08684FAC020D}"/>
              </a:ext>
            </a:extLst>
          </p:cNvPr>
          <p:cNvSpPr txBox="1"/>
          <p:nvPr/>
        </p:nvSpPr>
        <p:spPr>
          <a:xfrm>
            <a:off x="3296038" y="688473"/>
            <a:ext cx="6096000" cy="1169551"/>
          </a:xfrm>
          <a:prstGeom prst="rect">
            <a:avLst/>
          </a:prstGeom>
          <a:noFill/>
        </p:spPr>
        <p:txBody>
          <a:bodyPr wrap="square">
            <a:spAutoFit/>
          </a:bodyPr>
          <a:lstStyle/>
          <a:p>
            <a:r>
              <a:rPr lang="en-US" sz="1400" b="1" dirty="0"/>
              <a:t>Nonproliferation</a:t>
            </a:r>
          </a:p>
          <a:p>
            <a:r>
              <a:rPr lang="en-US" sz="1400" dirty="0"/>
              <a:t>NNSA works to prevent nuclear weapon proliferation and reduce the threat of nuclear and radiological terrorism around the world. The agency endeavors to prevent the development of nuclear weapons and the spread of materials or knowledge needed to create them.</a:t>
            </a:r>
          </a:p>
        </p:txBody>
      </p:sp>
      <p:pic>
        <p:nvPicPr>
          <p:cNvPr id="10" name="Picture 9">
            <a:extLst>
              <a:ext uri="{FF2B5EF4-FFF2-40B4-BE49-F238E27FC236}">
                <a16:creationId xmlns:a16="http://schemas.microsoft.com/office/drawing/2014/main" id="{D21ABE6A-17E9-487D-ADEC-C5076E4A1E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3579" y="3429000"/>
            <a:ext cx="3460459" cy="2514600"/>
          </a:xfrm>
          <a:prstGeom prst="rect">
            <a:avLst/>
          </a:prstGeom>
        </p:spPr>
      </p:pic>
      <p:sp>
        <p:nvSpPr>
          <p:cNvPr id="11" name="TextBox 21">
            <a:extLst>
              <a:ext uri="{FF2B5EF4-FFF2-40B4-BE49-F238E27FC236}">
                <a16:creationId xmlns:a16="http://schemas.microsoft.com/office/drawing/2014/main" id="{1A351992-AE95-4DDF-AD4B-DBDFCC1546E9}"/>
              </a:ext>
            </a:extLst>
          </p:cNvPr>
          <p:cNvSpPr txBox="1"/>
          <p:nvPr/>
        </p:nvSpPr>
        <p:spPr>
          <a:xfrm>
            <a:off x="2662140" y="5777857"/>
            <a:ext cx="3903335"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err="1">
                <a:latin typeface="Garamond" panose="02020404030301010803" pitchFamily="18" charset="0"/>
              </a:rPr>
              <a:t>Monzano</a:t>
            </a:r>
            <a:r>
              <a:rPr lang="en-US" sz="1200" dirty="0">
                <a:latin typeface="Garamond" panose="02020404030301010803" pitchFamily="18" charset="0"/>
              </a:rPr>
              <a:t> Alarm and Nuclear Material Consolidation Project</a:t>
            </a:r>
          </a:p>
        </p:txBody>
      </p:sp>
      <p:pic>
        <p:nvPicPr>
          <p:cNvPr id="12" name="Picture 11">
            <a:extLst>
              <a:ext uri="{FF2B5EF4-FFF2-40B4-BE49-F238E27FC236}">
                <a16:creationId xmlns:a16="http://schemas.microsoft.com/office/drawing/2014/main" id="{E00DE50F-0368-446F-809F-FC823F9B327A}"/>
              </a:ext>
            </a:extLst>
          </p:cNvPr>
          <p:cNvPicPr>
            <a:picLocks noChangeAspect="1"/>
          </p:cNvPicPr>
          <p:nvPr/>
        </p:nvPicPr>
        <p:blipFill>
          <a:blip r:embed="rId5"/>
          <a:stretch>
            <a:fillRect/>
          </a:stretch>
        </p:blipFill>
        <p:spPr>
          <a:xfrm>
            <a:off x="6817455" y="3399327"/>
            <a:ext cx="2184131" cy="2620958"/>
          </a:xfrm>
          <a:prstGeom prst="rect">
            <a:avLst/>
          </a:prstGeom>
        </p:spPr>
      </p:pic>
      <p:sp>
        <p:nvSpPr>
          <p:cNvPr id="13" name="TextBox 19">
            <a:extLst>
              <a:ext uri="{FF2B5EF4-FFF2-40B4-BE49-F238E27FC236}">
                <a16:creationId xmlns:a16="http://schemas.microsoft.com/office/drawing/2014/main" id="{78F9C1F7-EF41-41B9-A916-D894114E567B}"/>
              </a:ext>
            </a:extLst>
          </p:cNvPr>
          <p:cNvSpPr txBox="1"/>
          <p:nvPr/>
        </p:nvSpPr>
        <p:spPr>
          <a:xfrm>
            <a:off x="6817455" y="5597060"/>
            <a:ext cx="2743200" cy="46166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Garamond" panose="02020404030301010803" pitchFamily="18" charset="0"/>
              </a:rPr>
              <a:t>https://en.wikipedia.org/wiki/Multiple_independently_targetable_reentry_vehicle</a:t>
            </a:r>
          </a:p>
        </p:txBody>
      </p:sp>
      <p:sp>
        <p:nvSpPr>
          <p:cNvPr id="14" name="Title 1">
            <a:extLst>
              <a:ext uri="{FF2B5EF4-FFF2-40B4-BE49-F238E27FC236}">
                <a16:creationId xmlns:a16="http://schemas.microsoft.com/office/drawing/2014/main" id="{5415632C-C255-4F27-BF68-142FE94AAA65}"/>
              </a:ext>
            </a:extLst>
          </p:cNvPr>
          <p:cNvSpPr txBox="1">
            <a:spLocks/>
          </p:cNvSpPr>
          <p:nvPr/>
        </p:nvSpPr>
        <p:spPr>
          <a:xfrm>
            <a:off x="3190411" y="0"/>
            <a:ext cx="5811175" cy="79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NNSA Mission Relevance</a:t>
            </a:r>
          </a:p>
        </p:txBody>
      </p:sp>
      <p:graphicFrame>
        <p:nvGraphicFramePr>
          <p:cNvPr id="2" name="Diagram 1">
            <a:extLst>
              <a:ext uri="{FF2B5EF4-FFF2-40B4-BE49-F238E27FC236}">
                <a16:creationId xmlns:a16="http://schemas.microsoft.com/office/drawing/2014/main" id="{40519027-6BE9-4106-EBCB-E0137253D367}"/>
              </a:ext>
            </a:extLst>
          </p:cNvPr>
          <p:cNvGraphicFramePr/>
          <p:nvPr>
            <p:extLst>
              <p:ext uri="{D42A27DB-BD31-4B8C-83A1-F6EECF244321}">
                <p14:modId xmlns:p14="http://schemas.microsoft.com/office/powerpoint/2010/main" val="676449792"/>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Audio 6">
            <a:hlinkClick r:id="" action="ppaction://media"/>
            <a:extLst>
              <a:ext uri="{FF2B5EF4-FFF2-40B4-BE49-F238E27FC236}">
                <a16:creationId xmlns:a16="http://schemas.microsoft.com/office/drawing/2014/main" id="{AFD727DF-0912-5A8A-5DC8-CA0C033840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21921234"/>
      </p:ext>
    </p:extLst>
  </p:cSld>
  <p:clrMapOvr>
    <a:masterClrMapping/>
  </p:clrMapOvr>
  <mc:AlternateContent xmlns:mc="http://schemas.openxmlformats.org/markup-compatibility/2006" xmlns:p14="http://schemas.microsoft.com/office/powerpoint/2010/main">
    <mc:Choice Requires="p14">
      <p:transition spd="slow" p14:dur="2000" advTm="20356"/>
    </mc:Choice>
    <mc:Fallback xmlns="">
      <p:transition spd="slow" advTm="20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692A1D-5171-39A0-8E0C-F5DAD67DB2CA}"/>
              </a:ext>
            </a:extLst>
          </p:cNvPr>
          <p:cNvPicPr>
            <a:picLocks noChangeAspect="1"/>
          </p:cNvPicPr>
          <p:nvPr/>
        </p:nvPicPr>
        <p:blipFill>
          <a:blip r:embed="rId4"/>
          <a:stretch>
            <a:fillRect/>
          </a:stretch>
        </p:blipFill>
        <p:spPr>
          <a:xfrm>
            <a:off x="653832" y="2897227"/>
            <a:ext cx="1876338" cy="1787924"/>
          </a:xfrm>
          <a:prstGeom prst="rect">
            <a:avLst/>
          </a:prstGeom>
        </p:spPr>
      </p:pic>
      <p:pic>
        <p:nvPicPr>
          <p:cNvPr id="1026" name="Picture 2">
            <a:extLst>
              <a:ext uri="{FF2B5EF4-FFF2-40B4-BE49-F238E27FC236}">
                <a16:creationId xmlns:a16="http://schemas.microsoft.com/office/drawing/2014/main" id="{A6FB8111-7DC3-E288-8405-6A92D74E51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12" t="4256" r="8474" b="5113"/>
          <a:stretch/>
        </p:blipFill>
        <p:spPr bwMode="auto">
          <a:xfrm>
            <a:off x="3461334" y="3183026"/>
            <a:ext cx="4158667" cy="22949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DD8E32A-889A-7291-41EC-B1267DDB4007}"/>
              </a:ext>
            </a:extLst>
          </p:cNvPr>
          <p:cNvSpPr>
            <a:spLocks noGrp="1"/>
          </p:cNvSpPr>
          <p:nvPr>
            <p:ph idx="1"/>
          </p:nvPr>
        </p:nvSpPr>
        <p:spPr>
          <a:xfrm>
            <a:off x="597715" y="779580"/>
            <a:ext cx="11148969" cy="1992611"/>
          </a:xfrm>
        </p:spPr>
        <p:txBody>
          <a:bodyPr>
            <a:noAutofit/>
          </a:bodyPr>
          <a:lstStyle/>
          <a:p>
            <a:r>
              <a:rPr lang="en-US" sz="2600" dirty="0"/>
              <a:t>A rotating coded mask modulates a static source, producing a detector count rate over time that resembles the mask pattern.</a:t>
            </a:r>
          </a:p>
          <a:p>
            <a:r>
              <a:rPr lang="en-US" sz="2600" dirty="0"/>
              <a:t>Count rate influences: mask element material, detector size, distance between detector and mask, mask element size, source distance, source geometry</a:t>
            </a:r>
          </a:p>
        </p:txBody>
      </p:sp>
      <p:sp>
        <p:nvSpPr>
          <p:cNvPr id="12" name="TextBox 8">
            <a:extLst>
              <a:ext uri="{FF2B5EF4-FFF2-40B4-BE49-F238E27FC236}">
                <a16:creationId xmlns:a16="http://schemas.microsoft.com/office/drawing/2014/main" id="{A2517D82-DB09-9587-6F90-1B83AD27DA21}"/>
              </a:ext>
            </a:extLst>
          </p:cNvPr>
          <p:cNvSpPr txBox="1">
            <a:spLocks noChangeArrowheads="1"/>
          </p:cNvSpPr>
          <p:nvPr/>
        </p:nvSpPr>
        <p:spPr bwMode="auto">
          <a:xfrm>
            <a:off x="1213391" y="2616973"/>
            <a:ext cx="14709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9pPr>
          </a:lstStyle>
          <a:p>
            <a:r>
              <a:rPr lang="en-US" altLang="en-US" sz="1400" dirty="0"/>
              <a:t>Top View</a:t>
            </a:r>
          </a:p>
        </p:txBody>
      </p:sp>
      <p:sp>
        <p:nvSpPr>
          <p:cNvPr id="16" name="TextBox 13">
            <a:extLst>
              <a:ext uri="{FF2B5EF4-FFF2-40B4-BE49-F238E27FC236}">
                <a16:creationId xmlns:a16="http://schemas.microsoft.com/office/drawing/2014/main" id="{9A123666-9038-61D7-91DB-BC095E0A1186}"/>
              </a:ext>
            </a:extLst>
          </p:cNvPr>
          <p:cNvSpPr txBox="1">
            <a:spLocks noChangeArrowheads="1"/>
          </p:cNvSpPr>
          <p:nvPr/>
        </p:nvSpPr>
        <p:spPr bwMode="auto">
          <a:xfrm>
            <a:off x="319902" y="5360564"/>
            <a:ext cx="10775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9pPr>
          </a:lstStyle>
          <a:p>
            <a:pPr algn="ctr"/>
            <a:r>
              <a:rPr lang="en-US" altLang="en-US" sz="1800" dirty="0"/>
              <a:t>n,</a:t>
            </a:r>
            <a:r>
              <a:rPr lang="el-GR" altLang="en-US" sz="1800" dirty="0"/>
              <a:t>γ</a:t>
            </a:r>
            <a:endParaRPr lang="en-US" altLang="en-US" sz="1800" dirty="0"/>
          </a:p>
          <a:p>
            <a:pPr algn="ctr"/>
            <a:r>
              <a:rPr lang="en-US" altLang="en-US" sz="1400" dirty="0"/>
              <a:t>source</a:t>
            </a:r>
          </a:p>
        </p:txBody>
      </p:sp>
      <p:sp>
        <p:nvSpPr>
          <p:cNvPr id="17" name="TextBox 15">
            <a:extLst>
              <a:ext uri="{FF2B5EF4-FFF2-40B4-BE49-F238E27FC236}">
                <a16:creationId xmlns:a16="http://schemas.microsoft.com/office/drawing/2014/main" id="{91538B9E-BE94-680B-398B-0E5EB514C4FB}"/>
              </a:ext>
            </a:extLst>
          </p:cNvPr>
          <p:cNvSpPr txBox="1">
            <a:spLocks noChangeArrowheads="1"/>
          </p:cNvSpPr>
          <p:nvPr/>
        </p:nvSpPr>
        <p:spPr bwMode="auto">
          <a:xfrm>
            <a:off x="2408344" y="3256586"/>
            <a:ext cx="117481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9pPr>
          </a:lstStyle>
          <a:p>
            <a:pPr algn="ctr"/>
            <a:r>
              <a:rPr lang="en-US" altLang="en-US" sz="1400" dirty="0"/>
              <a:t>Collect </a:t>
            </a:r>
          </a:p>
          <a:p>
            <a:pPr algn="ctr"/>
            <a:r>
              <a:rPr lang="en-US" altLang="en-US" sz="1400" dirty="0"/>
              <a:t>Count</a:t>
            </a:r>
          </a:p>
          <a:p>
            <a:pPr algn="ctr"/>
            <a:r>
              <a:rPr lang="en-US" altLang="en-US" sz="1400" dirty="0"/>
              <a:t>Rate</a:t>
            </a:r>
          </a:p>
        </p:txBody>
      </p:sp>
      <p:sp>
        <p:nvSpPr>
          <p:cNvPr id="18" name="Right Arrow 16">
            <a:extLst>
              <a:ext uri="{FF2B5EF4-FFF2-40B4-BE49-F238E27FC236}">
                <a16:creationId xmlns:a16="http://schemas.microsoft.com/office/drawing/2014/main" id="{4F2E4E09-9138-F7E1-D919-34E7AE5FBFD9}"/>
              </a:ext>
            </a:extLst>
          </p:cNvPr>
          <p:cNvSpPr>
            <a:spLocks noChangeArrowheads="1"/>
          </p:cNvSpPr>
          <p:nvPr/>
        </p:nvSpPr>
        <p:spPr bwMode="auto">
          <a:xfrm>
            <a:off x="2734342" y="4026072"/>
            <a:ext cx="526298" cy="249430"/>
          </a:xfrm>
          <a:prstGeom prst="rightArrow">
            <a:avLst>
              <a:gd name="adj1" fmla="val 50000"/>
              <a:gd name="adj2" fmla="val 49888"/>
            </a:avLst>
          </a:prstGeom>
          <a:solidFill>
            <a:srgbClr val="FF0000"/>
          </a:solidFill>
          <a:ln w="9525">
            <a:solidFill>
              <a:schemeClr val="tx1"/>
            </a:solidFill>
            <a:round/>
            <a:headEnd/>
            <a:tailEnd/>
          </a:ln>
        </p:spPr>
        <p:txBody>
          <a:bodyPr/>
          <a:ls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9pPr>
          </a:lstStyle>
          <a:p>
            <a:endParaRPr lang="en-US" altLang="en-US"/>
          </a:p>
        </p:txBody>
      </p:sp>
      <p:sp>
        <p:nvSpPr>
          <p:cNvPr id="21" name="TextBox 18">
            <a:extLst>
              <a:ext uri="{FF2B5EF4-FFF2-40B4-BE49-F238E27FC236}">
                <a16:creationId xmlns:a16="http://schemas.microsoft.com/office/drawing/2014/main" id="{13C6C9DB-EE35-0475-E7AE-D7C5358A9C67}"/>
              </a:ext>
            </a:extLst>
          </p:cNvPr>
          <p:cNvSpPr txBox="1">
            <a:spLocks noChangeArrowheads="1"/>
          </p:cNvSpPr>
          <p:nvPr/>
        </p:nvSpPr>
        <p:spPr bwMode="auto">
          <a:xfrm>
            <a:off x="9264425" y="2927847"/>
            <a:ext cx="18544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9pPr>
          </a:lstStyle>
          <a:p>
            <a:pPr algn="ctr"/>
            <a:r>
              <a:rPr lang="en-US" altLang="en-US" sz="1400" dirty="0"/>
              <a:t>Deconvolved Image</a:t>
            </a:r>
          </a:p>
        </p:txBody>
      </p:sp>
      <p:pic>
        <p:nvPicPr>
          <p:cNvPr id="23" name="Picture 22">
            <a:extLst>
              <a:ext uri="{FF2B5EF4-FFF2-40B4-BE49-F238E27FC236}">
                <a16:creationId xmlns:a16="http://schemas.microsoft.com/office/drawing/2014/main" id="{E255D419-512E-D993-9E0F-5750F4E28E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440" t="4427" r="16372" b="4613"/>
          <a:stretch/>
        </p:blipFill>
        <p:spPr bwMode="auto">
          <a:xfrm>
            <a:off x="8264063" y="3270267"/>
            <a:ext cx="3608035" cy="2207743"/>
          </a:xfrm>
          <a:prstGeom prst="rect">
            <a:avLst/>
          </a:prstGeom>
          <a:noFill/>
          <a:ln>
            <a:noFill/>
          </a:ln>
          <a:extLst>
            <a:ext uri="{53640926-AAD7-44D8-BBD7-CCE9431645EC}">
              <a14:shadowObscured xmlns:a14="http://schemas.microsoft.com/office/drawing/2010/main"/>
            </a:ext>
          </a:extLst>
        </p:spPr>
      </p:pic>
      <p:sp>
        <p:nvSpPr>
          <p:cNvPr id="4" name="Sun 3">
            <a:extLst>
              <a:ext uri="{FF2B5EF4-FFF2-40B4-BE49-F238E27FC236}">
                <a16:creationId xmlns:a16="http://schemas.microsoft.com/office/drawing/2014/main" id="{93830087-7AA5-C89B-B650-749A9BA66ECC}"/>
              </a:ext>
            </a:extLst>
          </p:cNvPr>
          <p:cNvSpPr/>
          <p:nvPr/>
        </p:nvSpPr>
        <p:spPr>
          <a:xfrm rot="1960207">
            <a:off x="1212489" y="5219564"/>
            <a:ext cx="845788" cy="845788"/>
          </a:xfrm>
          <a:prstGeom prst="sun">
            <a:avLst/>
          </a:prstGeom>
          <a:noFill/>
          <a:ln w="19050">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500">
              <a:solidFill>
                <a:srgbClr val="002060"/>
              </a:solidFill>
            </a:endParaRPr>
          </a:p>
        </p:txBody>
      </p:sp>
      <p:cxnSp>
        <p:nvCxnSpPr>
          <p:cNvPr id="9" name="Straight Arrow Connector 8">
            <a:extLst>
              <a:ext uri="{FF2B5EF4-FFF2-40B4-BE49-F238E27FC236}">
                <a16:creationId xmlns:a16="http://schemas.microsoft.com/office/drawing/2014/main" id="{F7E32B55-A1FF-1477-B2DB-EA738A575DCF}"/>
              </a:ext>
            </a:extLst>
          </p:cNvPr>
          <p:cNvCxnSpPr/>
          <p:nvPr/>
        </p:nvCxnSpPr>
        <p:spPr bwMode="auto">
          <a:xfrm flipH="1" flipV="1">
            <a:off x="1326123" y="4868362"/>
            <a:ext cx="122795" cy="28780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FDCD0815-2BD9-E422-CDAA-4B6185480D34}"/>
              </a:ext>
            </a:extLst>
          </p:cNvPr>
          <p:cNvCxnSpPr>
            <a:cxnSpLocks/>
          </p:cNvCxnSpPr>
          <p:nvPr/>
        </p:nvCxnSpPr>
        <p:spPr bwMode="auto">
          <a:xfrm flipV="1">
            <a:off x="1739729" y="4940096"/>
            <a:ext cx="190827" cy="2160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1ACF8263-549C-5779-1441-D223AC32E458}"/>
              </a:ext>
            </a:extLst>
          </p:cNvPr>
          <p:cNvCxnSpPr>
            <a:cxnSpLocks/>
          </p:cNvCxnSpPr>
          <p:nvPr/>
        </p:nvCxnSpPr>
        <p:spPr bwMode="auto">
          <a:xfrm flipV="1">
            <a:off x="1597462" y="4878955"/>
            <a:ext cx="34887" cy="2710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0" name="TextBox 18">
            <a:extLst>
              <a:ext uri="{FF2B5EF4-FFF2-40B4-BE49-F238E27FC236}">
                <a16:creationId xmlns:a16="http://schemas.microsoft.com/office/drawing/2014/main" id="{C307E76E-7C19-743B-86B6-4181886D40A3}"/>
              </a:ext>
            </a:extLst>
          </p:cNvPr>
          <p:cNvSpPr txBox="1">
            <a:spLocks noChangeArrowheads="1"/>
          </p:cNvSpPr>
          <p:nvPr/>
        </p:nvSpPr>
        <p:spPr bwMode="auto">
          <a:xfrm>
            <a:off x="4613420" y="2924750"/>
            <a:ext cx="18544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9pPr>
          </a:lstStyle>
          <a:p>
            <a:pPr algn="ctr"/>
            <a:r>
              <a:rPr lang="en-US" altLang="en-US" sz="1400" dirty="0"/>
              <a:t>Count Rate v. Time</a:t>
            </a:r>
          </a:p>
        </p:txBody>
      </p:sp>
      <p:sp>
        <p:nvSpPr>
          <p:cNvPr id="13" name="Right Arrow 16">
            <a:extLst>
              <a:ext uri="{FF2B5EF4-FFF2-40B4-BE49-F238E27FC236}">
                <a16:creationId xmlns:a16="http://schemas.microsoft.com/office/drawing/2014/main" id="{533807DE-AD01-3F80-F216-468D6E25C9D9}"/>
              </a:ext>
            </a:extLst>
          </p:cNvPr>
          <p:cNvSpPr>
            <a:spLocks noChangeArrowheads="1"/>
          </p:cNvSpPr>
          <p:nvPr/>
        </p:nvSpPr>
        <p:spPr bwMode="auto">
          <a:xfrm>
            <a:off x="7657406" y="4078635"/>
            <a:ext cx="526298" cy="249430"/>
          </a:xfrm>
          <a:prstGeom prst="rightArrow">
            <a:avLst>
              <a:gd name="adj1" fmla="val 50000"/>
              <a:gd name="adj2" fmla="val 49888"/>
            </a:avLst>
          </a:prstGeom>
          <a:solidFill>
            <a:srgbClr val="FF0000"/>
          </a:solidFill>
          <a:ln w="9525">
            <a:solidFill>
              <a:schemeClr val="tx1"/>
            </a:solidFill>
            <a:round/>
            <a:headEnd/>
            <a:tailEnd/>
          </a:ln>
        </p:spPr>
        <p:txBody>
          <a:bodyPr/>
          <a:ls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Times New Roman" panose="02020603050405020304" pitchFamily="18" charset="0"/>
                <a:ea typeface="MS PGothic" panose="020B0600070205080204" pitchFamily="34" charset="-128"/>
                <a:cs typeface="+mn-cs"/>
              </a:defRPr>
            </a:lvl9pPr>
          </a:lstStyle>
          <a:p>
            <a:endParaRPr lang="en-US" altLang="en-US"/>
          </a:p>
        </p:txBody>
      </p:sp>
      <p:sp>
        <p:nvSpPr>
          <p:cNvPr id="15" name="Title 1">
            <a:extLst>
              <a:ext uri="{FF2B5EF4-FFF2-40B4-BE49-F238E27FC236}">
                <a16:creationId xmlns:a16="http://schemas.microsoft.com/office/drawing/2014/main" id="{50C6D669-4A4A-0E66-EEAA-F5E957D5EFBC}"/>
              </a:ext>
            </a:extLst>
          </p:cNvPr>
          <p:cNvSpPr txBox="1">
            <a:spLocks/>
          </p:cNvSpPr>
          <p:nvPr/>
        </p:nvSpPr>
        <p:spPr>
          <a:xfrm>
            <a:off x="2201902" y="1"/>
            <a:ext cx="7788195" cy="7795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Cylindrical Time-Encoded Imaging</a:t>
            </a:r>
          </a:p>
        </p:txBody>
      </p:sp>
      <p:graphicFrame>
        <p:nvGraphicFramePr>
          <p:cNvPr id="25" name="Diagram 24">
            <a:extLst>
              <a:ext uri="{FF2B5EF4-FFF2-40B4-BE49-F238E27FC236}">
                <a16:creationId xmlns:a16="http://schemas.microsoft.com/office/drawing/2014/main" id="{72118E1F-5DC8-7B80-FF28-F9316B0A738B}"/>
              </a:ext>
            </a:extLst>
          </p:cNvPr>
          <p:cNvGraphicFramePr/>
          <p:nvPr>
            <p:extLst>
              <p:ext uri="{D42A27DB-BD31-4B8C-83A1-F6EECF244321}">
                <p14:modId xmlns:p14="http://schemas.microsoft.com/office/powerpoint/2010/main" val="1752542798"/>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Audio 6">
            <a:hlinkClick r:id="" action="ppaction://media"/>
            <a:extLst>
              <a:ext uri="{FF2B5EF4-FFF2-40B4-BE49-F238E27FC236}">
                <a16:creationId xmlns:a16="http://schemas.microsoft.com/office/drawing/2014/main" id="{62F020C2-F2C7-DEC4-50B6-9D56C9C6A4A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06231385"/>
      </p:ext>
    </p:extLst>
  </p:cSld>
  <p:clrMapOvr>
    <a:masterClrMapping/>
  </p:clrMapOvr>
  <mc:AlternateContent xmlns:mc="http://schemas.openxmlformats.org/markup-compatibility/2006" xmlns:p14="http://schemas.microsoft.com/office/powerpoint/2010/main">
    <mc:Choice Requires="p14">
      <p:transition spd="slow" p14:dur="2000" advTm="51925"/>
    </mc:Choice>
    <mc:Fallback xmlns="">
      <p:transition spd="slow" advTm="51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EDBD9-7602-AE59-CBCC-783F5E468ED1}"/>
              </a:ext>
            </a:extLst>
          </p:cNvPr>
          <p:cNvSpPr>
            <a:spLocks noGrp="1"/>
          </p:cNvSpPr>
          <p:nvPr>
            <p:ph type="title"/>
          </p:nvPr>
        </p:nvSpPr>
        <p:spPr>
          <a:xfrm>
            <a:off x="3600625" y="170108"/>
            <a:ext cx="4990750" cy="420687"/>
          </a:xfrm>
        </p:spPr>
        <p:txBody>
          <a:bodyPr>
            <a:normAutofit fontScale="90000"/>
          </a:bodyPr>
          <a:lstStyle/>
          <a:p>
            <a:r>
              <a:rPr lang="en-US" dirty="0"/>
              <a:t>LANTERN Project Goals</a:t>
            </a:r>
          </a:p>
        </p:txBody>
      </p:sp>
      <p:sp>
        <p:nvSpPr>
          <p:cNvPr id="3" name="Content Placeholder 2">
            <a:extLst>
              <a:ext uri="{FF2B5EF4-FFF2-40B4-BE49-F238E27FC236}">
                <a16:creationId xmlns:a16="http://schemas.microsoft.com/office/drawing/2014/main" id="{78F399DF-05EB-9169-1C13-28B17FE024A6}"/>
              </a:ext>
            </a:extLst>
          </p:cNvPr>
          <p:cNvSpPr>
            <a:spLocks noGrp="1"/>
          </p:cNvSpPr>
          <p:nvPr>
            <p:ph idx="1"/>
          </p:nvPr>
        </p:nvSpPr>
        <p:spPr>
          <a:xfrm>
            <a:off x="648049" y="999694"/>
            <a:ext cx="11048301" cy="2453151"/>
          </a:xfrm>
        </p:spPr>
        <p:txBody>
          <a:bodyPr>
            <a:normAutofit/>
          </a:bodyPr>
          <a:lstStyle/>
          <a:p>
            <a:r>
              <a:rPr lang="en-US" sz="2600" dirty="0"/>
              <a:t>Cylindrical Time-Encoded Imaging (</a:t>
            </a:r>
            <a:r>
              <a:rPr lang="en-US" sz="2600" dirty="0" err="1"/>
              <a:t>cTEI</a:t>
            </a:r>
            <a:r>
              <a:rPr lang="en-US" sz="2600" dirty="0"/>
              <a:t>)</a:t>
            </a:r>
          </a:p>
          <a:p>
            <a:pPr lvl="1"/>
            <a:r>
              <a:rPr lang="en-US" sz="2600" dirty="0"/>
              <a:t>Retain image quality when transitioning from a large to small diameter coded mask</a:t>
            </a:r>
          </a:p>
          <a:p>
            <a:pPr lvl="1"/>
            <a:r>
              <a:rPr lang="en-US" sz="2600" dirty="0"/>
              <a:t>Pseudo-optimize coded aperture patterns for unconventional mask systems</a:t>
            </a:r>
          </a:p>
        </p:txBody>
      </p:sp>
      <p:grpSp>
        <p:nvGrpSpPr>
          <p:cNvPr id="18" name="Group 17">
            <a:extLst>
              <a:ext uri="{FF2B5EF4-FFF2-40B4-BE49-F238E27FC236}">
                <a16:creationId xmlns:a16="http://schemas.microsoft.com/office/drawing/2014/main" id="{AE8AE827-5202-6F8A-C37A-15A513B8CD8E}"/>
              </a:ext>
            </a:extLst>
          </p:cNvPr>
          <p:cNvGrpSpPr/>
          <p:nvPr/>
        </p:nvGrpSpPr>
        <p:grpSpPr>
          <a:xfrm>
            <a:off x="2048662" y="2810620"/>
            <a:ext cx="7801359" cy="3071034"/>
            <a:chOff x="2056559" y="3199359"/>
            <a:chExt cx="4841923" cy="1906041"/>
          </a:xfrm>
        </p:grpSpPr>
        <p:sp>
          <p:nvSpPr>
            <p:cNvPr id="4" name="Oval 3">
              <a:extLst>
                <a:ext uri="{FF2B5EF4-FFF2-40B4-BE49-F238E27FC236}">
                  <a16:creationId xmlns:a16="http://schemas.microsoft.com/office/drawing/2014/main" id="{05114874-832C-45EA-04B6-E8487AD8384F}"/>
                </a:ext>
              </a:extLst>
            </p:cNvPr>
            <p:cNvSpPr/>
            <p:nvPr/>
          </p:nvSpPr>
          <p:spPr>
            <a:xfrm>
              <a:off x="2661894" y="3275530"/>
              <a:ext cx="1826871" cy="18268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5" name="Oval 4">
              <a:extLst>
                <a:ext uri="{FF2B5EF4-FFF2-40B4-BE49-F238E27FC236}">
                  <a16:creationId xmlns:a16="http://schemas.microsoft.com/office/drawing/2014/main" id="{AC42ABF9-0AD2-0651-D79F-8D9B25317390}"/>
                </a:ext>
              </a:extLst>
            </p:cNvPr>
            <p:cNvSpPr/>
            <p:nvPr/>
          </p:nvSpPr>
          <p:spPr>
            <a:xfrm>
              <a:off x="2626915" y="3243550"/>
              <a:ext cx="1861850" cy="186185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sp>
          <p:nvSpPr>
            <p:cNvPr id="6" name="Oval 5">
              <a:extLst>
                <a:ext uri="{FF2B5EF4-FFF2-40B4-BE49-F238E27FC236}">
                  <a16:creationId xmlns:a16="http://schemas.microsoft.com/office/drawing/2014/main" id="{4BADF984-F390-CD9A-54B1-516BC1A72528}"/>
                </a:ext>
              </a:extLst>
            </p:cNvPr>
            <p:cNvSpPr/>
            <p:nvPr/>
          </p:nvSpPr>
          <p:spPr>
            <a:xfrm>
              <a:off x="5329838" y="3653695"/>
              <a:ext cx="1041560" cy="104156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7" name="Oval 6">
              <a:extLst>
                <a:ext uri="{FF2B5EF4-FFF2-40B4-BE49-F238E27FC236}">
                  <a16:creationId xmlns:a16="http://schemas.microsoft.com/office/drawing/2014/main" id="{55C293B8-2DDE-311C-2531-A8A966020810}"/>
                </a:ext>
              </a:extLst>
            </p:cNvPr>
            <p:cNvSpPr/>
            <p:nvPr/>
          </p:nvSpPr>
          <p:spPr>
            <a:xfrm>
              <a:off x="5626138" y="3949995"/>
              <a:ext cx="448960" cy="44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cxnSp>
          <p:nvCxnSpPr>
            <p:cNvPr id="8" name="Straight Arrow Connector 7">
              <a:extLst>
                <a:ext uri="{FF2B5EF4-FFF2-40B4-BE49-F238E27FC236}">
                  <a16:creationId xmlns:a16="http://schemas.microsoft.com/office/drawing/2014/main" id="{70F73044-AF3F-FD6A-954E-21A9B65BB59A}"/>
                </a:ext>
              </a:extLst>
            </p:cNvPr>
            <p:cNvCxnSpPr>
              <a:cxnSpLocks/>
            </p:cNvCxnSpPr>
            <p:nvPr/>
          </p:nvCxnSpPr>
          <p:spPr>
            <a:xfrm>
              <a:off x="4651358" y="4175086"/>
              <a:ext cx="524447"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9" name="Isosceles Triangle 8">
              <a:extLst>
                <a:ext uri="{FF2B5EF4-FFF2-40B4-BE49-F238E27FC236}">
                  <a16:creationId xmlns:a16="http://schemas.microsoft.com/office/drawing/2014/main" id="{6D5B774C-0D33-A272-5CF6-F763ED8DE510}"/>
                </a:ext>
              </a:extLst>
            </p:cNvPr>
            <p:cNvSpPr/>
            <p:nvPr/>
          </p:nvSpPr>
          <p:spPr>
            <a:xfrm rot="16200000">
              <a:off x="3960628" y="3685119"/>
              <a:ext cx="173135" cy="9787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10" name="Oval 9">
              <a:extLst>
                <a:ext uri="{FF2B5EF4-FFF2-40B4-BE49-F238E27FC236}">
                  <a16:creationId xmlns:a16="http://schemas.microsoft.com/office/drawing/2014/main" id="{3F37D243-9155-72E6-A8F6-8588DE35DFE5}"/>
                </a:ext>
              </a:extLst>
            </p:cNvPr>
            <p:cNvSpPr/>
            <p:nvPr/>
          </p:nvSpPr>
          <p:spPr>
            <a:xfrm>
              <a:off x="3359796" y="3976431"/>
              <a:ext cx="396087" cy="3960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sp>
          <p:nvSpPr>
            <p:cNvPr id="11" name="Isosceles Triangle 10">
              <a:extLst>
                <a:ext uri="{FF2B5EF4-FFF2-40B4-BE49-F238E27FC236}">
                  <a16:creationId xmlns:a16="http://schemas.microsoft.com/office/drawing/2014/main" id="{10919D8F-F81C-6B3A-415C-3BC9F5C1CE07}"/>
                </a:ext>
              </a:extLst>
            </p:cNvPr>
            <p:cNvSpPr/>
            <p:nvPr/>
          </p:nvSpPr>
          <p:spPr>
            <a:xfrm rot="16200000">
              <a:off x="6084058" y="3889483"/>
              <a:ext cx="103093" cy="5699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sp>
          <p:nvSpPr>
            <p:cNvPr id="12" name="TextBox 11">
              <a:extLst>
                <a:ext uri="{FF2B5EF4-FFF2-40B4-BE49-F238E27FC236}">
                  <a16:creationId xmlns:a16="http://schemas.microsoft.com/office/drawing/2014/main" id="{CBC2A99C-B62F-DCCC-9C21-C55D6E53EAD3}"/>
                </a:ext>
              </a:extLst>
            </p:cNvPr>
            <p:cNvSpPr txBox="1"/>
            <p:nvPr/>
          </p:nvSpPr>
          <p:spPr>
            <a:xfrm>
              <a:off x="5162589" y="4747279"/>
              <a:ext cx="1735893" cy="210124"/>
            </a:xfrm>
            <a:prstGeom prst="rect">
              <a:avLst/>
            </a:prstGeom>
            <a:noFill/>
          </p:spPr>
          <p:txBody>
            <a:bodyPr wrap="square" rtlCol="0">
              <a:spAutoFit/>
            </a:bodyPr>
            <a:lstStyle/>
            <a:p>
              <a:r>
                <a:rPr lang="en-US" sz="1600" dirty="0"/>
                <a:t>Thin Mask </a:t>
              </a:r>
              <a:r>
                <a:rPr lang="en-US" sz="1600" dirty="0">
                  <a:sym typeface="Wingdings" panose="05000000000000000000" pitchFamily="2" charset="2"/>
                </a:rPr>
                <a:t> Thick Mask</a:t>
              </a:r>
              <a:endParaRPr lang="en-US" sz="1600" dirty="0"/>
            </a:p>
          </p:txBody>
        </p:sp>
        <p:sp>
          <p:nvSpPr>
            <p:cNvPr id="13" name="TextBox 12">
              <a:extLst>
                <a:ext uri="{FF2B5EF4-FFF2-40B4-BE49-F238E27FC236}">
                  <a16:creationId xmlns:a16="http://schemas.microsoft.com/office/drawing/2014/main" id="{DDF08E04-F4F9-9023-C8E0-783116BB74B2}"/>
                </a:ext>
              </a:extLst>
            </p:cNvPr>
            <p:cNvSpPr txBox="1"/>
            <p:nvPr/>
          </p:nvSpPr>
          <p:spPr>
            <a:xfrm>
              <a:off x="2056559" y="3199359"/>
              <a:ext cx="936381" cy="210124"/>
            </a:xfrm>
            <a:prstGeom prst="rect">
              <a:avLst/>
            </a:prstGeom>
            <a:noFill/>
          </p:spPr>
          <p:txBody>
            <a:bodyPr wrap="square" rtlCol="0">
              <a:spAutoFit/>
            </a:bodyPr>
            <a:lstStyle/>
            <a:p>
              <a:r>
                <a:rPr lang="en-US" sz="1600" dirty="0"/>
                <a:t>Large Diameter</a:t>
              </a:r>
            </a:p>
          </p:txBody>
        </p:sp>
        <p:sp>
          <p:nvSpPr>
            <p:cNvPr id="14" name="TextBox 13">
              <a:extLst>
                <a:ext uri="{FF2B5EF4-FFF2-40B4-BE49-F238E27FC236}">
                  <a16:creationId xmlns:a16="http://schemas.microsoft.com/office/drawing/2014/main" id="{1CE4CDB5-A9AF-6FA4-105D-425132799996}"/>
                </a:ext>
              </a:extLst>
            </p:cNvPr>
            <p:cNvSpPr txBox="1"/>
            <p:nvPr/>
          </p:nvSpPr>
          <p:spPr>
            <a:xfrm>
              <a:off x="5330504" y="3394415"/>
              <a:ext cx="936381" cy="210124"/>
            </a:xfrm>
            <a:prstGeom prst="rect">
              <a:avLst/>
            </a:prstGeom>
            <a:noFill/>
          </p:spPr>
          <p:txBody>
            <a:bodyPr wrap="square" rtlCol="0">
              <a:spAutoFit/>
            </a:bodyPr>
            <a:lstStyle/>
            <a:p>
              <a:r>
                <a:rPr lang="en-US" sz="1600" dirty="0"/>
                <a:t>Small Diameter</a:t>
              </a:r>
            </a:p>
          </p:txBody>
        </p:sp>
        <p:sp>
          <p:nvSpPr>
            <p:cNvPr id="15" name="Oval 14">
              <a:extLst>
                <a:ext uri="{FF2B5EF4-FFF2-40B4-BE49-F238E27FC236}">
                  <a16:creationId xmlns:a16="http://schemas.microsoft.com/office/drawing/2014/main" id="{C8C85D89-6DA0-1B67-F25A-19653F1E4345}"/>
                </a:ext>
              </a:extLst>
            </p:cNvPr>
            <p:cNvSpPr/>
            <p:nvPr/>
          </p:nvSpPr>
          <p:spPr>
            <a:xfrm>
              <a:off x="5652570" y="3976430"/>
              <a:ext cx="396087" cy="39608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dirty="0"/>
            </a:p>
          </p:txBody>
        </p:sp>
      </p:grpSp>
      <p:graphicFrame>
        <p:nvGraphicFramePr>
          <p:cNvPr id="17" name="Diagram 16">
            <a:extLst>
              <a:ext uri="{FF2B5EF4-FFF2-40B4-BE49-F238E27FC236}">
                <a16:creationId xmlns:a16="http://schemas.microsoft.com/office/drawing/2014/main" id="{72F00EE7-71BD-B91A-71C6-9450A6B1F60A}"/>
              </a:ext>
            </a:extLst>
          </p:cNvPr>
          <p:cNvGraphicFramePr/>
          <p:nvPr>
            <p:extLst>
              <p:ext uri="{D42A27DB-BD31-4B8C-83A1-F6EECF244321}">
                <p14:modId xmlns:p14="http://schemas.microsoft.com/office/powerpoint/2010/main" val="4102224202"/>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Audio 18">
            <a:hlinkClick r:id="" action="ppaction://media"/>
            <a:extLst>
              <a:ext uri="{FF2B5EF4-FFF2-40B4-BE49-F238E27FC236}">
                <a16:creationId xmlns:a16="http://schemas.microsoft.com/office/drawing/2014/main" id="{4FE6DB98-4CE9-5119-440E-4F851199584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54984741"/>
      </p:ext>
    </p:extLst>
  </p:cSld>
  <p:clrMapOvr>
    <a:masterClrMapping/>
  </p:clrMapOvr>
  <mc:AlternateContent xmlns:mc="http://schemas.openxmlformats.org/markup-compatibility/2006" xmlns:p14="http://schemas.microsoft.com/office/powerpoint/2010/main">
    <mc:Choice Requires="p14">
      <p:transition spd="slow" p14:dur="2000" advTm="28864"/>
    </mc:Choice>
    <mc:Fallback xmlns="">
      <p:transition spd="slow" advTm="2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a:extLst>
              <a:ext uri="{FF2B5EF4-FFF2-40B4-BE49-F238E27FC236}">
                <a16:creationId xmlns:a16="http://schemas.microsoft.com/office/drawing/2014/main" id="{278DB717-83EA-C743-8728-61E28C0F4533}"/>
              </a:ext>
            </a:extLst>
          </p:cNvPr>
          <p:cNvGraphicFramePr/>
          <p:nvPr>
            <p:extLst>
              <p:ext uri="{D42A27DB-BD31-4B8C-83A1-F6EECF244321}">
                <p14:modId xmlns:p14="http://schemas.microsoft.com/office/powerpoint/2010/main" val="213295889"/>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5" name="Title 1">
            <a:extLst>
              <a:ext uri="{FF2B5EF4-FFF2-40B4-BE49-F238E27FC236}">
                <a16:creationId xmlns:a16="http://schemas.microsoft.com/office/drawing/2014/main" id="{21792A29-87E2-4030-9B22-BEB0AD337C0E}"/>
              </a:ext>
            </a:extLst>
          </p:cNvPr>
          <p:cNvSpPr>
            <a:spLocks noGrp="1"/>
          </p:cNvSpPr>
          <p:nvPr>
            <p:ph type="title"/>
          </p:nvPr>
        </p:nvSpPr>
        <p:spPr>
          <a:xfrm>
            <a:off x="0" y="33557"/>
            <a:ext cx="12192000" cy="660144"/>
          </a:xfrm>
        </p:spPr>
        <p:txBody>
          <a:bodyPr>
            <a:normAutofit fontScale="90000"/>
          </a:bodyPr>
          <a:lstStyle/>
          <a:p>
            <a:pPr algn="ctr"/>
            <a:r>
              <a:rPr lang="en-US" dirty="0"/>
              <a:t>System Comparisons</a:t>
            </a:r>
          </a:p>
        </p:txBody>
      </p:sp>
      <p:sp>
        <p:nvSpPr>
          <p:cNvPr id="14" name="TextBox 13">
            <a:extLst>
              <a:ext uri="{FF2B5EF4-FFF2-40B4-BE49-F238E27FC236}">
                <a16:creationId xmlns:a16="http://schemas.microsoft.com/office/drawing/2014/main" id="{09046D22-1CDF-A9B3-21AF-54016A3DF000}"/>
              </a:ext>
            </a:extLst>
          </p:cNvPr>
          <p:cNvSpPr txBox="1"/>
          <p:nvPr/>
        </p:nvSpPr>
        <p:spPr>
          <a:xfrm>
            <a:off x="3398844" y="714083"/>
            <a:ext cx="1641545" cy="369332"/>
          </a:xfrm>
          <a:prstGeom prst="rect">
            <a:avLst/>
          </a:prstGeom>
          <a:noFill/>
        </p:spPr>
        <p:txBody>
          <a:bodyPr wrap="square" rtlCol="0">
            <a:spAutoFit/>
          </a:bodyPr>
          <a:lstStyle/>
          <a:p>
            <a:pPr algn="just"/>
            <a:r>
              <a:rPr lang="en-US" sz="1800" b="1" dirty="0"/>
              <a:t>MATADOR</a:t>
            </a:r>
          </a:p>
        </p:txBody>
      </p:sp>
      <p:sp>
        <p:nvSpPr>
          <p:cNvPr id="15" name="TextBox 14">
            <a:extLst>
              <a:ext uri="{FF2B5EF4-FFF2-40B4-BE49-F238E27FC236}">
                <a16:creationId xmlns:a16="http://schemas.microsoft.com/office/drawing/2014/main" id="{DDE13A9A-B662-D011-6BD1-951CD7D68CBA}"/>
              </a:ext>
            </a:extLst>
          </p:cNvPr>
          <p:cNvSpPr txBox="1"/>
          <p:nvPr/>
        </p:nvSpPr>
        <p:spPr>
          <a:xfrm>
            <a:off x="7235501" y="702121"/>
            <a:ext cx="1351033" cy="369332"/>
          </a:xfrm>
          <a:prstGeom prst="rect">
            <a:avLst/>
          </a:prstGeom>
          <a:noFill/>
        </p:spPr>
        <p:txBody>
          <a:bodyPr wrap="square" rtlCol="0">
            <a:spAutoFit/>
          </a:bodyPr>
          <a:lstStyle/>
          <a:p>
            <a:pPr algn="just"/>
            <a:r>
              <a:rPr lang="en-US" sz="1800" b="1" dirty="0"/>
              <a:t>LANTERN</a:t>
            </a:r>
          </a:p>
        </p:txBody>
      </p:sp>
      <p:pic>
        <p:nvPicPr>
          <p:cNvPr id="16" name="Picture 15">
            <a:extLst>
              <a:ext uri="{FF2B5EF4-FFF2-40B4-BE49-F238E27FC236}">
                <a16:creationId xmlns:a16="http://schemas.microsoft.com/office/drawing/2014/main" id="{959A2C27-D7DB-B82C-36CA-9FF79C2A47B3}"/>
              </a:ext>
            </a:extLst>
          </p:cNvPr>
          <p:cNvPicPr>
            <a:picLocks noChangeAspect="1"/>
          </p:cNvPicPr>
          <p:nvPr/>
        </p:nvPicPr>
        <p:blipFill>
          <a:blip r:embed="rId10"/>
          <a:stretch>
            <a:fillRect/>
          </a:stretch>
        </p:blipFill>
        <p:spPr>
          <a:xfrm>
            <a:off x="2327559" y="1071453"/>
            <a:ext cx="3061288" cy="3595127"/>
          </a:xfrm>
          <a:prstGeom prst="rect">
            <a:avLst/>
          </a:prstGeom>
        </p:spPr>
      </p:pic>
      <p:sp>
        <p:nvSpPr>
          <p:cNvPr id="17" name="TextBox 16">
            <a:extLst>
              <a:ext uri="{FF2B5EF4-FFF2-40B4-BE49-F238E27FC236}">
                <a16:creationId xmlns:a16="http://schemas.microsoft.com/office/drawing/2014/main" id="{05AEED22-01B5-04B5-7534-AA43737191CB}"/>
              </a:ext>
            </a:extLst>
          </p:cNvPr>
          <p:cNvSpPr txBox="1"/>
          <p:nvPr/>
        </p:nvSpPr>
        <p:spPr>
          <a:xfrm>
            <a:off x="2986059" y="4666580"/>
            <a:ext cx="2305930" cy="584775"/>
          </a:xfrm>
          <a:prstGeom prst="rect">
            <a:avLst/>
          </a:prstGeom>
          <a:noFill/>
        </p:spPr>
        <p:txBody>
          <a:bodyPr wrap="square" rtlCol="0">
            <a:spAutoFit/>
          </a:bodyPr>
          <a:lstStyle/>
          <a:p>
            <a:pPr algn="just"/>
            <a:r>
              <a:rPr lang="en-US" sz="1600" dirty="0"/>
              <a:t>Outer Diameter: 51.4 cm</a:t>
            </a:r>
          </a:p>
          <a:p>
            <a:pPr algn="just"/>
            <a:r>
              <a:rPr lang="en-US" sz="1600" dirty="0"/>
              <a:t> Inner Diameter:  ~25 cm</a:t>
            </a:r>
          </a:p>
        </p:txBody>
      </p:sp>
      <p:sp>
        <p:nvSpPr>
          <p:cNvPr id="18" name="TextBox 17">
            <a:extLst>
              <a:ext uri="{FF2B5EF4-FFF2-40B4-BE49-F238E27FC236}">
                <a16:creationId xmlns:a16="http://schemas.microsoft.com/office/drawing/2014/main" id="{CE579ACC-B132-0C77-39F8-2AF56FB857E4}"/>
              </a:ext>
            </a:extLst>
          </p:cNvPr>
          <p:cNvSpPr txBox="1"/>
          <p:nvPr/>
        </p:nvSpPr>
        <p:spPr>
          <a:xfrm>
            <a:off x="6544994" y="4666580"/>
            <a:ext cx="2877938" cy="584775"/>
          </a:xfrm>
          <a:prstGeom prst="rect">
            <a:avLst/>
          </a:prstGeom>
          <a:noFill/>
        </p:spPr>
        <p:txBody>
          <a:bodyPr wrap="square" rtlCol="0">
            <a:spAutoFit/>
          </a:bodyPr>
          <a:lstStyle/>
          <a:p>
            <a:pPr algn="just"/>
            <a:r>
              <a:rPr lang="en-US" sz="1600" dirty="0"/>
              <a:t>Outer Diameter: 30.6 cm</a:t>
            </a:r>
          </a:p>
          <a:p>
            <a:pPr algn="just"/>
            <a:r>
              <a:rPr lang="en-US" sz="1600" dirty="0"/>
              <a:t> Inner Diameter:  ~12 cm</a:t>
            </a:r>
          </a:p>
        </p:txBody>
      </p:sp>
      <p:pic>
        <p:nvPicPr>
          <p:cNvPr id="19" name="Picture 2" descr="A picture containing text, indoor&#10;&#10;Description automatically generated">
            <a:extLst>
              <a:ext uri="{FF2B5EF4-FFF2-40B4-BE49-F238E27FC236}">
                <a16:creationId xmlns:a16="http://schemas.microsoft.com/office/drawing/2014/main" id="{9B2377AD-1AD6-3627-CB8C-FAF88EB6C71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540" r="46983" b="7567"/>
          <a:stretch/>
        </p:blipFill>
        <p:spPr bwMode="auto">
          <a:xfrm>
            <a:off x="5669337" y="1072775"/>
            <a:ext cx="4483362" cy="35938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57FB197-286A-86C9-AFEF-A595E8A0E319}"/>
              </a:ext>
            </a:extLst>
          </p:cNvPr>
          <p:cNvSpPr txBox="1"/>
          <p:nvPr/>
        </p:nvSpPr>
        <p:spPr>
          <a:xfrm>
            <a:off x="2769068" y="5206588"/>
            <a:ext cx="2178270" cy="369332"/>
          </a:xfrm>
          <a:prstGeom prst="rect">
            <a:avLst/>
          </a:prstGeom>
          <a:noFill/>
        </p:spPr>
        <p:txBody>
          <a:bodyPr wrap="square">
            <a:spAutoFit/>
          </a:bodyPr>
          <a:lstStyle/>
          <a:p>
            <a:r>
              <a:rPr lang="en-US" dirty="0"/>
              <a:t>(Niral P Shah thesis) </a:t>
            </a:r>
          </a:p>
        </p:txBody>
      </p:sp>
      <p:sp>
        <p:nvSpPr>
          <p:cNvPr id="21" name="TextBox 20">
            <a:extLst>
              <a:ext uri="{FF2B5EF4-FFF2-40B4-BE49-F238E27FC236}">
                <a16:creationId xmlns:a16="http://schemas.microsoft.com/office/drawing/2014/main" id="{5213A0C5-69DD-87D1-8D06-7E7BECE83CE3}"/>
              </a:ext>
            </a:extLst>
          </p:cNvPr>
          <p:cNvSpPr txBox="1"/>
          <p:nvPr/>
        </p:nvSpPr>
        <p:spPr>
          <a:xfrm>
            <a:off x="2114026" y="5513120"/>
            <a:ext cx="8696589" cy="369332"/>
          </a:xfrm>
          <a:prstGeom prst="rect">
            <a:avLst/>
          </a:prstGeom>
          <a:noFill/>
        </p:spPr>
        <p:txBody>
          <a:bodyPr wrap="square" rtlCol="0">
            <a:spAutoFit/>
          </a:bodyPr>
          <a:lstStyle/>
          <a:p>
            <a:r>
              <a:rPr lang="en-US" dirty="0"/>
              <a:t>Geometric Angular Resolution: 10.28</a:t>
            </a:r>
            <a:r>
              <a:rPr lang="en-US" baseline="30000" dirty="0"/>
              <a:t>o   </a:t>
            </a:r>
            <a:r>
              <a:rPr lang="en-US" dirty="0"/>
              <a:t>          Geometric Angular Resolution: ~25</a:t>
            </a:r>
            <a:r>
              <a:rPr lang="en-US" baseline="30000" dirty="0"/>
              <a:t>o</a:t>
            </a:r>
            <a:endParaRPr lang="en-US" dirty="0"/>
          </a:p>
        </p:txBody>
      </p:sp>
      <p:sp>
        <p:nvSpPr>
          <p:cNvPr id="22" name="TextBox 21">
            <a:extLst>
              <a:ext uri="{FF2B5EF4-FFF2-40B4-BE49-F238E27FC236}">
                <a16:creationId xmlns:a16="http://schemas.microsoft.com/office/drawing/2014/main" id="{95778231-47A8-EF58-F6A4-407DF69777D7}"/>
              </a:ext>
            </a:extLst>
          </p:cNvPr>
          <p:cNvSpPr txBox="1"/>
          <p:nvPr/>
        </p:nvSpPr>
        <p:spPr>
          <a:xfrm>
            <a:off x="4640338" y="5234030"/>
            <a:ext cx="400051" cy="307777"/>
          </a:xfrm>
          <a:prstGeom prst="rect">
            <a:avLst/>
          </a:prstGeom>
          <a:noFill/>
        </p:spPr>
        <p:txBody>
          <a:bodyPr wrap="square" rtlCol="0">
            <a:spAutoFit/>
          </a:bodyPr>
          <a:lstStyle/>
          <a:p>
            <a:r>
              <a:rPr lang="en-US" sz="1400" dirty="0"/>
              <a:t>[1]</a:t>
            </a:r>
          </a:p>
        </p:txBody>
      </p:sp>
      <p:pic>
        <p:nvPicPr>
          <p:cNvPr id="2" name="Audio 1">
            <a:hlinkClick r:id="" action="ppaction://media"/>
            <a:extLst>
              <a:ext uri="{FF2B5EF4-FFF2-40B4-BE49-F238E27FC236}">
                <a16:creationId xmlns:a16="http://schemas.microsoft.com/office/drawing/2014/main" id="{066F5B2A-2F38-8F9B-06CD-79929995F72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72405399"/>
      </p:ext>
    </p:extLst>
  </p:cSld>
  <p:clrMapOvr>
    <a:masterClrMapping/>
  </p:clrMapOvr>
  <mc:AlternateContent xmlns:mc="http://schemas.openxmlformats.org/markup-compatibility/2006" xmlns:p14="http://schemas.microsoft.com/office/powerpoint/2010/main">
    <mc:Choice Requires="p14">
      <p:transition spd="slow" p14:dur="2000" advTm="44458"/>
    </mc:Choice>
    <mc:Fallback xmlns="">
      <p:transition spd="slow" advTm="44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18D096EE-ED84-060F-C352-DBFE26555C7F}"/>
              </a:ext>
            </a:extLst>
          </p:cNvPr>
          <p:cNvPicPr>
            <a:picLocks noChangeAspect="1"/>
          </p:cNvPicPr>
          <p:nvPr/>
        </p:nvPicPr>
        <p:blipFill>
          <a:blip r:embed="rId2"/>
          <a:srcRect l="776" r="776"/>
          <a:stretch>
            <a:fillRect/>
          </a:stretch>
        </p:blipFill>
        <p:spPr bwMode="auto">
          <a:xfrm>
            <a:off x="1912512" y="2577831"/>
            <a:ext cx="3623518" cy="3381949"/>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62CF9AF-F028-4773-E5E1-D28535AC4456}"/>
              </a:ext>
            </a:extLst>
          </p:cNvPr>
          <p:cNvSpPr>
            <a:spLocks noGrp="1"/>
          </p:cNvSpPr>
          <p:nvPr>
            <p:ph type="title"/>
          </p:nvPr>
        </p:nvSpPr>
        <p:spPr>
          <a:xfrm>
            <a:off x="2411701" y="4361"/>
            <a:ext cx="7520998" cy="764384"/>
          </a:xfrm>
        </p:spPr>
        <p:txBody>
          <a:bodyPr>
            <a:normAutofit/>
          </a:bodyPr>
          <a:lstStyle/>
          <a:p>
            <a:r>
              <a:rPr lang="en-US" dirty="0"/>
              <a:t>Current Experimental Results</a:t>
            </a:r>
          </a:p>
        </p:txBody>
      </p:sp>
      <p:sp>
        <p:nvSpPr>
          <p:cNvPr id="3" name="Content Placeholder 2">
            <a:extLst>
              <a:ext uri="{FF2B5EF4-FFF2-40B4-BE49-F238E27FC236}">
                <a16:creationId xmlns:a16="http://schemas.microsoft.com/office/drawing/2014/main" id="{6FED8C3C-4965-77ED-CB9B-7D15A1D7CB5A}"/>
              </a:ext>
            </a:extLst>
          </p:cNvPr>
          <p:cNvSpPr>
            <a:spLocks noGrp="1"/>
          </p:cNvSpPr>
          <p:nvPr>
            <p:ph idx="1"/>
          </p:nvPr>
        </p:nvSpPr>
        <p:spPr>
          <a:xfrm>
            <a:off x="837909" y="618573"/>
            <a:ext cx="10906678" cy="1933016"/>
          </a:xfrm>
        </p:spPr>
        <p:txBody>
          <a:bodyPr>
            <a:normAutofit fontScale="92500" lnSpcReduction="10000"/>
          </a:bodyPr>
          <a:lstStyle/>
          <a:p>
            <a:r>
              <a:rPr lang="en-US" dirty="0"/>
              <a:t>Gradient Projection Sparse Reconstruction (GPSR) performs better than Maximum Likelihood Expectation Maximization (MLEM) and Simple Back Projection (SBP)</a:t>
            </a:r>
          </a:p>
          <a:p>
            <a:r>
              <a:rPr lang="en-US" dirty="0"/>
              <a:t>Using an experimentally derived sensing matrix for image reconstruction from a Cs-137 point source measurement produces the best image quality</a:t>
            </a:r>
          </a:p>
        </p:txBody>
      </p:sp>
      <p:pic>
        <p:nvPicPr>
          <p:cNvPr id="8" name="Picture 7">
            <a:extLst>
              <a:ext uri="{FF2B5EF4-FFF2-40B4-BE49-F238E27FC236}">
                <a16:creationId xmlns:a16="http://schemas.microsoft.com/office/drawing/2014/main" id="{B5A611B1-32A1-1C38-C118-9E89567CFFB4}"/>
              </a:ext>
            </a:extLst>
          </p:cNvPr>
          <p:cNvPicPr>
            <a:picLocks noChangeAspect="1"/>
          </p:cNvPicPr>
          <p:nvPr/>
        </p:nvPicPr>
        <p:blipFill>
          <a:blip r:embed="rId3"/>
          <a:stretch>
            <a:fillRect/>
          </a:stretch>
        </p:blipFill>
        <p:spPr>
          <a:xfrm>
            <a:off x="6526508" y="2533475"/>
            <a:ext cx="3458604" cy="2310592"/>
          </a:xfrm>
          <a:prstGeom prst="rect">
            <a:avLst/>
          </a:prstGeom>
        </p:spPr>
      </p:pic>
      <p:pic>
        <p:nvPicPr>
          <p:cNvPr id="10" name="Picture 9" descr="Table&#10;&#10;Description automatically generated">
            <a:extLst>
              <a:ext uri="{FF2B5EF4-FFF2-40B4-BE49-F238E27FC236}">
                <a16:creationId xmlns:a16="http://schemas.microsoft.com/office/drawing/2014/main" id="{F01DE135-77A5-DF0C-919E-126B6346C675}"/>
              </a:ext>
            </a:extLst>
          </p:cNvPr>
          <p:cNvPicPr>
            <a:picLocks noChangeAspect="1"/>
          </p:cNvPicPr>
          <p:nvPr/>
        </p:nvPicPr>
        <p:blipFill>
          <a:blip r:embed="rId4"/>
          <a:stretch>
            <a:fillRect/>
          </a:stretch>
        </p:blipFill>
        <p:spPr>
          <a:xfrm>
            <a:off x="6721528" y="5072314"/>
            <a:ext cx="3263584" cy="887466"/>
          </a:xfrm>
          <a:prstGeom prst="rect">
            <a:avLst/>
          </a:prstGeom>
        </p:spPr>
      </p:pic>
      <p:graphicFrame>
        <p:nvGraphicFramePr>
          <p:cNvPr id="5" name="Diagram 4">
            <a:extLst>
              <a:ext uri="{FF2B5EF4-FFF2-40B4-BE49-F238E27FC236}">
                <a16:creationId xmlns:a16="http://schemas.microsoft.com/office/drawing/2014/main" id="{2847D63C-8D16-7010-2944-B419625D90B6}"/>
              </a:ext>
            </a:extLst>
          </p:cNvPr>
          <p:cNvGraphicFramePr/>
          <p:nvPr>
            <p:extLst>
              <p:ext uri="{D42A27DB-BD31-4B8C-83A1-F6EECF244321}">
                <p14:modId xmlns:p14="http://schemas.microsoft.com/office/powerpoint/2010/main" val="213295889"/>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06299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26B7F9C5-9F20-4CD1-ABEB-359CFEE75DF3}"/>
              </a:ext>
            </a:extLst>
          </p:cNvPr>
          <p:cNvSpPr>
            <a:spLocks noGrp="1"/>
          </p:cNvSpPr>
          <p:nvPr>
            <p:ph idx="1"/>
          </p:nvPr>
        </p:nvSpPr>
        <p:spPr>
          <a:xfrm>
            <a:off x="1127770" y="705401"/>
            <a:ext cx="9936458" cy="2447628"/>
          </a:xfrm>
        </p:spPr>
        <p:txBody>
          <a:bodyPr/>
          <a:lstStyle/>
          <a:p>
            <a:r>
              <a:rPr lang="en-US" dirty="0"/>
              <a:t>Image quality can be retained with masks designed for increased collimation and decreased scatter</a:t>
            </a:r>
          </a:p>
          <a:p>
            <a:r>
              <a:rPr lang="en-US" dirty="0"/>
              <a:t>Different materials like borated-polyethylene can be incorporated as neutron “poison” in the mask for thermal neutron modulation</a:t>
            </a:r>
          </a:p>
        </p:txBody>
      </p:sp>
      <p:sp>
        <p:nvSpPr>
          <p:cNvPr id="22" name="Title 1">
            <a:extLst>
              <a:ext uri="{FF2B5EF4-FFF2-40B4-BE49-F238E27FC236}">
                <a16:creationId xmlns:a16="http://schemas.microsoft.com/office/drawing/2014/main" id="{90551104-770A-0F56-A222-4BDA41CB8B76}"/>
              </a:ext>
            </a:extLst>
          </p:cNvPr>
          <p:cNvSpPr>
            <a:spLocks noGrp="1"/>
          </p:cNvSpPr>
          <p:nvPr>
            <p:ph type="title"/>
          </p:nvPr>
        </p:nvSpPr>
        <p:spPr>
          <a:xfrm>
            <a:off x="1262891" y="167765"/>
            <a:ext cx="9666216" cy="350888"/>
          </a:xfrm>
        </p:spPr>
        <p:txBody>
          <a:bodyPr>
            <a:normAutofit fontScale="90000"/>
          </a:bodyPr>
          <a:lstStyle/>
          <a:p>
            <a:r>
              <a:rPr lang="en-US" dirty="0"/>
              <a:t>Unconventional Coded Aperture Mask Design</a:t>
            </a:r>
          </a:p>
        </p:txBody>
      </p:sp>
      <p:pic>
        <p:nvPicPr>
          <p:cNvPr id="2" name="Picture 3">
            <a:extLst>
              <a:ext uri="{FF2B5EF4-FFF2-40B4-BE49-F238E27FC236}">
                <a16:creationId xmlns:a16="http://schemas.microsoft.com/office/drawing/2014/main" id="{F09FA0C4-F02B-19C7-C877-B5EA3758F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813" y="4308560"/>
            <a:ext cx="4728767" cy="17657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5D5A5E5-83C4-390D-2846-CF97E807A6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438401"/>
            <a:ext cx="4764684" cy="177912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34E435A-5A22-EA33-FD00-883DBFF5FFA2}"/>
              </a:ext>
            </a:extLst>
          </p:cNvPr>
          <p:cNvGrpSpPr/>
          <p:nvPr/>
        </p:nvGrpSpPr>
        <p:grpSpPr>
          <a:xfrm>
            <a:off x="7286115" y="3135718"/>
            <a:ext cx="3426626" cy="951125"/>
            <a:chOff x="5342878" y="2825237"/>
            <a:chExt cx="3138764" cy="951125"/>
          </a:xfrm>
        </p:grpSpPr>
        <p:cxnSp>
          <p:nvCxnSpPr>
            <p:cNvPr id="5" name="Straight Arrow Connector 4">
              <a:extLst>
                <a:ext uri="{FF2B5EF4-FFF2-40B4-BE49-F238E27FC236}">
                  <a16:creationId xmlns:a16="http://schemas.microsoft.com/office/drawing/2014/main" id="{0F421275-5B8E-CA7F-35E4-B4D02DA382A1}"/>
                </a:ext>
              </a:extLst>
            </p:cNvPr>
            <p:cNvCxnSpPr/>
            <p:nvPr/>
          </p:nvCxnSpPr>
          <p:spPr bwMode="auto">
            <a:xfrm flipH="1">
              <a:off x="7543800" y="2971800"/>
              <a:ext cx="777478" cy="0"/>
            </a:xfrm>
            <a:prstGeom prst="straightConnector1">
              <a:avLst/>
            </a:prstGeom>
            <a:solidFill>
              <a:schemeClr val="accent1"/>
            </a:solidFill>
            <a:ln w="28575" cap="flat" cmpd="sng" algn="ctr">
              <a:solidFill>
                <a:srgbClr val="341BF0"/>
              </a:solidFill>
              <a:prstDash val="solid"/>
              <a:round/>
              <a:headEnd type="none" w="med" len="med"/>
              <a:tailEnd type="triangle"/>
            </a:ln>
            <a:effectLst/>
          </p:spPr>
        </p:cxnSp>
        <p:cxnSp>
          <p:nvCxnSpPr>
            <p:cNvPr id="6" name="Straight Arrow Connector 5">
              <a:extLst>
                <a:ext uri="{FF2B5EF4-FFF2-40B4-BE49-F238E27FC236}">
                  <a16:creationId xmlns:a16="http://schemas.microsoft.com/office/drawing/2014/main" id="{967393CB-A9D0-27C3-9350-366A6F709072}"/>
                </a:ext>
              </a:extLst>
            </p:cNvPr>
            <p:cNvCxnSpPr/>
            <p:nvPr/>
          </p:nvCxnSpPr>
          <p:spPr bwMode="auto">
            <a:xfrm flipH="1">
              <a:off x="7543800" y="3200400"/>
              <a:ext cx="777478" cy="0"/>
            </a:xfrm>
            <a:prstGeom prst="straightConnector1">
              <a:avLst/>
            </a:prstGeom>
            <a:solidFill>
              <a:schemeClr val="accent1"/>
            </a:solidFill>
            <a:ln w="28575" cap="flat" cmpd="sng" algn="ctr">
              <a:solidFill>
                <a:srgbClr val="00FE26"/>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40CF94F6-000D-5ECA-BE03-15301BA9A142}"/>
                </a:ext>
              </a:extLst>
            </p:cNvPr>
            <p:cNvCxnSpPr/>
            <p:nvPr/>
          </p:nvCxnSpPr>
          <p:spPr bwMode="auto">
            <a:xfrm flipH="1">
              <a:off x="7543800" y="3429000"/>
              <a:ext cx="777478" cy="0"/>
            </a:xfrm>
            <a:prstGeom prst="straightConnector1">
              <a:avLst/>
            </a:prstGeom>
            <a:solidFill>
              <a:schemeClr val="accent1"/>
            </a:solidFill>
            <a:ln w="28575" cap="flat" cmpd="sng" algn="ctr">
              <a:solidFill>
                <a:srgbClr val="341BF0"/>
              </a:solidFill>
              <a:prstDash val="dash"/>
              <a:round/>
              <a:headEnd type="none" w="med" len="med"/>
              <a:tailEnd type="triangle"/>
            </a:ln>
            <a:effectLst/>
          </p:spPr>
        </p:cxnSp>
        <p:cxnSp>
          <p:nvCxnSpPr>
            <p:cNvPr id="8" name="Straight Arrow Connector 7">
              <a:extLst>
                <a:ext uri="{FF2B5EF4-FFF2-40B4-BE49-F238E27FC236}">
                  <a16:creationId xmlns:a16="http://schemas.microsoft.com/office/drawing/2014/main" id="{63CC7B1F-B3D7-4FF2-850B-C3F98038DEC2}"/>
                </a:ext>
              </a:extLst>
            </p:cNvPr>
            <p:cNvCxnSpPr/>
            <p:nvPr/>
          </p:nvCxnSpPr>
          <p:spPr bwMode="auto">
            <a:xfrm flipH="1">
              <a:off x="7543800" y="3657600"/>
              <a:ext cx="777478" cy="0"/>
            </a:xfrm>
            <a:prstGeom prst="straightConnector1">
              <a:avLst/>
            </a:prstGeom>
            <a:solidFill>
              <a:schemeClr val="accent1"/>
            </a:solidFill>
            <a:ln w="28575" cap="flat" cmpd="sng" algn="ctr">
              <a:solidFill>
                <a:srgbClr val="00FE26"/>
              </a:solidFill>
              <a:prstDash val="dash"/>
              <a:round/>
              <a:headEnd type="none" w="med" len="med"/>
              <a:tailEnd type="triangle"/>
            </a:ln>
            <a:effectLst/>
          </p:spPr>
        </p:cxnSp>
        <p:sp>
          <p:nvSpPr>
            <p:cNvPr id="9" name="TextBox 8">
              <a:extLst>
                <a:ext uri="{FF2B5EF4-FFF2-40B4-BE49-F238E27FC236}">
                  <a16:creationId xmlns:a16="http://schemas.microsoft.com/office/drawing/2014/main" id="{4F7DAEFA-57EE-DA6C-7524-40CF57C49A02}"/>
                </a:ext>
              </a:extLst>
            </p:cNvPr>
            <p:cNvSpPr txBox="1"/>
            <p:nvPr/>
          </p:nvSpPr>
          <p:spPr>
            <a:xfrm>
              <a:off x="6019800" y="2825237"/>
              <a:ext cx="2057400" cy="276999"/>
            </a:xfrm>
            <a:prstGeom prst="rect">
              <a:avLst/>
            </a:prstGeom>
            <a:noFill/>
          </p:spPr>
          <p:txBody>
            <a:bodyPr wrap="square" rtlCol="0">
              <a:spAutoFit/>
            </a:bodyPr>
            <a:lstStyle/>
            <a:p>
              <a:r>
                <a:rPr lang="en-US" sz="1200" dirty="0"/>
                <a:t>undetected gamma-ray</a:t>
              </a:r>
            </a:p>
          </p:txBody>
        </p:sp>
        <p:sp>
          <p:nvSpPr>
            <p:cNvPr id="10" name="TextBox 9">
              <a:extLst>
                <a:ext uri="{FF2B5EF4-FFF2-40B4-BE49-F238E27FC236}">
                  <a16:creationId xmlns:a16="http://schemas.microsoft.com/office/drawing/2014/main" id="{74FA70F8-1B4C-C0A6-ECEF-2AF96C9531CC}"/>
                </a:ext>
              </a:extLst>
            </p:cNvPr>
            <p:cNvSpPr txBox="1"/>
            <p:nvPr/>
          </p:nvSpPr>
          <p:spPr>
            <a:xfrm>
              <a:off x="6019800" y="3048000"/>
              <a:ext cx="2057400" cy="276999"/>
            </a:xfrm>
            <a:prstGeom prst="rect">
              <a:avLst/>
            </a:prstGeom>
            <a:noFill/>
          </p:spPr>
          <p:txBody>
            <a:bodyPr wrap="square" rtlCol="0">
              <a:spAutoFit/>
            </a:bodyPr>
            <a:lstStyle/>
            <a:p>
              <a:r>
                <a:rPr lang="en-US" sz="1200" dirty="0"/>
                <a:t>    detected gamma-ray</a:t>
              </a:r>
            </a:p>
          </p:txBody>
        </p:sp>
        <p:sp>
          <p:nvSpPr>
            <p:cNvPr id="11" name="TextBox 10">
              <a:extLst>
                <a:ext uri="{FF2B5EF4-FFF2-40B4-BE49-F238E27FC236}">
                  <a16:creationId xmlns:a16="http://schemas.microsoft.com/office/drawing/2014/main" id="{A476D9C7-5FAC-6A46-6550-CFB6F5CE14D9}"/>
                </a:ext>
              </a:extLst>
            </p:cNvPr>
            <p:cNvSpPr txBox="1"/>
            <p:nvPr/>
          </p:nvSpPr>
          <p:spPr>
            <a:xfrm>
              <a:off x="5366320" y="3276600"/>
              <a:ext cx="3115322" cy="276999"/>
            </a:xfrm>
            <a:prstGeom prst="rect">
              <a:avLst/>
            </a:prstGeom>
            <a:noFill/>
          </p:spPr>
          <p:txBody>
            <a:bodyPr wrap="square" rtlCol="0">
              <a:spAutoFit/>
            </a:bodyPr>
            <a:lstStyle/>
            <a:p>
              <a:r>
                <a:rPr lang="en-US" sz="1200" dirty="0"/>
                <a:t>attenuated undetected gamma-ray</a:t>
              </a:r>
            </a:p>
          </p:txBody>
        </p:sp>
        <p:sp>
          <p:nvSpPr>
            <p:cNvPr id="12" name="TextBox 11">
              <a:extLst>
                <a:ext uri="{FF2B5EF4-FFF2-40B4-BE49-F238E27FC236}">
                  <a16:creationId xmlns:a16="http://schemas.microsoft.com/office/drawing/2014/main" id="{FE49715E-FA31-0E51-C3C7-FAA4282B78FD}"/>
                </a:ext>
              </a:extLst>
            </p:cNvPr>
            <p:cNvSpPr txBox="1"/>
            <p:nvPr/>
          </p:nvSpPr>
          <p:spPr>
            <a:xfrm>
              <a:off x="5342878" y="3499363"/>
              <a:ext cx="2978400" cy="276999"/>
            </a:xfrm>
            <a:prstGeom prst="rect">
              <a:avLst/>
            </a:prstGeom>
            <a:noFill/>
          </p:spPr>
          <p:txBody>
            <a:bodyPr wrap="square" rtlCol="0">
              <a:spAutoFit/>
            </a:bodyPr>
            <a:lstStyle/>
            <a:p>
              <a:r>
                <a:rPr lang="en-US" sz="1200" dirty="0"/>
                <a:t>    attenuated detected gamma-ray</a:t>
              </a:r>
            </a:p>
          </p:txBody>
        </p:sp>
      </p:grpSp>
      <p:grpSp>
        <p:nvGrpSpPr>
          <p:cNvPr id="20" name="Group 19">
            <a:extLst>
              <a:ext uri="{FF2B5EF4-FFF2-40B4-BE49-F238E27FC236}">
                <a16:creationId xmlns:a16="http://schemas.microsoft.com/office/drawing/2014/main" id="{D35FF38F-A4AC-D841-FF11-932DBE2C5C2E}"/>
              </a:ext>
            </a:extLst>
          </p:cNvPr>
          <p:cNvGrpSpPr/>
          <p:nvPr/>
        </p:nvGrpSpPr>
        <p:grpSpPr>
          <a:xfrm>
            <a:off x="8481271" y="4267016"/>
            <a:ext cx="1883782" cy="740746"/>
            <a:chOff x="6809618" y="3524124"/>
            <a:chExt cx="1883782" cy="740746"/>
          </a:xfrm>
        </p:grpSpPr>
        <p:sp>
          <p:nvSpPr>
            <p:cNvPr id="14" name="Rectangle 13">
              <a:extLst>
                <a:ext uri="{FF2B5EF4-FFF2-40B4-BE49-F238E27FC236}">
                  <a16:creationId xmlns:a16="http://schemas.microsoft.com/office/drawing/2014/main" id="{51E0B71E-AE7F-8243-6F44-A380BF69244B}"/>
                </a:ext>
              </a:extLst>
            </p:cNvPr>
            <p:cNvSpPr/>
            <p:nvPr/>
          </p:nvSpPr>
          <p:spPr bwMode="auto">
            <a:xfrm>
              <a:off x="8077200" y="3581400"/>
              <a:ext cx="616200" cy="161627"/>
            </a:xfrm>
            <a:prstGeom prst="rect">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sp>
          <p:nvSpPr>
            <p:cNvPr id="15" name="Rectangle 14">
              <a:extLst>
                <a:ext uri="{FF2B5EF4-FFF2-40B4-BE49-F238E27FC236}">
                  <a16:creationId xmlns:a16="http://schemas.microsoft.com/office/drawing/2014/main" id="{D5917B2B-2017-95A6-2BC7-9C4F3C2A1241}"/>
                </a:ext>
              </a:extLst>
            </p:cNvPr>
            <p:cNvSpPr/>
            <p:nvPr/>
          </p:nvSpPr>
          <p:spPr bwMode="auto">
            <a:xfrm>
              <a:off x="8077200" y="3810000"/>
              <a:ext cx="616200" cy="161627"/>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sp>
          <p:nvSpPr>
            <p:cNvPr id="16" name="Rectangle 15">
              <a:extLst>
                <a:ext uri="{FF2B5EF4-FFF2-40B4-BE49-F238E27FC236}">
                  <a16:creationId xmlns:a16="http://schemas.microsoft.com/office/drawing/2014/main" id="{89417969-0227-FA2C-6196-75357297077D}"/>
                </a:ext>
              </a:extLst>
            </p:cNvPr>
            <p:cNvSpPr/>
            <p:nvPr/>
          </p:nvSpPr>
          <p:spPr bwMode="auto">
            <a:xfrm>
              <a:off x="8073900" y="4038600"/>
              <a:ext cx="616200" cy="161627"/>
            </a:xfrm>
            <a:prstGeom prst="rect">
              <a:avLst/>
            </a:prstGeom>
            <a:solidFill>
              <a:srgbClr val="5B9BD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Times New Roman" pitchFamily="-97" charset="0"/>
              </a:endParaRPr>
            </a:p>
          </p:txBody>
        </p:sp>
        <p:sp>
          <p:nvSpPr>
            <p:cNvPr id="17" name="TextBox 16">
              <a:extLst>
                <a:ext uri="{FF2B5EF4-FFF2-40B4-BE49-F238E27FC236}">
                  <a16:creationId xmlns:a16="http://schemas.microsoft.com/office/drawing/2014/main" id="{5DF5242D-2558-C074-09DC-74DFF338B2D1}"/>
                </a:ext>
              </a:extLst>
            </p:cNvPr>
            <p:cNvSpPr txBox="1"/>
            <p:nvPr/>
          </p:nvSpPr>
          <p:spPr>
            <a:xfrm>
              <a:off x="6970421" y="3524124"/>
              <a:ext cx="1106779" cy="276999"/>
            </a:xfrm>
            <a:prstGeom prst="rect">
              <a:avLst/>
            </a:prstGeom>
            <a:noFill/>
          </p:spPr>
          <p:txBody>
            <a:bodyPr wrap="square" rtlCol="0">
              <a:spAutoFit/>
            </a:bodyPr>
            <a:lstStyle/>
            <a:p>
              <a:r>
                <a:rPr lang="en-US" sz="1200" dirty="0"/>
                <a:t>low-Z material</a:t>
              </a:r>
            </a:p>
          </p:txBody>
        </p:sp>
        <p:sp>
          <p:nvSpPr>
            <p:cNvPr id="18" name="TextBox 17">
              <a:extLst>
                <a:ext uri="{FF2B5EF4-FFF2-40B4-BE49-F238E27FC236}">
                  <a16:creationId xmlns:a16="http://schemas.microsoft.com/office/drawing/2014/main" id="{12D3246A-6057-801B-D1D5-D0232DF1CF74}"/>
                </a:ext>
              </a:extLst>
            </p:cNvPr>
            <p:cNvSpPr txBox="1"/>
            <p:nvPr/>
          </p:nvSpPr>
          <p:spPr>
            <a:xfrm>
              <a:off x="6934201" y="3747800"/>
              <a:ext cx="1144806" cy="276999"/>
            </a:xfrm>
            <a:prstGeom prst="rect">
              <a:avLst/>
            </a:prstGeom>
            <a:noFill/>
          </p:spPr>
          <p:txBody>
            <a:bodyPr wrap="square" rtlCol="0">
              <a:spAutoFit/>
            </a:bodyPr>
            <a:lstStyle/>
            <a:p>
              <a:r>
                <a:rPr lang="en-US" sz="1200" dirty="0"/>
                <a:t>high-Z material</a:t>
              </a:r>
            </a:p>
          </p:txBody>
        </p:sp>
        <p:sp>
          <p:nvSpPr>
            <p:cNvPr id="19" name="TextBox 18">
              <a:extLst>
                <a:ext uri="{FF2B5EF4-FFF2-40B4-BE49-F238E27FC236}">
                  <a16:creationId xmlns:a16="http://schemas.microsoft.com/office/drawing/2014/main" id="{E3B9F3F7-F09C-6C26-66A3-73C189063FB4}"/>
                </a:ext>
              </a:extLst>
            </p:cNvPr>
            <p:cNvSpPr txBox="1"/>
            <p:nvPr/>
          </p:nvSpPr>
          <p:spPr>
            <a:xfrm>
              <a:off x="6809618" y="3987871"/>
              <a:ext cx="1442510" cy="276999"/>
            </a:xfrm>
            <a:prstGeom prst="rect">
              <a:avLst/>
            </a:prstGeom>
            <a:noFill/>
          </p:spPr>
          <p:txBody>
            <a:bodyPr wrap="square" rtlCol="0">
              <a:spAutoFit/>
            </a:bodyPr>
            <a:lstStyle/>
            <a:p>
              <a:r>
                <a:rPr lang="en-US" sz="1200" dirty="0"/>
                <a:t>detector material</a:t>
              </a:r>
            </a:p>
          </p:txBody>
        </p:sp>
      </p:grpSp>
      <p:graphicFrame>
        <p:nvGraphicFramePr>
          <p:cNvPr id="3" name="Diagram 2">
            <a:extLst>
              <a:ext uri="{FF2B5EF4-FFF2-40B4-BE49-F238E27FC236}">
                <a16:creationId xmlns:a16="http://schemas.microsoft.com/office/drawing/2014/main" id="{F410A834-BFBC-02F5-FB4A-67942B208D2D}"/>
              </a:ext>
            </a:extLst>
          </p:cNvPr>
          <p:cNvGraphicFramePr/>
          <p:nvPr>
            <p:extLst>
              <p:ext uri="{D42A27DB-BD31-4B8C-83A1-F6EECF244321}">
                <p14:modId xmlns:p14="http://schemas.microsoft.com/office/powerpoint/2010/main" val="213295889"/>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1" name="Audio 20">
            <a:hlinkClick r:id="" action="ppaction://media"/>
            <a:extLst>
              <a:ext uri="{FF2B5EF4-FFF2-40B4-BE49-F238E27FC236}">
                <a16:creationId xmlns:a16="http://schemas.microsoft.com/office/drawing/2014/main" id="{7FA81D78-28B8-A913-563C-6F102AF0222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36885251"/>
      </p:ext>
    </p:extLst>
  </p:cSld>
  <p:clrMapOvr>
    <a:masterClrMapping/>
  </p:clrMapOvr>
  <mc:AlternateContent xmlns:mc="http://schemas.openxmlformats.org/markup-compatibility/2006" xmlns:p14="http://schemas.microsoft.com/office/powerpoint/2010/main">
    <mc:Choice Requires="p14">
      <p:transition spd="slow" p14:dur="2000" advTm="63360"/>
    </mc:Choice>
    <mc:Fallback xmlns="">
      <p:transition spd="slow" advTm="63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7FEAF-17F2-AD50-F80E-696D3B2079D7}"/>
              </a:ext>
            </a:extLst>
          </p:cNvPr>
          <p:cNvSpPr>
            <a:spLocks noGrp="1"/>
          </p:cNvSpPr>
          <p:nvPr>
            <p:ph type="title"/>
          </p:nvPr>
        </p:nvSpPr>
        <p:spPr>
          <a:xfrm>
            <a:off x="3004307" y="1"/>
            <a:ext cx="6183385" cy="822358"/>
          </a:xfrm>
        </p:spPr>
        <p:txBody>
          <a:bodyPr>
            <a:normAutofit/>
          </a:bodyPr>
          <a:lstStyle/>
          <a:p>
            <a:r>
              <a:rPr lang="en-US" sz="4000" dirty="0"/>
              <a:t>Borated Wax Mask Elements</a:t>
            </a:r>
          </a:p>
        </p:txBody>
      </p:sp>
      <p:sp>
        <p:nvSpPr>
          <p:cNvPr id="3" name="Content Placeholder 2">
            <a:extLst>
              <a:ext uri="{FF2B5EF4-FFF2-40B4-BE49-F238E27FC236}">
                <a16:creationId xmlns:a16="http://schemas.microsoft.com/office/drawing/2014/main" id="{73C08E17-B1D8-1D59-3763-47D837589F92}"/>
              </a:ext>
            </a:extLst>
          </p:cNvPr>
          <p:cNvSpPr>
            <a:spLocks noGrp="1"/>
          </p:cNvSpPr>
          <p:nvPr>
            <p:ph idx="1"/>
          </p:nvPr>
        </p:nvSpPr>
        <p:spPr>
          <a:xfrm>
            <a:off x="838199" y="884360"/>
            <a:ext cx="10515600" cy="4351338"/>
          </a:xfrm>
        </p:spPr>
        <p:txBody>
          <a:bodyPr>
            <a:normAutofit/>
          </a:bodyPr>
          <a:lstStyle/>
          <a:p>
            <a:r>
              <a:rPr lang="en-US" sz="2600" dirty="0"/>
              <a:t>First attempt resulted in separation between the paraffin wax and B</a:t>
            </a:r>
            <a:r>
              <a:rPr lang="en-US" sz="2600" baseline="-25000" dirty="0"/>
              <a:t>4</a:t>
            </a:r>
            <a:r>
              <a:rPr lang="en-US" sz="2600" dirty="0"/>
              <a:t>C</a:t>
            </a:r>
          </a:p>
          <a:p>
            <a:r>
              <a:rPr lang="en-US" sz="2600" dirty="0"/>
              <a:t>Second attempt resulted in a more homogeneous mixture</a:t>
            </a:r>
          </a:p>
          <a:p>
            <a:pPr lvl="1"/>
            <a:r>
              <a:rPr lang="en-US" sz="2600" dirty="0"/>
              <a:t>No noticeable improvement in thermal neutron modulation from boron</a:t>
            </a:r>
          </a:p>
          <a:p>
            <a:pPr lvl="1"/>
            <a:r>
              <a:rPr lang="en-US" sz="2600" dirty="0"/>
              <a:t>Likely need </a:t>
            </a:r>
            <a:r>
              <a:rPr lang="en-US" sz="2600" baseline="30000" dirty="0"/>
              <a:t>10</a:t>
            </a:r>
            <a:r>
              <a:rPr lang="en-US" sz="2600" dirty="0"/>
              <a:t>B-enriched B</a:t>
            </a:r>
            <a:r>
              <a:rPr lang="en-US" sz="2600" baseline="-25000" dirty="0"/>
              <a:t>4</a:t>
            </a:r>
            <a:r>
              <a:rPr lang="en-US" sz="2600" dirty="0"/>
              <a:t>C instead of natural boron</a:t>
            </a:r>
          </a:p>
        </p:txBody>
      </p:sp>
      <p:graphicFrame>
        <p:nvGraphicFramePr>
          <p:cNvPr id="4" name="Diagram 3">
            <a:extLst>
              <a:ext uri="{FF2B5EF4-FFF2-40B4-BE49-F238E27FC236}">
                <a16:creationId xmlns:a16="http://schemas.microsoft.com/office/drawing/2014/main" id="{B34415A4-23F2-F371-1DCB-8F9946A9DD2D}"/>
              </a:ext>
            </a:extLst>
          </p:cNvPr>
          <p:cNvGraphicFramePr/>
          <p:nvPr>
            <p:extLst>
              <p:ext uri="{D42A27DB-BD31-4B8C-83A1-F6EECF244321}">
                <p14:modId xmlns:p14="http://schemas.microsoft.com/office/powerpoint/2010/main" val="2122728102"/>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Content Placeholder 4">
            <a:extLst>
              <a:ext uri="{FF2B5EF4-FFF2-40B4-BE49-F238E27FC236}">
                <a16:creationId xmlns:a16="http://schemas.microsoft.com/office/drawing/2014/main" id="{571EFEB7-CD5C-AED8-4F86-DC5AF6CC57F6}"/>
              </a:ext>
            </a:extLst>
          </p:cNvPr>
          <p:cNvPicPr>
            <a:picLocks noChangeAspect="1"/>
          </p:cNvPicPr>
          <p:nvPr/>
        </p:nvPicPr>
        <p:blipFill rotWithShape="1">
          <a:blip r:embed="rId9"/>
          <a:srcRect l="4234" t="17266" r="5416" b="28628"/>
          <a:stretch/>
        </p:blipFill>
        <p:spPr>
          <a:xfrm>
            <a:off x="125835" y="3837905"/>
            <a:ext cx="4725206" cy="2122240"/>
          </a:xfrm>
          <a:prstGeom prst="rect">
            <a:avLst/>
          </a:prstGeom>
        </p:spPr>
      </p:pic>
      <p:grpSp>
        <p:nvGrpSpPr>
          <p:cNvPr id="10" name="Group 9">
            <a:extLst>
              <a:ext uri="{FF2B5EF4-FFF2-40B4-BE49-F238E27FC236}">
                <a16:creationId xmlns:a16="http://schemas.microsoft.com/office/drawing/2014/main" id="{20845833-C32D-3D96-A7AA-F05D758BC90F}"/>
              </a:ext>
            </a:extLst>
          </p:cNvPr>
          <p:cNvGrpSpPr/>
          <p:nvPr/>
        </p:nvGrpSpPr>
        <p:grpSpPr>
          <a:xfrm>
            <a:off x="5007760" y="3022278"/>
            <a:ext cx="7058405" cy="3013364"/>
            <a:chOff x="4915481" y="2809555"/>
            <a:chExt cx="7058405" cy="3013364"/>
          </a:xfrm>
        </p:grpSpPr>
        <p:pic>
          <p:nvPicPr>
            <p:cNvPr id="8" name="Picture 7">
              <a:extLst>
                <a:ext uri="{FF2B5EF4-FFF2-40B4-BE49-F238E27FC236}">
                  <a16:creationId xmlns:a16="http://schemas.microsoft.com/office/drawing/2014/main" id="{BB63E5C1-9452-E399-86D5-95ABDD5A813B}"/>
                </a:ext>
              </a:extLst>
            </p:cNvPr>
            <p:cNvPicPr>
              <a:picLocks noChangeAspect="1"/>
            </p:cNvPicPr>
            <p:nvPr/>
          </p:nvPicPr>
          <p:blipFill>
            <a:blip r:embed="rId10"/>
            <a:stretch>
              <a:fillRect/>
            </a:stretch>
          </p:blipFill>
          <p:spPr>
            <a:xfrm>
              <a:off x="4915481" y="2885056"/>
              <a:ext cx="7058405" cy="2937863"/>
            </a:xfrm>
            <a:prstGeom prst="rect">
              <a:avLst/>
            </a:prstGeom>
          </p:spPr>
        </p:pic>
        <p:sp>
          <p:nvSpPr>
            <p:cNvPr id="9" name="TextBox 8">
              <a:extLst>
                <a:ext uri="{FF2B5EF4-FFF2-40B4-BE49-F238E27FC236}">
                  <a16:creationId xmlns:a16="http://schemas.microsoft.com/office/drawing/2014/main" id="{C9628E53-46D7-4D23-C8C9-C51D29900ECA}"/>
                </a:ext>
              </a:extLst>
            </p:cNvPr>
            <p:cNvSpPr txBox="1"/>
            <p:nvPr/>
          </p:nvSpPr>
          <p:spPr>
            <a:xfrm>
              <a:off x="6567532" y="2809555"/>
              <a:ext cx="3397541" cy="338554"/>
            </a:xfrm>
            <a:prstGeom prst="rect">
              <a:avLst/>
            </a:prstGeom>
            <a:noFill/>
          </p:spPr>
          <p:txBody>
            <a:bodyPr wrap="square" rtlCol="0">
              <a:spAutoFit/>
            </a:bodyPr>
            <a:lstStyle/>
            <a:p>
              <a:r>
                <a:rPr lang="en-US" sz="1600" b="1" dirty="0"/>
                <a:t>Li-6 thermal neutron capture peak</a:t>
              </a:r>
            </a:p>
          </p:txBody>
        </p:sp>
      </p:grpSp>
      <p:sp>
        <p:nvSpPr>
          <p:cNvPr id="6" name="TextBox 5">
            <a:extLst>
              <a:ext uri="{FF2B5EF4-FFF2-40B4-BE49-F238E27FC236}">
                <a16:creationId xmlns:a16="http://schemas.microsoft.com/office/drawing/2014/main" id="{86D24A16-B405-665A-CB90-4E8E5D88B3D5}"/>
              </a:ext>
            </a:extLst>
          </p:cNvPr>
          <p:cNvSpPr txBox="1"/>
          <p:nvPr/>
        </p:nvSpPr>
        <p:spPr>
          <a:xfrm>
            <a:off x="1857462" y="3429000"/>
            <a:ext cx="2533475" cy="369935"/>
          </a:xfrm>
          <a:prstGeom prst="rect">
            <a:avLst/>
          </a:prstGeom>
          <a:noFill/>
        </p:spPr>
        <p:txBody>
          <a:bodyPr wrap="square" rtlCol="0">
            <a:spAutoFit/>
          </a:bodyPr>
          <a:lstStyle/>
          <a:p>
            <a:r>
              <a:rPr lang="en-US" dirty="0"/>
              <a:t>1</a:t>
            </a:r>
            <a:r>
              <a:rPr lang="en-US" baseline="30000" dirty="0"/>
              <a:t>st</a:t>
            </a:r>
            <a:r>
              <a:rPr lang="en-US" dirty="0"/>
              <a:t> Attempt</a:t>
            </a:r>
          </a:p>
        </p:txBody>
      </p:sp>
      <p:sp>
        <p:nvSpPr>
          <p:cNvPr id="7" name="TextBox 6">
            <a:extLst>
              <a:ext uri="{FF2B5EF4-FFF2-40B4-BE49-F238E27FC236}">
                <a16:creationId xmlns:a16="http://schemas.microsoft.com/office/drawing/2014/main" id="{C88611CF-8AE3-1064-E880-1F5E6B904563}"/>
              </a:ext>
            </a:extLst>
          </p:cNvPr>
          <p:cNvSpPr txBox="1"/>
          <p:nvPr/>
        </p:nvSpPr>
        <p:spPr>
          <a:xfrm>
            <a:off x="7585046" y="2667241"/>
            <a:ext cx="2533475" cy="369935"/>
          </a:xfrm>
          <a:prstGeom prst="rect">
            <a:avLst/>
          </a:prstGeom>
          <a:noFill/>
        </p:spPr>
        <p:txBody>
          <a:bodyPr wrap="square" rtlCol="0">
            <a:spAutoFit/>
          </a:bodyPr>
          <a:lstStyle/>
          <a:p>
            <a:r>
              <a:rPr lang="en-US" dirty="0"/>
              <a:t>2</a:t>
            </a:r>
            <a:r>
              <a:rPr lang="en-US" baseline="30000" dirty="0"/>
              <a:t>nd</a:t>
            </a:r>
            <a:r>
              <a:rPr lang="en-US" dirty="0"/>
              <a:t> Attempt</a:t>
            </a:r>
          </a:p>
        </p:txBody>
      </p:sp>
      <p:pic>
        <p:nvPicPr>
          <p:cNvPr id="13" name="Audio 12">
            <a:hlinkClick r:id="" action="ppaction://media"/>
            <a:extLst>
              <a:ext uri="{FF2B5EF4-FFF2-40B4-BE49-F238E27FC236}">
                <a16:creationId xmlns:a16="http://schemas.microsoft.com/office/drawing/2014/main" id="{41F95227-6684-9CFE-23F9-FA0A16B0840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03632138"/>
      </p:ext>
    </p:extLst>
  </p:cSld>
  <p:clrMapOvr>
    <a:masterClrMapping/>
  </p:clrMapOvr>
  <mc:AlternateContent xmlns:mc="http://schemas.openxmlformats.org/markup-compatibility/2006" xmlns:p14="http://schemas.microsoft.com/office/powerpoint/2010/main">
    <mc:Choice Requires="p14">
      <p:transition spd="slow" p14:dur="2000" advTm="138198"/>
    </mc:Choice>
    <mc:Fallback xmlns="">
      <p:transition spd="slow" advTm="138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7DFDAB-2B0C-24FB-99CB-9CD264129EE2}"/>
              </a:ext>
            </a:extLst>
          </p:cNvPr>
          <p:cNvPicPr>
            <a:picLocks noChangeAspect="1"/>
          </p:cNvPicPr>
          <p:nvPr/>
        </p:nvPicPr>
        <p:blipFill rotWithShape="1">
          <a:blip r:embed="rId5"/>
          <a:srcRect l="5263" r="6579"/>
          <a:stretch/>
        </p:blipFill>
        <p:spPr>
          <a:xfrm>
            <a:off x="1107347" y="1759801"/>
            <a:ext cx="5181159" cy="4407851"/>
          </a:xfrm>
          <a:prstGeom prst="rect">
            <a:avLst/>
          </a:prstGeom>
        </p:spPr>
      </p:pic>
      <p:pic>
        <p:nvPicPr>
          <p:cNvPr id="17" name="Picture 16">
            <a:extLst>
              <a:ext uri="{FF2B5EF4-FFF2-40B4-BE49-F238E27FC236}">
                <a16:creationId xmlns:a16="http://schemas.microsoft.com/office/drawing/2014/main" id="{221A8B31-558E-2362-E26B-AED35D1965C2}"/>
              </a:ext>
            </a:extLst>
          </p:cNvPr>
          <p:cNvPicPr>
            <a:picLocks noChangeAspect="1"/>
          </p:cNvPicPr>
          <p:nvPr/>
        </p:nvPicPr>
        <p:blipFill rotWithShape="1">
          <a:blip r:embed="rId6"/>
          <a:srcRect l="14286" t="5475" r="15714" b="4762"/>
          <a:stretch/>
        </p:blipFill>
        <p:spPr>
          <a:xfrm>
            <a:off x="4201186" y="2367845"/>
            <a:ext cx="2703422" cy="2600015"/>
          </a:xfrm>
          <a:prstGeom prst="rect">
            <a:avLst/>
          </a:prstGeom>
        </p:spPr>
      </p:pic>
      <p:sp>
        <p:nvSpPr>
          <p:cNvPr id="18" name="Content Placeholder 3">
            <a:extLst>
              <a:ext uri="{FF2B5EF4-FFF2-40B4-BE49-F238E27FC236}">
                <a16:creationId xmlns:a16="http://schemas.microsoft.com/office/drawing/2014/main" id="{0E9D9977-8811-4490-0A62-4AA88995B342}"/>
              </a:ext>
            </a:extLst>
          </p:cNvPr>
          <p:cNvSpPr>
            <a:spLocks noGrp="1"/>
          </p:cNvSpPr>
          <p:nvPr>
            <p:ph idx="1"/>
          </p:nvPr>
        </p:nvSpPr>
        <p:spPr>
          <a:xfrm>
            <a:off x="900156" y="785821"/>
            <a:ext cx="10544087" cy="1263370"/>
          </a:xfrm>
        </p:spPr>
        <p:txBody>
          <a:bodyPr/>
          <a:lstStyle/>
          <a:p>
            <a:r>
              <a:rPr lang="en-US" dirty="0"/>
              <a:t>Side wall extension improves source intensity but does not significantly improve angular resolution and increases side lobe noise.</a:t>
            </a:r>
          </a:p>
        </p:txBody>
      </p:sp>
      <p:pic>
        <p:nvPicPr>
          <p:cNvPr id="2" name="Picture 1" descr="Chart, line chart&#10;&#10;Description automatically generated">
            <a:extLst>
              <a:ext uri="{FF2B5EF4-FFF2-40B4-BE49-F238E27FC236}">
                <a16:creationId xmlns:a16="http://schemas.microsoft.com/office/drawing/2014/main" id="{0F14771D-1A8D-5442-8E5B-DD79D3D2FFD1}"/>
              </a:ext>
            </a:extLst>
          </p:cNvPr>
          <p:cNvPicPr>
            <a:picLocks noChangeAspect="1"/>
          </p:cNvPicPr>
          <p:nvPr/>
        </p:nvPicPr>
        <p:blipFill>
          <a:blip r:embed="rId7"/>
          <a:stretch>
            <a:fillRect/>
          </a:stretch>
        </p:blipFill>
        <p:spPr>
          <a:xfrm>
            <a:off x="7425095" y="1711472"/>
            <a:ext cx="3213070" cy="2076250"/>
          </a:xfrm>
          <a:prstGeom prst="rect">
            <a:avLst/>
          </a:prstGeom>
        </p:spPr>
      </p:pic>
      <p:pic>
        <p:nvPicPr>
          <p:cNvPr id="3" name="Picture 2" descr="Chart, line chart&#10;&#10;Description automatically generated">
            <a:extLst>
              <a:ext uri="{FF2B5EF4-FFF2-40B4-BE49-F238E27FC236}">
                <a16:creationId xmlns:a16="http://schemas.microsoft.com/office/drawing/2014/main" id="{CAF325D2-6064-CFCA-D115-6B65E9EB935B}"/>
              </a:ext>
            </a:extLst>
          </p:cNvPr>
          <p:cNvPicPr>
            <a:picLocks noChangeAspect="1"/>
          </p:cNvPicPr>
          <p:nvPr/>
        </p:nvPicPr>
        <p:blipFill>
          <a:blip r:embed="rId8"/>
          <a:stretch>
            <a:fillRect/>
          </a:stretch>
        </p:blipFill>
        <p:spPr>
          <a:xfrm>
            <a:off x="7507706" y="3902645"/>
            <a:ext cx="3130459" cy="2074057"/>
          </a:xfrm>
          <a:prstGeom prst="rect">
            <a:avLst/>
          </a:prstGeom>
        </p:spPr>
      </p:pic>
      <p:sp>
        <p:nvSpPr>
          <p:cNvPr id="4" name="Title 1">
            <a:extLst>
              <a:ext uri="{FF2B5EF4-FFF2-40B4-BE49-F238E27FC236}">
                <a16:creationId xmlns:a16="http://schemas.microsoft.com/office/drawing/2014/main" id="{1C8960F5-99E2-F16B-FC7F-25CAC139EA6F}"/>
              </a:ext>
            </a:extLst>
          </p:cNvPr>
          <p:cNvSpPr>
            <a:spLocks noGrp="1"/>
          </p:cNvSpPr>
          <p:nvPr>
            <p:ph type="title"/>
          </p:nvPr>
        </p:nvSpPr>
        <p:spPr>
          <a:xfrm>
            <a:off x="1272330" y="18257"/>
            <a:ext cx="9647340" cy="877886"/>
          </a:xfrm>
        </p:spPr>
        <p:txBody>
          <a:bodyPr>
            <a:normAutofit/>
          </a:bodyPr>
          <a:lstStyle/>
          <a:p>
            <a:r>
              <a:rPr lang="en-US" dirty="0"/>
              <a:t>Simulation Results – Tungsten Side Walls</a:t>
            </a:r>
          </a:p>
        </p:txBody>
      </p:sp>
      <p:graphicFrame>
        <p:nvGraphicFramePr>
          <p:cNvPr id="6" name="Diagram 5">
            <a:extLst>
              <a:ext uri="{FF2B5EF4-FFF2-40B4-BE49-F238E27FC236}">
                <a16:creationId xmlns:a16="http://schemas.microsoft.com/office/drawing/2014/main" id="{AE0ADBA5-5194-871C-C5F1-49F493C824C3}"/>
              </a:ext>
            </a:extLst>
          </p:cNvPr>
          <p:cNvGraphicFramePr/>
          <p:nvPr>
            <p:extLst>
              <p:ext uri="{D42A27DB-BD31-4B8C-83A1-F6EECF244321}">
                <p14:modId xmlns:p14="http://schemas.microsoft.com/office/powerpoint/2010/main" val="213295889"/>
              </p:ext>
            </p:extLst>
          </p:nvPr>
        </p:nvGraphicFramePr>
        <p:xfrm>
          <a:off x="3124200" y="4458363"/>
          <a:ext cx="6096000"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Audio 6">
            <a:hlinkClick r:id="" action="ppaction://media"/>
            <a:extLst>
              <a:ext uri="{FF2B5EF4-FFF2-40B4-BE49-F238E27FC236}">
                <a16:creationId xmlns:a16="http://schemas.microsoft.com/office/drawing/2014/main" id="{9432D4B5-FCA3-441C-D9D9-EF716C5E9B0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55119908"/>
      </p:ext>
    </p:extLst>
  </p:cSld>
  <p:clrMapOvr>
    <a:masterClrMapping/>
  </p:clrMapOvr>
  <mc:AlternateContent xmlns:mc="http://schemas.openxmlformats.org/markup-compatibility/2006" xmlns:p14="http://schemas.microsoft.com/office/powerpoint/2010/main">
    <mc:Choice Requires="p14">
      <p:transition spd="slow" p14:dur="2000" advTm="68714"/>
    </mc:Choice>
    <mc:Fallback xmlns="">
      <p:transition spd="slow" advTm="68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10311</TotalTime>
  <Words>942</Words>
  <Application>Microsoft Office PowerPoint</Application>
  <PresentationFormat>Widescreen</PresentationFormat>
  <Paragraphs>169</Paragraphs>
  <Slides>18</Slides>
  <Notes>4</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Avenir Book</vt:lpstr>
      <vt:lpstr>Calibri</vt:lpstr>
      <vt:lpstr>Calibri Light</vt:lpstr>
      <vt:lpstr>Garamond</vt:lpstr>
      <vt:lpstr>Times New Roman</vt:lpstr>
      <vt:lpstr>Trebuchet MS</vt:lpstr>
      <vt:lpstr>Office Theme</vt:lpstr>
      <vt:lpstr>PowerPoint Presentation</vt:lpstr>
      <vt:lpstr>PowerPoint Presentation</vt:lpstr>
      <vt:lpstr>PowerPoint Presentation</vt:lpstr>
      <vt:lpstr>LANTERN Project Goals</vt:lpstr>
      <vt:lpstr>System Comparisons</vt:lpstr>
      <vt:lpstr>Current Experimental Results</vt:lpstr>
      <vt:lpstr>Unconventional Coded Aperture Mask Design</vt:lpstr>
      <vt:lpstr>Borated Wax Mask Elements</vt:lpstr>
      <vt:lpstr>Simulation Results – Tungsten Side Walls</vt:lpstr>
      <vt:lpstr>Spherical Time-Encoded Imaging</vt:lpstr>
      <vt:lpstr>MCNP Simulation Design</vt:lpstr>
      <vt:lpstr>Inside the Sphere</vt:lpstr>
      <vt:lpstr>Conclusions</vt:lpstr>
      <vt:lpstr>MTV Impact</vt:lpstr>
      <vt:lpstr>Acknowledgements</vt:lpstr>
      <vt:lpstr>References</vt:lpstr>
      <vt:lpstr>Extra Slides</vt:lpstr>
      <vt:lpstr>Initial Mechanical Design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DNNG</dc:creator>
  <cp:lastModifiedBy>Kuchta, John</cp:lastModifiedBy>
  <cp:revision>138</cp:revision>
  <dcterms:created xsi:type="dcterms:W3CDTF">2019-02-11T21:15:40Z</dcterms:created>
  <dcterms:modified xsi:type="dcterms:W3CDTF">2023-03-14T16:22:39Z</dcterms:modified>
</cp:coreProperties>
</file>