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376" r:id="rId4"/>
    <p:sldId id="295" r:id="rId5"/>
    <p:sldId id="318" r:id="rId6"/>
    <p:sldId id="319" r:id="rId7"/>
    <p:sldId id="315" r:id="rId8"/>
    <p:sldId id="401" r:id="rId9"/>
    <p:sldId id="299" r:id="rId10"/>
    <p:sldId id="320" r:id="rId11"/>
    <p:sldId id="400" r:id="rId12"/>
    <p:sldId id="391" r:id="rId13"/>
    <p:sldId id="392" r:id="rId14"/>
    <p:sldId id="393" r:id="rId15"/>
    <p:sldId id="394" r:id="rId16"/>
    <p:sldId id="396" r:id="rId17"/>
    <p:sldId id="397" r:id="rId18"/>
    <p:sldId id="395" r:id="rId19"/>
    <p:sldId id="266" r:id="rId20"/>
    <p:sldId id="377" r:id="rId21"/>
    <p:sldId id="378" r:id="rId22"/>
    <p:sldId id="398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54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1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3A34-90D5-4B34-BED2-C2556C11AAE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9EEBB-ED59-45EE-94F8-A00B3D53A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A8C40-71BB-42E5-9001-96A113230332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ECAEE-CE33-4B9A-BC1D-E2668F76A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6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ECAEE-CE33-4B9A-BC1D-E2668F76AF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4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B072A-5375-4118-8E46-6929E11D12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B072A-5375-4118-8E46-6929E11D12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79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B072A-5375-4118-8E46-6929E11D12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5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B072A-5375-4118-8E46-6929E11D12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B072A-5375-4118-8E46-6929E11D12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B072A-5375-4118-8E46-6929E11D12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DB67C-1DC4-7048-8F01-108CCE2CC1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6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9D8E-B781-455D-9489-3A5C4A4D9D14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9D82-20C3-40A5-A820-1BB3D53279A0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097-9716-4D94-ABD8-451A9756AB9A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8430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D1D1-89CC-4D30-A421-39993E9E186B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F26B-6C04-4E83-9FA0-EBDA8889F5C0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E3D2F-C8D9-4421-BCCB-5B43FF1BD27D}" type="datetime1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6F30-0BFB-4AE7-8E5E-DDD754248C39}" type="datetime1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9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2EC4-87EF-4AFB-B1D1-885728A0B41A}" type="datetime1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3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EE-C083-410F-8170-78648A612973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EBD5-E00F-47F4-A4C3-876DC0BE9F3B}" type="datetime1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423-6061-48DF-B249-33DE0875FAD0}" type="datetime1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297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97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99B8A-0457-4E1E-8FD2-4E3A912134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1"/>
            <a:ext cx="12192000" cy="76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5931" y="6184505"/>
            <a:ext cx="1510478" cy="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1004104" y="6272674"/>
            <a:ext cx="0" cy="4117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77" y="6207824"/>
            <a:ext cx="535351" cy="535589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152142" y="634113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4699B8A-0457-4E1E-8FD2-4E3A9121342F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AFEB8B-CA5D-4F4A-A191-1DFD76767B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150" y="6240897"/>
            <a:ext cx="952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0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13" Type="http://schemas.openxmlformats.org/officeDocument/2006/relationships/image" Target="../media/image48.tiff"/><Relationship Id="rId18" Type="http://schemas.openxmlformats.org/officeDocument/2006/relationships/image" Target="../media/image53.tiff"/><Relationship Id="rId3" Type="http://schemas.openxmlformats.org/officeDocument/2006/relationships/image" Target="../media/image38.jpeg"/><Relationship Id="rId7" Type="http://schemas.openxmlformats.org/officeDocument/2006/relationships/image" Target="../media/image42.tiff"/><Relationship Id="rId12" Type="http://schemas.openxmlformats.org/officeDocument/2006/relationships/image" Target="../media/image47.tiff"/><Relationship Id="rId17" Type="http://schemas.openxmlformats.org/officeDocument/2006/relationships/image" Target="../media/image52.tif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11" Type="http://schemas.openxmlformats.org/officeDocument/2006/relationships/image" Target="../media/image46.tiff"/><Relationship Id="rId5" Type="http://schemas.openxmlformats.org/officeDocument/2006/relationships/image" Target="../media/image40.tiff"/><Relationship Id="rId15" Type="http://schemas.openxmlformats.org/officeDocument/2006/relationships/image" Target="../media/image50.tiff"/><Relationship Id="rId10" Type="http://schemas.openxmlformats.org/officeDocument/2006/relationships/image" Target="../media/image45.tiff"/><Relationship Id="rId4" Type="http://schemas.openxmlformats.org/officeDocument/2006/relationships/image" Target="../media/image39.jpeg"/><Relationship Id="rId9" Type="http://schemas.openxmlformats.org/officeDocument/2006/relationships/image" Target="../media/image44.tiff"/><Relationship Id="rId14" Type="http://schemas.openxmlformats.org/officeDocument/2006/relationships/image" Target="../media/image4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4161" y="997515"/>
            <a:ext cx="8272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Neutron Resonance Analysis for the Identification and Quantification of Nuclear Material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4548264"/>
            <a:ext cx="5721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Ethan A. Klein</a:t>
            </a:r>
          </a:p>
          <a:p>
            <a:pPr algn="r"/>
            <a:r>
              <a:rPr lang="en-US" sz="2000" dirty="0"/>
              <a:t>PhD Candidate, MIT</a:t>
            </a:r>
          </a:p>
          <a:p>
            <a:pPr algn="r"/>
            <a:r>
              <a:rPr lang="en-US" sz="2000" dirty="0"/>
              <a:t>Advisor: Prof. Areg Danagoulian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43A72-1531-164D-8F90-A1481AA9A8BF}"/>
              </a:ext>
            </a:extLst>
          </p:cNvPr>
          <p:cNvSpPr txBox="1"/>
          <p:nvPr/>
        </p:nvSpPr>
        <p:spPr>
          <a:xfrm>
            <a:off x="3414161" y="3071351"/>
            <a:ext cx="4118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2023 MTV Workshop</a:t>
            </a:r>
          </a:p>
          <a:p>
            <a:r>
              <a:rPr lang="en-US" dirty="0"/>
              <a:t>March 21,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35" y="1617571"/>
            <a:ext cx="2602724" cy="26038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C876-38B3-E04F-A6EB-7F8649A2875D}"/>
              </a:ext>
            </a:extLst>
          </p:cNvPr>
          <p:cNvCxnSpPr/>
          <p:nvPr/>
        </p:nvCxnSpPr>
        <p:spPr>
          <a:xfrm>
            <a:off x="3205150" y="1967011"/>
            <a:ext cx="0" cy="190500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39">
        <p:fade/>
      </p:transition>
    </mc:Choice>
    <mc:Fallback xmlns="">
      <p:transition spd="med" advTm="3403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0455-A9FF-4172-A3B2-59D27221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DT-based NRTA Setup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19D3FD-402D-4962-A038-66DFC7BC6DC4}"/>
              </a:ext>
            </a:extLst>
          </p:cNvPr>
          <p:cNvCxnSpPr>
            <a:cxnSpLocks/>
          </p:cNvCxnSpPr>
          <p:nvPr/>
        </p:nvCxnSpPr>
        <p:spPr>
          <a:xfrm flipV="1">
            <a:off x="8582239" y="9209669"/>
            <a:ext cx="0" cy="255917"/>
          </a:xfrm>
          <a:prstGeom prst="line">
            <a:avLst/>
          </a:prstGeom>
          <a:ln w="19050" cap="flat"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rapezoid 2">
            <a:extLst>
              <a:ext uri="{FF2B5EF4-FFF2-40B4-BE49-F238E27FC236}">
                <a16:creationId xmlns:a16="http://schemas.microsoft.com/office/drawing/2014/main" id="{D4C1AFB6-BA68-4EE6-A101-A75CF905AC99}"/>
              </a:ext>
            </a:extLst>
          </p:cNvPr>
          <p:cNvSpPr/>
          <p:nvPr/>
        </p:nvSpPr>
        <p:spPr>
          <a:xfrm rot="5400000">
            <a:off x="6831885" y="2987443"/>
            <a:ext cx="734290" cy="1614055"/>
          </a:xfrm>
          <a:prstGeom prst="trapezoid">
            <a:avLst>
              <a:gd name="adj" fmla="val 203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0B16722-462A-4C8F-8BEE-6EFB2E816BE6}"/>
              </a:ext>
            </a:extLst>
          </p:cNvPr>
          <p:cNvGrpSpPr/>
          <p:nvPr/>
        </p:nvGrpSpPr>
        <p:grpSpPr>
          <a:xfrm>
            <a:off x="1471403" y="1246490"/>
            <a:ext cx="9150469" cy="4361669"/>
            <a:chOff x="1519723" y="1556479"/>
            <a:chExt cx="9150469" cy="436166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09A152B-400A-41E0-973E-EB468DE0B5F8}"/>
                </a:ext>
              </a:extLst>
            </p:cNvPr>
            <p:cNvSpPr/>
            <p:nvPr/>
          </p:nvSpPr>
          <p:spPr>
            <a:xfrm>
              <a:off x="7365094" y="4605689"/>
              <a:ext cx="3247906" cy="16335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843B5-4850-4D3A-AF1D-2E423E0D87F6}"/>
                </a:ext>
              </a:extLst>
            </p:cNvPr>
            <p:cNvSpPr/>
            <p:nvPr/>
          </p:nvSpPr>
          <p:spPr>
            <a:xfrm>
              <a:off x="3499131" y="3213360"/>
              <a:ext cx="417762" cy="15014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13C10DA-F419-41A8-9342-294578CD1BF9}"/>
                </a:ext>
              </a:extLst>
            </p:cNvPr>
            <p:cNvSpPr/>
            <p:nvPr/>
          </p:nvSpPr>
          <p:spPr>
            <a:xfrm>
              <a:off x="7978850" y="3252377"/>
              <a:ext cx="2049448" cy="13533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5D57B40-7CE9-44B3-BB46-C3063210A788}"/>
                </a:ext>
              </a:extLst>
            </p:cNvPr>
            <p:cNvSpPr/>
            <p:nvPr/>
          </p:nvSpPr>
          <p:spPr>
            <a:xfrm>
              <a:off x="2044756" y="3715201"/>
              <a:ext cx="2249424" cy="4480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FD3002-8544-40B1-8E03-3031D5E4C1C1}"/>
                </a:ext>
              </a:extLst>
            </p:cNvPr>
            <p:cNvSpPr/>
            <p:nvPr/>
          </p:nvSpPr>
          <p:spPr>
            <a:xfrm>
              <a:off x="8991602" y="3713501"/>
              <a:ext cx="1036696" cy="4380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5CBA0E-4385-4232-B5BC-A34E6F0AE2A2}"/>
                </a:ext>
              </a:extLst>
            </p:cNvPr>
            <p:cNvSpPr txBox="1"/>
            <p:nvPr/>
          </p:nvSpPr>
          <p:spPr>
            <a:xfrm>
              <a:off x="7440105" y="1790606"/>
              <a:ext cx="993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Cd FOIL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EB6376C-DCF0-445F-808F-ABF74587B6ED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H="1" flipV="1">
              <a:off x="2179359" y="2499128"/>
              <a:ext cx="3620" cy="1372788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E2D90D-0129-4FAF-A49E-AC7ECC6B56FF}"/>
                </a:ext>
              </a:extLst>
            </p:cNvPr>
            <p:cNvSpPr txBox="1"/>
            <p:nvPr/>
          </p:nvSpPr>
          <p:spPr>
            <a:xfrm>
              <a:off x="1519723" y="2129796"/>
              <a:ext cx="1319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D-T TUBE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88AA749-9E95-4295-B122-2D981AC80708}"/>
                </a:ext>
              </a:extLst>
            </p:cNvPr>
            <p:cNvSpPr txBox="1"/>
            <p:nvPr/>
          </p:nvSpPr>
          <p:spPr>
            <a:xfrm>
              <a:off x="4604082" y="2944514"/>
              <a:ext cx="14089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NEUTRON BEAM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F3D2453-6B75-4804-BD47-CE4DB03EC988}"/>
                </a:ext>
              </a:extLst>
            </p:cNvPr>
            <p:cNvSpPr txBox="1"/>
            <p:nvPr/>
          </p:nvSpPr>
          <p:spPr>
            <a:xfrm>
              <a:off x="3091811" y="1556479"/>
              <a:ext cx="1454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HDPE</a:t>
              </a:r>
              <a:b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</a:b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MODERATOR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BD82845-1E79-4BC6-BF51-405280B86989}"/>
                </a:ext>
              </a:extLst>
            </p:cNvPr>
            <p:cNvSpPr txBox="1"/>
            <p:nvPr/>
          </p:nvSpPr>
          <p:spPr>
            <a:xfrm>
              <a:off x="8940207" y="1793505"/>
              <a:ext cx="1729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B</a:t>
              </a:r>
              <a:r>
                <a:rPr lang="en-US" baseline="-2500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4</a:t>
              </a:r>
              <a:r>
                <a:rPr lang="en-US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 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SHIELDING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F88C512-F30B-4DC5-B79D-826C0BFC6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8016" y="2159938"/>
              <a:ext cx="0" cy="1212683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9937A25-8A39-4BCE-ACCE-FC83B505CB2A}"/>
                </a:ext>
              </a:extLst>
            </p:cNvPr>
            <p:cNvSpPr/>
            <p:nvPr/>
          </p:nvSpPr>
          <p:spPr>
            <a:xfrm>
              <a:off x="3681403" y="3713501"/>
              <a:ext cx="54022" cy="440966"/>
            </a:xfrm>
            <a:prstGeom prst="rect">
              <a:avLst/>
            </a:prstGeom>
            <a:solidFill>
              <a:srgbClr val="D9D9D9"/>
            </a:solidFill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CF86D5-0196-41B5-B8C3-5839BB9F5705}"/>
                </a:ext>
              </a:extLst>
            </p:cNvPr>
            <p:cNvSpPr/>
            <p:nvPr/>
          </p:nvSpPr>
          <p:spPr>
            <a:xfrm>
              <a:off x="7936614" y="3622709"/>
              <a:ext cx="36576" cy="61264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2149332-FAB7-4342-BD95-AAE9D119C5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5554" y="3918374"/>
              <a:ext cx="45720" cy="45720"/>
            </a:xfrm>
            <a:prstGeom prst="ellipse">
              <a:avLst/>
            </a:prstGeom>
            <a:solidFill>
              <a:srgbClr val="33CC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A7EA7A6-1B07-4542-88E3-0C9C11477666}"/>
                </a:ext>
              </a:extLst>
            </p:cNvPr>
            <p:cNvCxnSpPr>
              <a:cxnSpLocks/>
            </p:cNvCxnSpPr>
            <p:nvPr/>
          </p:nvCxnSpPr>
          <p:spPr>
            <a:xfrm>
              <a:off x="3900883" y="5493095"/>
              <a:ext cx="0" cy="127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BCAA554-7C2D-45CF-B325-66AE4E2D2FF4}"/>
                </a:ext>
              </a:extLst>
            </p:cNvPr>
            <p:cNvCxnSpPr/>
            <p:nvPr/>
          </p:nvCxnSpPr>
          <p:spPr>
            <a:xfrm>
              <a:off x="8940207" y="5493095"/>
              <a:ext cx="0" cy="12700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E8F37FD-40CA-44C1-8432-738E6E6B4A8A}"/>
                </a:ext>
              </a:extLst>
            </p:cNvPr>
            <p:cNvCxnSpPr>
              <a:cxnSpLocks/>
            </p:cNvCxnSpPr>
            <p:nvPr/>
          </p:nvCxnSpPr>
          <p:spPr>
            <a:xfrm>
              <a:off x="3900883" y="5556595"/>
              <a:ext cx="50393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2E85405-E3B2-4CA6-83BE-17DA599C2C0A}"/>
                </a:ext>
              </a:extLst>
            </p:cNvPr>
            <p:cNvSpPr txBox="1"/>
            <p:nvPr/>
          </p:nvSpPr>
          <p:spPr>
            <a:xfrm>
              <a:off x="5141875" y="5579594"/>
              <a:ext cx="1376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2.00 METERS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52C84A6-FE5F-4537-92C6-B4D77F408E0B}"/>
                </a:ext>
              </a:extLst>
            </p:cNvPr>
            <p:cNvSpPr txBox="1"/>
            <p:nvPr/>
          </p:nvSpPr>
          <p:spPr>
            <a:xfrm>
              <a:off x="7872218" y="2272961"/>
              <a:ext cx="2153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GS20 </a:t>
              </a:r>
              <a:r>
                <a:rPr kumimoji="0" lang="en-US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6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Li-ENRICHED</a:t>
              </a:r>
              <a:b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</a:b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SCINTILLATOR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9706B43-2208-4E96-BFA0-64421B7E45DD}"/>
                </a:ext>
              </a:extLst>
            </p:cNvPr>
            <p:cNvSpPr/>
            <p:nvPr/>
          </p:nvSpPr>
          <p:spPr>
            <a:xfrm>
              <a:off x="9409186" y="3814362"/>
              <a:ext cx="616283" cy="236505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257436F-BED7-43CB-9D4E-6D0550424F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4304" y="2200947"/>
              <a:ext cx="0" cy="1235206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8A1E82-DAFC-486A-BCCE-116F861F6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3921" y="2124493"/>
              <a:ext cx="981" cy="1702608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Flowchart: Direct Access Storage 63">
              <a:extLst>
                <a:ext uri="{FF2B5EF4-FFF2-40B4-BE49-F238E27FC236}">
                  <a16:creationId xmlns:a16="http://schemas.microsoft.com/office/drawing/2014/main" id="{46E02816-2425-4643-9219-005C0AD0EFFE}"/>
                </a:ext>
              </a:extLst>
            </p:cNvPr>
            <p:cNvSpPr/>
            <p:nvPr/>
          </p:nvSpPr>
          <p:spPr>
            <a:xfrm rot="10800000">
              <a:off x="8994142" y="3742526"/>
              <a:ext cx="70765" cy="374904"/>
            </a:xfrm>
            <a:prstGeom prst="flowChartMagneticDrum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E44F7A8-6227-4064-84DF-85B68C416F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3531" y="2911497"/>
              <a:ext cx="0" cy="1030973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Flowchart: Manual Operation 65">
              <a:extLst>
                <a:ext uri="{FF2B5EF4-FFF2-40B4-BE49-F238E27FC236}">
                  <a16:creationId xmlns:a16="http://schemas.microsoft.com/office/drawing/2014/main" id="{D84B3966-6C8F-4D03-BBFF-936884854728}"/>
                </a:ext>
              </a:extLst>
            </p:cNvPr>
            <p:cNvSpPr/>
            <p:nvPr/>
          </p:nvSpPr>
          <p:spPr>
            <a:xfrm rot="16200000">
              <a:off x="9053778" y="3757338"/>
              <a:ext cx="365760" cy="345056"/>
            </a:xfrm>
            <a:prstGeom prst="flowChartManualOperation">
              <a:avLst/>
            </a:prstGeom>
            <a:solidFill>
              <a:schemeClr val="tx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0877C68-DB0E-4256-B38C-D428579645EF}"/>
                </a:ext>
              </a:extLst>
            </p:cNvPr>
            <p:cNvSpPr/>
            <p:nvPr/>
          </p:nvSpPr>
          <p:spPr>
            <a:xfrm>
              <a:off x="2250831" y="4163257"/>
              <a:ext cx="374725" cy="66524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3A25507-4FCB-4D42-A978-253D0BF87D51}"/>
                </a:ext>
              </a:extLst>
            </p:cNvPr>
            <p:cNvSpPr/>
            <p:nvPr/>
          </p:nvSpPr>
          <p:spPr>
            <a:xfrm>
              <a:off x="3559259" y="4727453"/>
              <a:ext cx="293247" cy="8256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BCC8D32-623B-4880-9808-BE8E59EEC7CF}"/>
                </a:ext>
              </a:extLst>
            </p:cNvPr>
            <p:cNvSpPr/>
            <p:nvPr/>
          </p:nvSpPr>
          <p:spPr>
            <a:xfrm>
              <a:off x="3587073" y="3618165"/>
              <a:ext cx="237620" cy="95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3171386-B856-4EE7-9014-EC79CC102B61}"/>
                </a:ext>
              </a:extLst>
            </p:cNvPr>
            <p:cNvSpPr/>
            <p:nvPr/>
          </p:nvSpPr>
          <p:spPr>
            <a:xfrm>
              <a:off x="3587073" y="4163257"/>
              <a:ext cx="237620" cy="95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FDDE6F8-8C0C-4AF0-A850-325E4413FBEC}"/>
                </a:ext>
              </a:extLst>
            </p:cNvPr>
            <p:cNvSpPr txBox="1"/>
            <p:nvPr/>
          </p:nvSpPr>
          <p:spPr>
            <a:xfrm>
              <a:off x="6607606" y="2124493"/>
              <a:ext cx="11015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TARGET OBJECT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2D90FF0-D257-4C3E-A911-C935B3DA8B7C}"/>
                </a:ext>
              </a:extLst>
            </p:cNvPr>
            <p:cNvSpPr txBox="1"/>
            <p:nvPr/>
          </p:nvSpPr>
          <p:spPr>
            <a:xfrm>
              <a:off x="2505029" y="2411872"/>
              <a:ext cx="1357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Pb</a:t>
              </a:r>
              <a:b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</a:b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 pitchFamily="34" charset="0"/>
                </a:rPr>
                <a:t>MULTIPLIER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1DC576D-EF3A-4F47-96C3-6EA03A5FD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317" y="3000895"/>
              <a:ext cx="0" cy="671369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rapezoid 76">
              <a:extLst>
                <a:ext uri="{FF2B5EF4-FFF2-40B4-BE49-F238E27FC236}">
                  <a16:creationId xmlns:a16="http://schemas.microsoft.com/office/drawing/2014/main" id="{D0638BC9-FE57-4395-8151-BD020C7BC475}"/>
                </a:ext>
              </a:extLst>
            </p:cNvPr>
            <p:cNvSpPr/>
            <p:nvPr/>
          </p:nvSpPr>
          <p:spPr>
            <a:xfrm rot="5400000">
              <a:off x="8178270" y="3429000"/>
              <a:ext cx="621728" cy="1005840"/>
            </a:xfrm>
            <a:prstGeom prst="trapezoid">
              <a:avLst>
                <a:gd name="adj" fmla="val 1472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62C1915-97EE-405F-A3A3-5EC72B84EFF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3888766" y="3929978"/>
              <a:ext cx="5128964" cy="387904"/>
            </a:xfrm>
            <a:prstGeom prst="straightConnector1">
              <a:avLst/>
            </a:prstGeom>
            <a:ln w="19050">
              <a:solidFill>
                <a:srgbClr val="33CC33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DB851238-C38D-477D-B190-C095B74E3ACE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>
              <a:off x="3888766" y="3546269"/>
              <a:ext cx="5128964" cy="383709"/>
            </a:xfrm>
            <a:prstGeom prst="straightConnector1">
              <a:avLst/>
            </a:prstGeom>
            <a:ln w="19050">
              <a:solidFill>
                <a:srgbClr val="33CC33"/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5A316A9-045F-43C3-936B-0998C5F4DA4E}"/>
                </a:ext>
              </a:extLst>
            </p:cNvPr>
            <p:cNvSpPr/>
            <p:nvPr/>
          </p:nvSpPr>
          <p:spPr>
            <a:xfrm>
              <a:off x="6832547" y="3611811"/>
              <a:ext cx="640080" cy="640080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A8C2EB-38DD-46E5-B693-EF1876E974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8372" y="2718569"/>
              <a:ext cx="0" cy="1179982"/>
            </a:xfrm>
            <a:prstGeom prst="line">
              <a:avLst/>
            </a:prstGeom>
            <a:ln w="12700" cap="flat">
              <a:miter lim="800000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1B2546B-5881-439E-96CD-6AE4DC11397B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469" y="3885382"/>
              <a:ext cx="31656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7035C5C-AAA1-4FCD-874B-61F097EFDE8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5469" y="3941233"/>
              <a:ext cx="3165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81F62B8-17D0-4891-9283-6EE8D34992C3}"/>
                </a:ext>
              </a:extLst>
            </p:cNvPr>
            <p:cNvCxnSpPr>
              <a:cxnSpLocks/>
            </p:cNvCxnSpPr>
            <p:nvPr/>
          </p:nvCxnSpPr>
          <p:spPr>
            <a:xfrm>
              <a:off x="1728192" y="3908242"/>
              <a:ext cx="31656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D6B09E-A217-4167-AA2D-36965373EB5C}"/>
                </a:ext>
              </a:extLst>
            </p:cNvPr>
            <p:cNvCxnSpPr>
              <a:cxnSpLocks/>
            </p:cNvCxnSpPr>
            <p:nvPr/>
          </p:nvCxnSpPr>
          <p:spPr>
            <a:xfrm>
              <a:off x="1728192" y="3964093"/>
              <a:ext cx="31656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1E3B76E-7F23-4D90-88A7-584A88157936}"/>
                </a:ext>
              </a:extLst>
            </p:cNvPr>
            <p:cNvSpPr/>
            <p:nvPr/>
          </p:nvSpPr>
          <p:spPr>
            <a:xfrm>
              <a:off x="1618448" y="4805862"/>
              <a:ext cx="2986913" cy="208911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38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955">
        <p:fade/>
      </p:transition>
    </mc:Choice>
    <mc:Fallback xmlns="">
      <p:transition spd="med" advTm="4295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C3FB-A3B1-B8D9-3341-5BBD35A6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DT-based NRTA 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30811-DD71-A837-C4FB-34B96A962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9" b="6131"/>
          <a:stretch/>
        </p:blipFill>
        <p:spPr bwMode="auto">
          <a:xfrm>
            <a:off x="1020127" y="1428750"/>
            <a:ext cx="9964408" cy="4420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58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779">
        <p:fade/>
      </p:transition>
    </mc:Choice>
    <mc:Fallback xmlns="">
      <p:transition spd="med" advTm="1777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CAA2-DA70-C7AC-C843-0D91E24C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8" y="457198"/>
            <a:ext cx="3015239" cy="2081049"/>
          </a:xfrm>
        </p:spPr>
        <p:txBody>
          <a:bodyPr>
            <a:noAutofit/>
          </a:bodyPr>
          <a:lstStyle/>
          <a:p>
            <a:r>
              <a:rPr lang="en-US" sz="3000" b="1" dirty="0"/>
              <a:t>Neutron Transmission:</a:t>
            </a:r>
            <a:br>
              <a:rPr lang="en-US" sz="3000" b="1" dirty="0"/>
            </a:br>
            <a:r>
              <a:rPr lang="en-US" sz="3000" b="1" dirty="0"/>
              <a:t>Reactor-Grade Plutonium (</a:t>
            </a:r>
            <a:r>
              <a:rPr lang="en-US" sz="3000" b="1" dirty="0" err="1"/>
              <a:t>RGPu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C190-29B6-2F43-0AFD-D5A4427EC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87" y="2057400"/>
            <a:ext cx="3015239" cy="3811588"/>
          </a:xfrm>
        </p:spPr>
        <p:txBody>
          <a:bodyPr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Target: 1.50 mm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RGPu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(+ steel/Ta shielding)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Meas. Time: 1 hours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Note: Cross section shown for isotopic composition as determined by chemical analysis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70A310A-AEC1-2806-8DFB-E84749A3F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942" t="2194" r="1774" b="2579"/>
          <a:stretch/>
        </p:blipFill>
        <p:spPr>
          <a:xfrm>
            <a:off x="3735057" y="540326"/>
            <a:ext cx="8383314" cy="5328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B9D41-57B5-7468-32F3-9853FA29D6AD}"/>
                  </a:ext>
                </a:extLst>
              </p:cNvPr>
              <p:cNvSpPr txBox="1"/>
              <p:nvPr/>
            </p:nvSpPr>
            <p:spPr>
              <a:xfrm>
                <a:off x="4584047" y="1529815"/>
                <a:ext cx="857500" cy="501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/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239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Pu</m:t>
                          </m:r>
                        </m:e>
                      </m:sPre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B9D41-57B5-7468-32F3-9853FA29D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47" y="1529815"/>
                <a:ext cx="857500" cy="5012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40D9E-39B0-BCA0-320D-09F19B943AD5}"/>
                  </a:ext>
                </a:extLst>
              </p:cNvPr>
              <p:cNvSpPr txBox="1"/>
              <p:nvPr/>
            </p:nvSpPr>
            <p:spPr>
              <a:xfrm>
                <a:off x="4575756" y="1955487"/>
                <a:ext cx="857500" cy="501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/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240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Pu</m:t>
                          </m:r>
                        </m:e>
                      </m:sPre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040D9E-39B0-BCA0-320D-09F19B943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56" y="1955487"/>
                <a:ext cx="857500" cy="5016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A7DA7E-D2BD-02BA-CBF5-3B6C9D311FED}"/>
                  </a:ext>
                </a:extLst>
              </p:cNvPr>
              <p:cNvSpPr txBox="1"/>
              <p:nvPr/>
            </p:nvSpPr>
            <p:spPr>
              <a:xfrm>
                <a:off x="4584047" y="1162502"/>
                <a:ext cx="857500" cy="50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B2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/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B2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B2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Pu</m:t>
                          </m:r>
                        </m:e>
                      </m:sPre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B2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B23FF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A7DA7E-D2BD-02BA-CBF5-3B6C9D311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47" y="1162502"/>
                <a:ext cx="857500" cy="5018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D065A984-3641-F33A-661C-B42BA4A6B73B}"/>
              </a:ext>
            </a:extLst>
          </p:cNvPr>
          <p:cNvSpPr/>
          <p:nvPr/>
        </p:nvSpPr>
        <p:spPr>
          <a:xfrm>
            <a:off x="9472877" y="1003946"/>
            <a:ext cx="139449" cy="4418259"/>
          </a:xfrm>
          <a:prstGeom prst="rect">
            <a:avLst/>
          </a:prstGeom>
          <a:solidFill>
            <a:srgbClr val="6B2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FA05EE-C79C-229B-CE0F-B30552E4EFCD}"/>
              </a:ext>
            </a:extLst>
          </p:cNvPr>
          <p:cNvSpPr/>
          <p:nvPr/>
        </p:nvSpPr>
        <p:spPr>
          <a:xfrm>
            <a:off x="8043892" y="1003800"/>
            <a:ext cx="139449" cy="442459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71163-4B55-475B-7195-E4694D6AABAA}"/>
              </a:ext>
            </a:extLst>
          </p:cNvPr>
          <p:cNvSpPr/>
          <p:nvPr/>
        </p:nvSpPr>
        <p:spPr>
          <a:xfrm>
            <a:off x="7494971" y="1005225"/>
            <a:ext cx="222280" cy="442459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4049B0-CC54-B6AB-8E11-DACA6CF65AB7}"/>
              </a:ext>
            </a:extLst>
          </p:cNvPr>
          <p:cNvSpPr/>
          <p:nvPr/>
        </p:nvSpPr>
        <p:spPr>
          <a:xfrm>
            <a:off x="7120928" y="1009617"/>
            <a:ext cx="185563" cy="442459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94AE7F-A393-FECA-C1E7-40C700F57DA8}"/>
              </a:ext>
            </a:extLst>
          </p:cNvPr>
          <p:cNvSpPr/>
          <p:nvPr/>
        </p:nvSpPr>
        <p:spPr>
          <a:xfrm>
            <a:off x="10415435" y="1018457"/>
            <a:ext cx="898311" cy="4424593"/>
          </a:xfrm>
          <a:prstGeom prst="rect">
            <a:avLst/>
          </a:prstGeom>
          <a:solidFill>
            <a:srgbClr val="00F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FEA149F-19DE-990C-0481-02512674C7E3}"/>
              </a:ext>
            </a:extLst>
          </p:cNvPr>
          <p:cNvCxnSpPr>
            <a:cxnSpLocks/>
          </p:cNvCxnSpPr>
          <p:nvPr/>
        </p:nvCxnSpPr>
        <p:spPr>
          <a:xfrm>
            <a:off x="3644611" y="498930"/>
            <a:ext cx="0" cy="5229225"/>
          </a:xfrm>
          <a:prstGeom prst="line">
            <a:avLst/>
          </a:prstGeom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36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808">
        <p:fade/>
      </p:transition>
    </mc:Choice>
    <mc:Fallback xmlns="">
      <p:transition spd="med" advTm="90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CAA2-DA70-C7AC-C843-0D91E24C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98" y="457200"/>
            <a:ext cx="3015239" cy="2084454"/>
          </a:xfrm>
        </p:spPr>
        <p:txBody>
          <a:bodyPr>
            <a:normAutofit/>
          </a:bodyPr>
          <a:lstStyle/>
          <a:p>
            <a:r>
              <a:rPr lang="en-US" sz="3000" b="1" dirty="0"/>
              <a:t>Neutron Transmission:</a:t>
            </a:r>
            <a:br>
              <a:rPr lang="en-US" sz="3000" b="1" dirty="0"/>
            </a:br>
            <a:r>
              <a:rPr lang="en-US" sz="3000" b="1" dirty="0"/>
              <a:t>High-Enriched</a:t>
            </a:r>
            <a:br>
              <a:rPr lang="en-US" sz="3000" b="1" dirty="0"/>
            </a:br>
            <a:r>
              <a:rPr lang="en-US" sz="3000" b="1" dirty="0"/>
              <a:t>Uranium (HEU)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B480B-4906-522A-EBBA-7FF59FD461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026" b="2940"/>
          <a:stretch/>
        </p:blipFill>
        <p:spPr>
          <a:xfrm>
            <a:off x="3663661" y="673084"/>
            <a:ext cx="8510779" cy="5121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9BA389-E61F-E79B-38ED-1C2FBACDE0E9}"/>
              </a:ext>
            </a:extLst>
          </p:cNvPr>
          <p:cNvSpPr/>
          <p:nvPr/>
        </p:nvSpPr>
        <p:spPr>
          <a:xfrm>
            <a:off x="8982665" y="1088502"/>
            <a:ext cx="482634" cy="42911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220DB9-952E-EAAE-7F27-0241EF91D175}"/>
              </a:ext>
            </a:extLst>
          </p:cNvPr>
          <p:cNvSpPr/>
          <p:nvPr/>
        </p:nvSpPr>
        <p:spPr>
          <a:xfrm>
            <a:off x="10515935" y="1084880"/>
            <a:ext cx="386396" cy="42940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8712BE-17D6-D936-E553-59B6574B669E}"/>
              </a:ext>
            </a:extLst>
          </p:cNvPr>
          <p:cNvSpPr/>
          <p:nvPr/>
        </p:nvSpPr>
        <p:spPr>
          <a:xfrm>
            <a:off x="9775790" y="1085419"/>
            <a:ext cx="173084" cy="42940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0D0AA-6860-7978-1F42-6496C3B37614}"/>
                  </a:ext>
                </a:extLst>
              </p:cNvPr>
              <p:cNvSpPr txBox="1"/>
              <p:nvPr/>
            </p:nvSpPr>
            <p:spPr>
              <a:xfrm>
                <a:off x="10646434" y="1883799"/>
                <a:ext cx="586057" cy="506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/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235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U</m:t>
                          </m:r>
                        </m:e>
                      </m:sPre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CA0D0AA-6860-7978-1F42-6496C3B37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34" y="1883799"/>
                <a:ext cx="586057" cy="506934"/>
              </a:xfrm>
              <a:prstGeom prst="rect">
                <a:avLst/>
              </a:prstGeom>
              <a:blipFill>
                <a:blip r:embed="rId5"/>
                <a:stretch>
                  <a:fillRect r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3E03097-2283-19B0-8F14-BC6EA54A59A6}"/>
              </a:ext>
            </a:extLst>
          </p:cNvPr>
          <p:cNvSpPr/>
          <p:nvPr/>
        </p:nvSpPr>
        <p:spPr>
          <a:xfrm>
            <a:off x="7826455" y="1078757"/>
            <a:ext cx="249937" cy="43002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47280-27AB-3AC5-91A0-29CA6FEDA9CB}"/>
              </a:ext>
            </a:extLst>
          </p:cNvPr>
          <p:cNvSpPr/>
          <p:nvPr/>
        </p:nvSpPr>
        <p:spPr>
          <a:xfrm>
            <a:off x="7420745" y="1084879"/>
            <a:ext cx="240600" cy="429407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7F76A-9ECF-C915-91E6-91F4C2A435DC}"/>
              </a:ext>
            </a:extLst>
          </p:cNvPr>
          <p:cNvSpPr/>
          <p:nvPr/>
        </p:nvSpPr>
        <p:spPr>
          <a:xfrm>
            <a:off x="8220476" y="1079674"/>
            <a:ext cx="90494" cy="4294078"/>
          </a:xfrm>
          <a:prstGeom prst="rect">
            <a:avLst/>
          </a:prstGeom>
          <a:solidFill>
            <a:srgbClr val="00F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BEE106-3FC4-2FFF-BA46-4D7D230D336D}"/>
                  </a:ext>
                </a:extLst>
              </p:cNvPr>
              <p:cNvSpPr txBox="1"/>
              <p:nvPr/>
            </p:nvSpPr>
            <p:spPr>
              <a:xfrm>
                <a:off x="10646434" y="2322465"/>
                <a:ext cx="586057" cy="50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/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U</m:t>
                          </m:r>
                        </m:e>
                      </m:sPre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BEE106-3FC4-2FFF-BA46-4D7D230D3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34" y="2322465"/>
                <a:ext cx="586057" cy="501869"/>
              </a:xfrm>
              <a:prstGeom prst="rect">
                <a:avLst/>
              </a:prstGeom>
              <a:blipFill>
                <a:blip r:embed="rId6"/>
                <a:stretch>
                  <a:fillRect r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149F095C-EB15-63E0-EC7C-CDF7D52A38AB}"/>
              </a:ext>
            </a:extLst>
          </p:cNvPr>
          <p:cNvSpPr/>
          <p:nvPr/>
        </p:nvSpPr>
        <p:spPr>
          <a:xfrm>
            <a:off x="6793615" y="1079674"/>
            <a:ext cx="62481" cy="4294078"/>
          </a:xfrm>
          <a:prstGeom prst="rect">
            <a:avLst/>
          </a:prstGeom>
          <a:solidFill>
            <a:srgbClr val="00F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741E6-7AF2-171C-F7D5-6DD3802ED7E4}"/>
              </a:ext>
            </a:extLst>
          </p:cNvPr>
          <p:cNvSpPr/>
          <p:nvPr/>
        </p:nvSpPr>
        <p:spPr>
          <a:xfrm>
            <a:off x="6874121" y="1086251"/>
            <a:ext cx="140054" cy="43002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FC3F17-441A-D7C1-3048-052180C9E525}"/>
              </a:ext>
            </a:extLst>
          </p:cNvPr>
          <p:cNvSpPr/>
          <p:nvPr/>
        </p:nvSpPr>
        <p:spPr>
          <a:xfrm>
            <a:off x="8600662" y="1085418"/>
            <a:ext cx="90494" cy="4294078"/>
          </a:xfrm>
          <a:prstGeom prst="rect">
            <a:avLst/>
          </a:prstGeom>
          <a:solidFill>
            <a:srgbClr val="6B2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DE166F-1B9B-80B0-8530-A3C7AA2192D4}"/>
                  </a:ext>
                </a:extLst>
              </p:cNvPr>
              <p:cNvSpPr txBox="1"/>
              <p:nvPr/>
            </p:nvSpPr>
            <p:spPr>
              <a:xfrm>
                <a:off x="10646434" y="1514566"/>
                <a:ext cx="586057" cy="501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B2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PrePr>
                        <m:sub/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B2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6B23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U</m:t>
                          </m:r>
                        </m:e>
                      </m:sPre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6B23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B23FF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DE166F-1B9B-80B0-8530-A3C7AA219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434" y="1514566"/>
                <a:ext cx="586057" cy="501227"/>
              </a:xfrm>
              <a:prstGeom prst="rect">
                <a:avLst/>
              </a:prstGeom>
              <a:blipFill>
                <a:blip r:embed="rId7"/>
                <a:stretch>
                  <a:fillRect r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9648FD39-CF7D-7C93-8582-CB353BE3D0C0}"/>
              </a:ext>
            </a:extLst>
          </p:cNvPr>
          <p:cNvSpPr/>
          <p:nvPr/>
        </p:nvSpPr>
        <p:spPr>
          <a:xfrm>
            <a:off x="8700492" y="1085418"/>
            <a:ext cx="72543" cy="4294078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993090-1075-1313-2FA5-CD82482B0555}"/>
              </a:ext>
            </a:extLst>
          </p:cNvPr>
          <p:cNvSpPr/>
          <p:nvPr/>
        </p:nvSpPr>
        <p:spPr>
          <a:xfrm>
            <a:off x="8325718" y="1085355"/>
            <a:ext cx="101983" cy="42911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468BB0-1D43-816B-EC1E-ECFEBB5A38E7}"/>
              </a:ext>
            </a:extLst>
          </p:cNvPr>
          <p:cNvSpPr/>
          <p:nvPr/>
        </p:nvSpPr>
        <p:spPr>
          <a:xfrm>
            <a:off x="6389378" y="1082648"/>
            <a:ext cx="354793" cy="43002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8A96CE-3B5C-C21F-0CB9-D725FA995205}"/>
              </a:ext>
            </a:extLst>
          </p:cNvPr>
          <p:cNvSpPr/>
          <p:nvPr/>
        </p:nvSpPr>
        <p:spPr>
          <a:xfrm>
            <a:off x="6089093" y="1090915"/>
            <a:ext cx="55919" cy="4300236"/>
          </a:xfrm>
          <a:prstGeom prst="rect">
            <a:avLst/>
          </a:prstGeom>
          <a:solidFill>
            <a:srgbClr val="00FE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F93132-99C3-6370-0F07-C9C6ED0DDDC1}"/>
              </a:ext>
            </a:extLst>
          </p:cNvPr>
          <p:cNvSpPr/>
          <p:nvPr/>
        </p:nvSpPr>
        <p:spPr>
          <a:xfrm>
            <a:off x="6162112" y="1085820"/>
            <a:ext cx="105942" cy="429704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208755-3A9A-0E62-D576-1A9ECDD47549}"/>
              </a:ext>
            </a:extLst>
          </p:cNvPr>
          <p:cNvSpPr/>
          <p:nvPr/>
        </p:nvSpPr>
        <p:spPr>
          <a:xfrm>
            <a:off x="5450060" y="1090915"/>
            <a:ext cx="370782" cy="43002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68E69CAE-13CF-F2A3-E06D-C1BE089D68F4}"/>
              </a:ext>
            </a:extLst>
          </p:cNvPr>
          <p:cNvSpPr txBox="1">
            <a:spLocks/>
          </p:cNvSpPr>
          <p:nvPr/>
        </p:nvSpPr>
        <p:spPr>
          <a:xfrm>
            <a:off x="11125867" y="5596665"/>
            <a:ext cx="932499" cy="31610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D57F1E4F-1CFF-5643-939E-217C01CDF565}" type="slidenum">
              <a:rPr lang="en-US" sz="1100" smtClean="0">
                <a:solidFill>
                  <a:srgbClr val="629DD1"/>
                </a:solidFill>
                <a:latin typeface="IBM Plex Sans" panose="020B0503050203000203" pitchFamily="34" charset="0"/>
              </a:rPr>
              <a:pPr algn="r" defTabSz="457200">
                <a:defRPr/>
              </a:pPr>
              <a:t>13</a:t>
            </a:fld>
            <a:endParaRPr lang="en-US" sz="1100" dirty="0">
              <a:solidFill>
                <a:srgbClr val="629DD1"/>
              </a:solidFill>
              <a:latin typeface="IBM Plex Sans" panose="020B050305020300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7964B3-BD36-0649-2579-9665C9C4F181}"/>
              </a:ext>
            </a:extLst>
          </p:cNvPr>
          <p:cNvCxnSpPr>
            <a:cxnSpLocks/>
          </p:cNvCxnSpPr>
          <p:nvPr/>
        </p:nvCxnSpPr>
        <p:spPr>
          <a:xfrm>
            <a:off x="3644611" y="498930"/>
            <a:ext cx="0" cy="5229225"/>
          </a:xfrm>
          <a:prstGeom prst="line">
            <a:avLst/>
          </a:prstGeom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1C190-29B6-2F43-0AFD-D5A4427EC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97" y="2057400"/>
            <a:ext cx="3015239" cy="3811588"/>
          </a:xfrm>
        </p:spPr>
        <p:txBody>
          <a:bodyPr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Target: 0.87 mm HEU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(+ plastic shielding)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Meas. Time: 3 hours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Note: Cross section shown for isotopic composition as determined by chemical analysis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1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253">
        <p:fade/>
      </p:transition>
    </mc:Choice>
    <mc:Fallback xmlns="">
      <p:transition spd="med" advTm="542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3B6733-D9A9-A8DF-27A1-34816014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88" y="475281"/>
            <a:ext cx="3932237" cy="1600200"/>
          </a:xfrm>
        </p:spPr>
        <p:txBody>
          <a:bodyPr>
            <a:normAutofit/>
          </a:bodyPr>
          <a:lstStyle/>
          <a:p>
            <a:r>
              <a:rPr lang="en-US" b="1" dirty="0"/>
              <a:t>Calculation of</a:t>
            </a:r>
            <a:br>
              <a:rPr lang="en-US" b="1" dirty="0"/>
            </a:br>
            <a:r>
              <a:rPr lang="en-US" b="1" dirty="0"/>
              <a:t>HEU Isotopic</a:t>
            </a:r>
            <a:br>
              <a:rPr lang="en-US" b="1" dirty="0"/>
            </a:br>
            <a:r>
              <a:rPr lang="en-US" b="1" dirty="0"/>
              <a:t>Composition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3345F7-92EE-D418-20DE-067B5864B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588" y="2075481"/>
            <a:ext cx="3932237" cy="381158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Target: 0.87 mm HEU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(+ plastic shielding)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Meas. Time: 3 hours</a:t>
            </a:r>
          </a:p>
          <a:p>
            <a:endParaRPr lang="en-US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65A7979-A00A-17BC-3BB6-E615FB92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7298" y="457200"/>
            <a:ext cx="8255821" cy="5297285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A7851F58-BA64-8591-75F5-022CFA007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25154"/>
              </p:ext>
            </p:extLst>
          </p:nvPr>
        </p:nvGraphicFramePr>
        <p:xfrm>
          <a:off x="396983" y="3886201"/>
          <a:ext cx="3131285" cy="18288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61949">
                  <a:extLst>
                    <a:ext uri="{9D8B030D-6E8A-4147-A177-3AD203B41FA5}">
                      <a16:colId xmlns:a16="http://schemas.microsoft.com/office/drawing/2014/main" val="2906927463"/>
                    </a:ext>
                  </a:extLst>
                </a:gridCol>
                <a:gridCol w="1128776">
                  <a:extLst>
                    <a:ext uri="{9D8B030D-6E8A-4147-A177-3AD203B41FA5}">
                      <a16:colId xmlns:a16="http://schemas.microsoft.com/office/drawing/2014/main" val="2713145955"/>
                    </a:ext>
                  </a:extLst>
                </a:gridCol>
                <a:gridCol w="1140560">
                  <a:extLst>
                    <a:ext uri="{9D8B030D-6E8A-4147-A177-3AD203B41FA5}">
                      <a16:colId xmlns:a16="http://schemas.microsoft.com/office/drawing/2014/main" val="1158083988"/>
                    </a:ext>
                  </a:extLst>
                </a:gridCol>
              </a:tblGrid>
              <a:tr h="40828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Isotope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Predicted Abundance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True Abundance</a:t>
                      </a:r>
                    </a:p>
                  </a:txBody>
                  <a:tcPr anchor="ctr">
                    <a:solidFill>
                      <a:srgbClr val="4454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43767"/>
                  </a:ext>
                </a:extLst>
              </a:tr>
              <a:tr h="2922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U-234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0.45%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1.00%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626088"/>
                  </a:ext>
                </a:extLst>
              </a:tr>
              <a:tr h="2922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U-235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99.52%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93.10%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002356"/>
                  </a:ext>
                </a:extLst>
              </a:tr>
              <a:tr h="2922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U-236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0.02%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0.50%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15430"/>
                  </a:ext>
                </a:extLst>
              </a:tr>
              <a:tr h="29220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U-238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0.01%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+mn-lt"/>
                        </a:rPr>
                        <a:t>5.40%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3001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1DA244-21F9-E46B-9345-06649F5A2481}"/>
              </a:ext>
            </a:extLst>
          </p:cNvPr>
          <p:cNvCxnSpPr>
            <a:cxnSpLocks/>
          </p:cNvCxnSpPr>
          <p:nvPr/>
        </p:nvCxnSpPr>
        <p:spPr>
          <a:xfrm>
            <a:off x="3644611" y="498930"/>
            <a:ext cx="0" cy="5229225"/>
          </a:xfrm>
          <a:prstGeom prst="line">
            <a:avLst/>
          </a:prstGeom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940">
        <p:fade/>
      </p:transition>
    </mc:Choice>
    <mc:Fallback xmlns="">
      <p:transition spd="med" advTm="4794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F8F-01EA-750A-5E76-B4152576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Simple Metric for</a:t>
            </a:r>
            <a:br>
              <a:rPr lang="en-US" sz="4000" b="1" dirty="0"/>
            </a:br>
            <a:r>
              <a:rPr lang="en-US" sz="4000" b="1" dirty="0"/>
              <a:t>U-238 Detection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CF4D81-3B3C-B9E3-867A-EAE4907D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18491" cy="38115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Measure raw counts at time-</a:t>
            </a:r>
            <a:br>
              <a:rPr lang="en-US" sz="2000" dirty="0"/>
            </a:br>
            <a:r>
              <a:rPr lang="en-US" sz="2000" dirty="0"/>
              <a:t>of-flight corresponding to</a:t>
            </a:r>
            <a:br>
              <a:rPr lang="en-US" sz="2000" dirty="0"/>
            </a:br>
            <a:r>
              <a:rPr lang="en-US" sz="2000" dirty="0"/>
              <a:t>6.7 eV U-238 resonance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Normalize to counts at off-resonance time (1.6 eV) to account for presence of non-resonant isotopes</a:t>
            </a:r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5AFA5333-9A59-B89E-3D78-76A26BC72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t="10723" r="8864" b="2849"/>
          <a:stretch/>
        </p:blipFill>
        <p:spPr>
          <a:xfrm>
            <a:off x="4381216" y="1675888"/>
            <a:ext cx="7706703" cy="396342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E184FD-4885-2CB4-E6DE-4BEF044DFD4F}"/>
              </a:ext>
            </a:extLst>
          </p:cNvPr>
          <p:cNvCxnSpPr>
            <a:cxnSpLocks/>
          </p:cNvCxnSpPr>
          <p:nvPr/>
        </p:nvCxnSpPr>
        <p:spPr>
          <a:xfrm>
            <a:off x="5727065" y="1809750"/>
            <a:ext cx="0" cy="842645"/>
          </a:xfrm>
          <a:prstGeom prst="straightConnector1">
            <a:avLst/>
          </a:prstGeom>
          <a:ln w="76200">
            <a:solidFill>
              <a:srgbClr val="FF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979">
        <p:fade/>
      </p:transition>
    </mc:Choice>
    <mc:Fallback xmlns="">
      <p:transition spd="med" advTm="1997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F8F-01EA-750A-5E76-B4152576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Simple Metric for</a:t>
            </a:r>
            <a:br>
              <a:rPr lang="en-US" sz="4000" b="1" dirty="0"/>
            </a:br>
            <a:r>
              <a:rPr lang="en-US" sz="4000" b="1" dirty="0"/>
              <a:t>U-238 Detection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CF4D81-3B3C-B9E3-867A-EAE4907D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18491" cy="38115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Measure raw counts at time-</a:t>
            </a:r>
            <a:br>
              <a:rPr lang="en-US" sz="2000" dirty="0"/>
            </a:br>
            <a:r>
              <a:rPr lang="en-US" sz="2000" dirty="0"/>
              <a:t>of-flight corresponding to</a:t>
            </a:r>
            <a:br>
              <a:rPr lang="en-US" sz="2000" dirty="0"/>
            </a:br>
            <a:r>
              <a:rPr lang="en-US" sz="2000" dirty="0"/>
              <a:t>6.7 eV U-238 resonance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Normalize to counts at off-resonance time (1.6 eV) to account for presence of non-resonant isotopes</a:t>
            </a:r>
          </a:p>
        </p:txBody>
      </p:sp>
      <p:pic>
        <p:nvPicPr>
          <p:cNvPr id="18" name="Content Placeholder 9">
            <a:extLst>
              <a:ext uri="{FF2B5EF4-FFF2-40B4-BE49-F238E27FC236}">
                <a16:creationId xmlns:a16="http://schemas.microsoft.com/office/drawing/2014/main" id="{E07515A6-42B8-7F23-825D-451C31C2A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391" t="9069" r="8944" b="1564"/>
          <a:stretch/>
        </p:blipFill>
        <p:spPr>
          <a:xfrm>
            <a:off x="4634345" y="731113"/>
            <a:ext cx="7356764" cy="49697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E2760C-338B-31A3-54E9-7E901B9B2C78}"/>
              </a:ext>
            </a:extLst>
          </p:cNvPr>
          <p:cNvSpPr txBox="1"/>
          <p:nvPr/>
        </p:nvSpPr>
        <p:spPr>
          <a:xfrm>
            <a:off x="1742016" y="5700832"/>
            <a:ext cx="8707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Identification of U-238 presence in &lt;2 mins (DU), ~10 mins (HEU)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6274F4-3F35-E2BB-4F12-D3161B1C4DBA}"/>
              </a:ext>
            </a:extLst>
          </p:cNvPr>
          <p:cNvCxnSpPr>
            <a:cxnSpLocks/>
          </p:cNvCxnSpPr>
          <p:nvPr/>
        </p:nvCxnSpPr>
        <p:spPr>
          <a:xfrm>
            <a:off x="6457835" y="893618"/>
            <a:ext cx="0" cy="4281055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61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678">
        <p:fade/>
      </p:transition>
    </mc:Choice>
    <mc:Fallback xmlns="">
      <p:transition spd="med" advTm="42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F8F-01EA-750A-5E76-B4152576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Simple Metric for</a:t>
            </a:r>
            <a:br>
              <a:rPr lang="en-US" sz="4000" b="1" dirty="0"/>
            </a:br>
            <a:r>
              <a:rPr lang="en-US" sz="4000" b="1" dirty="0"/>
              <a:t>U-235 Detection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CF4D81-3B3C-B9E3-867A-EAE4907D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18491" cy="38115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Measure raw counts at time-</a:t>
            </a:r>
            <a:br>
              <a:rPr lang="en-US" sz="2000" dirty="0"/>
            </a:br>
            <a:r>
              <a:rPr lang="en-US" sz="2000" dirty="0"/>
              <a:t>of-flight corresponding to</a:t>
            </a:r>
            <a:br>
              <a:rPr lang="en-US" sz="2000" dirty="0"/>
            </a:br>
            <a:r>
              <a:rPr lang="en-US" sz="2000" dirty="0"/>
              <a:t>8.8, 9.3 eV U-235 resonances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Normalize to counts at off-resonance time (1.6 eV) to account for presence of non-resonant isotopes</a:t>
            </a:r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5AFA5333-9A59-B89E-3D78-76A26BC72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" t="10723" r="8864" b="2849"/>
          <a:stretch/>
        </p:blipFill>
        <p:spPr>
          <a:xfrm>
            <a:off x="4381216" y="1675888"/>
            <a:ext cx="7706703" cy="396342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E184FD-4885-2CB4-E6DE-4BEF044DFD4F}"/>
              </a:ext>
            </a:extLst>
          </p:cNvPr>
          <p:cNvCxnSpPr>
            <a:cxnSpLocks/>
          </p:cNvCxnSpPr>
          <p:nvPr/>
        </p:nvCxnSpPr>
        <p:spPr>
          <a:xfrm>
            <a:off x="6031865" y="2428875"/>
            <a:ext cx="0" cy="842645"/>
          </a:xfrm>
          <a:prstGeom prst="straightConnector1">
            <a:avLst/>
          </a:prstGeom>
          <a:ln w="76200">
            <a:solidFill>
              <a:srgbClr val="FF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9E8307-410B-EAB0-82C0-E74D5DB06266}"/>
              </a:ext>
            </a:extLst>
          </p:cNvPr>
          <p:cNvCxnSpPr>
            <a:cxnSpLocks/>
          </p:cNvCxnSpPr>
          <p:nvPr/>
        </p:nvCxnSpPr>
        <p:spPr>
          <a:xfrm>
            <a:off x="6127115" y="3007677"/>
            <a:ext cx="0" cy="842645"/>
          </a:xfrm>
          <a:prstGeom prst="straightConnector1">
            <a:avLst/>
          </a:prstGeom>
          <a:ln w="76200">
            <a:solidFill>
              <a:srgbClr val="FF251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95">
        <p:fade/>
      </p:transition>
    </mc:Choice>
    <mc:Fallback xmlns="">
      <p:transition spd="med" advTm="9595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F8F-01EA-750A-5E76-B4152576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Simple Metric for</a:t>
            </a:r>
            <a:br>
              <a:rPr lang="en-US" sz="4000" b="1" dirty="0"/>
            </a:br>
            <a:r>
              <a:rPr lang="en-US" sz="4000" b="1" dirty="0"/>
              <a:t>U-235 Detection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3CF4D81-3B3C-B9E3-867A-EAE4907D0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18491" cy="38115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Measure raw counts at time-</a:t>
            </a:r>
            <a:br>
              <a:rPr lang="en-US" sz="2000" dirty="0"/>
            </a:br>
            <a:r>
              <a:rPr lang="en-US" sz="2000" dirty="0"/>
              <a:t>of-flight corresponding to</a:t>
            </a:r>
            <a:br>
              <a:rPr lang="en-US" sz="2000" dirty="0"/>
            </a:br>
            <a:r>
              <a:rPr lang="en-US" sz="2000" dirty="0"/>
              <a:t>8.8, 9.3 eV U-235 resonances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000" dirty="0"/>
              <a:t>Normalize to counts at off-resonance time (1.6 eV) to account for presence of non-resonant isotopes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E2760C-338B-31A3-54E9-7E901B9B2C78}"/>
              </a:ext>
            </a:extLst>
          </p:cNvPr>
          <p:cNvSpPr txBox="1"/>
          <p:nvPr/>
        </p:nvSpPr>
        <p:spPr>
          <a:xfrm>
            <a:off x="1742016" y="5700832"/>
            <a:ext cx="8707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000" dirty="0">
                <a:solidFill>
                  <a:srgbClr val="FF0000"/>
                </a:solidFill>
                <a:latin typeface="Gill Sans MT" panose="020B0502020104020203"/>
              </a:rPr>
              <a:t>Identification of U-235 presence in ~ 6 minutes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6274F4-3F35-E2BB-4F12-D3161B1C4DBA}"/>
              </a:ext>
            </a:extLst>
          </p:cNvPr>
          <p:cNvCxnSpPr>
            <a:cxnSpLocks/>
          </p:cNvCxnSpPr>
          <p:nvPr/>
        </p:nvCxnSpPr>
        <p:spPr>
          <a:xfrm>
            <a:off x="6457835" y="893618"/>
            <a:ext cx="0" cy="4301837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57BE8B7F-44DC-987F-87FA-A95C176A10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52" t="10759" r="8677" b="2151"/>
          <a:stretch/>
        </p:blipFill>
        <p:spPr>
          <a:xfrm>
            <a:off x="4646399" y="825039"/>
            <a:ext cx="7360920" cy="483415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DE05F2-8936-399E-EA30-2D26E6D93D67}"/>
              </a:ext>
            </a:extLst>
          </p:cNvPr>
          <p:cNvCxnSpPr>
            <a:cxnSpLocks/>
          </p:cNvCxnSpPr>
          <p:nvPr/>
        </p:nvCxnSpPr>
        <p:spPr>
          <a:xfrm>
            <a:off x="5914044" y="899102"/>
            <a:ext cx="0" cy="4266623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403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494">
        <p:fade/>
      </p:transition>
    </mc:Choice>
    <mc:Fallback xmlns="">
      <p:transition spd="med" advTm="194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Development of a portable tool to identify and quantify isotopic composition of nuclear material for nonproliferation applications requiring isotopic specificity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Integration of a complementary measurement technique to existing active interrogation measurements using a portable neutron generator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Increased confidence in ability to safeguard new reactor designs relying on non-traditional fuel cycles</a:t>
            </a:r>
          </a:p>
        </p:txBody>
      </p:sp>
    </p:spTree>
    <p:extLst>
      <p:ext uri="{BB962C8B-B14F-4D97-AF65-F5344CB8AC3E}">
        <p14:creationId xmlns:p14="http://schemas.microsoft.com/office/powerpoint/2010/main" val="32321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294">
        <p:fade/>
      </p:transition>
    </mc:Choice>
    <mc:Fallback xmlns="">
      <p:transition spd="med" advTm="1929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EAF484D-726A-44F9-AEFD-757D3576A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229193" cy="3924571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2400" b="1" dirty="0">
                <a:cs typeface="Segoe UI" panose="020B0502040204020203" pitchFamily="34" charset="0"/>
              </a:rPr>
              <a:t>Objective</a:t>
            </a:r>
            <a:r>
              <a:rPr lang="en-US" sz="2400" dirty="0">
                <a:cs typeface="Segoe UI" panose="020B0502040204020203" pitchFamily="34" charset="0"/>
              </a:rPr>
              <a:t>: on-site material identification and isotopic composition analysis for verification of arms control treaties and nuclear safeguards agreements</a:t>
            </a:r>
          </a:p>
          <a:p>
            <a:pPr>
              <a:lnSpc>
                <a:spcPct val="100000"/>
              </a:lnSpc>
              <a:spcAft>
                <a:spcPts val="3600"/>
              </a:spcAft>
              <a:defRPr/>
            </a:pPr>
            <a:r>
              <a:rPr lang="en-US" sz="2400" b="1" dirty="0">
                <a:cs typeface="Segoe UI" panose="020B0502040204020203" pitchFamily="34" charset="0"/>
              </a:rPr>
              <a:t>Challenge</a:t>
            </a:r>
            <a:r>
              <a:rPr lang="en-US" sz="2400" dirty="0">
                <a:cs typeface="Segoe UI" panose="020B0502040204020203" pitchFamily="34" charset="0"/>
              </a:rPr>
              <a:t>: X-ray imaging and most passive detection techniques are largely not suitable for bulk analysis of mid- and high-Z materials (e.g. Pb, W, U, Pu)</a:t>
            </a:r>
          </a:p>
          <a:p>
            <a:pPr>
              <a:lnSpc>
                <a:spcPct val="100000"/>
              </a:lnSpc>
              <a:spcAft>
                <a:spcPts val="3600"/>
              </a:spcAft>
              <a:defRPr/>
            </a:pPr>
            <a:r>
              <a:rPr lang="en-US" sz="2400" b="1" dirty="0">
                <a:cs typeface="Segoe UI" panose="020B0502040204020203" pitchFamily="34" charset="0"/>
              </a:rPr>
              <a:t>Proposal: </a:t>
            </a:r>
            <a:r>
              <a:rPr lang="en-US" sz="2400" dirty="0">
                <a:cs typeface="Segoe UI" panose="020B0502040204020203" pitchFamily="34" charset="0"/>
              </a:rPr>
              <a:t>use neutron resonance analysis with a portable neutron generator to identify and quantify nuclear material for on-site applications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46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958">
        <p:fade/>
      </p:transition>
    </mc:Choice>
    <mc:Fallback xmlns="">
      <p:transition spd="med" advTm="63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MTV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1090564" cy="4389437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Previous collaboration with PNNL on Isotopic Verification for Arms Control</a:t>
            </a:r>
            <a:br>
              <a:rPr lang="en-US" dirty="0"/>
            </a:br>
            <a:r>
              <a:rPr lang="en-US" sz="2400" dirty="0"/>
              <a:t>(Collaborators: Dr. Glen Warren et al., March 2021 – February 2023)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Ongoing collaboration with PNNL on NRTA for Thorium Fuel-Cycle Safeguards</a:t>
            </a:r>
            <a:br>
              <a:rPr lang="en-US" dirty="0"/>
            </a:br>
            <a:r>
              <a:rPr lang="en-US" sz="2400" dirty="0"/>
              <a:t>(Collaborators: Dr. Ben McDonald et al., March 2022 – Present)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Summer internship at LLNL working on Dense Plasma Focus NRTA setup</a:t>
            </a:r>
            <a:br>
              <a:rPr lang="en-US" dirty="0"/>
            </a:br>
            <a:r>
              <a:rPr lang="en-US" sz="2400" dirty="0"/>
              <a:t>(Supervisor: Dr. Chris Cooper, Plasma Engineering Group, June 2020 – November 2022)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Annual MTV workshops have been a great source of feedback,</a:t>
            </a:r>
            <a:br>
              <a:rPr lang="en-US" dirty="0"/>
            </a:br>
            <a:r>
              <a:rPr lang="en-US" dirty="0"/>
              <a:t>also participated in MTV 2020 summer tutorial on MCNP6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8379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786">
        <p:fade/>
      </p:transition>
    </mc:Choice>
    <mc:Fallback xmlns="">
      <p:transition spd="med" advTm="3778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6B1F-B4CC-4640-A7B7-9D64F34F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B77B0-C014-624E-BADF-C83DBA2C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616169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The use of commercial D-T neutron generators to perform neutron resonance analysis is a promising option for on-site analysis of nuclear material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Least-squares fitting routine of transmission spectrum correctly identifies HEU as &gt;90% enriched, but underestimates presence of </a:t>
            </a:r>
            <a:r>
              <a:rPr lang="en-US" sz="2400" baseline="30000" dirty="0"/>
              <a:t>238</a:t>
            </a:r>
            <a:r>
              <a:rPr lang="en-US" sz="2400" dirty="0"/>
              <a:t>U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400" dirty="0"/>
              <a:t>The presence of </a:t>
            </a:r>
            <a:r>
              <a:rPr lang="en-US" sz="2400" baseline="30000" dirty="0"/>
              <a:t>235</a:t>
            </a:r>
            <a:r>
              <a:rPr lang="en-US" sz="2400" dirty="0"/>
              <a:t>U and  </a:t>
            </a:r>
            <a:r>
              <a:rPr lang="en-US" sz="2400" baseline="30000" dirty="0"/>
              <a:t>238</a:t>
            </a:r>
            <a:r>
              <a:rPr lang="en-US" sz="2400" dirty="0"/>
              <a:t>U can be detected from raw spectra on O(~min) for targets with ~1 cm low-Z shielding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DFAC9-1A00-F247-8BFA-6FF0B9FA6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1"/>
          <a:stretch/>
        </p:blipFill>
        <p:spPr>
          <a:xfrm>
            <a:off x="7104993" y="1641804"/>
            <a:ext cx="4981903" cy="371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536">
        <p:fade/>
      </p:transition>
    </mc:Choice>
    <mc:Fallback xmlns="">
      <p:transition spd="med" advTm="33536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8992-5B71-9842-91DA-03291FA9A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1EF9B-68B7-9643-9A4B-43233118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Experiments will continue with targets containing U-233 and Th in order to assess viability of using portable NRTA setup for thorium reactor safeguards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Alternate algorithms for rapid identification of isotopic presence in NRTA target will be explored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dirty="0"/>
              <a:t>New detector assembly with 1” spatial resolution and 3x total detector area will be assembled and tested</a:t>
            </a:r>
          </a:p>
        </p:txBody>
      </p:sp>
    </p:spTree>
    <p:extLst>
      <p:ext uri="{BB962C8B-B14F-4D97-AF65-F5344CB8AC3E}">
        <p14:creationId xmlns:p14="http://schemas.microsoft.com/office/powerpoint/2010/main" val="9458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122">
        <p:fade/>
      </p:transition>
    </mc:Choice>
    <mc:Fallback xmlns="">
      <p:transition spd="med" advTm="2312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971550" y="2134214"/>
            <a:ext cx="8229600" cy="30868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The Consortium for Monitoring, Technology, and Verification would like to thank the NNSA and DOE for the continued support of these research activities. </a:t>
            </a:r>
            <a:endParaRPr lang="en-US" sz="1600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This work was funded by the Consortium for Monitoring, Technology, and Verification under Department of Energy National Nuclear Security Administration award number DE-NA0003920</a:t>
            </a:r>
            <a:endParaRPr lang="en-US" sz="1600" b="1" dirty="0">
              <a:latin typeface="Avenir Book" charset="0"/>
              <a:ea typeface="Avenir Book" charset="0"/>
              <a:cs typeface="Avenir Book" charset="0"/>
            </a:endParaRPr>
          </a:p>
          <a:p>
            <a:pPr marL="400050" lvl="1" indent="0">
              <a:spcBef>
                <a:spcPts val="1200"/>
              </a:spcBef>
              <a:buNone/>
            </a:pPr>
            <a:r>
              <a:rPr lang="en-US" sz="1600" dirty="0">
                <a:effectLst/>
                <a:latin typeface="Avenir Book"/>
                <a:ea typeface="Calibri" panose="020F0502020204030204" pitchFamily="34" charset="0"/>
              </a:rPr>
              <a:t>This work was performed under appointment to the Nuclear Nonproliferation International Safeguards Fellowship Program sponsored by the National Nuclear Security Administration’s Office of International Nuclear Safeguards (NA-241). </a:t>
            </a:r>
            <a:endParaRPr lang="en-US" sz="1600" dirty="0">
              <a:latin typeface="Avenir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Acknowledgements</a:t>
            </a:r>
          </a:p>
        </p:txBody>
      </p:sp>
      <p:pic>
        <p:nvPicPr>
          <p:cNvPr id="13" name="Picture 18" descr="DOE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593" y="5256616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NNSA 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790" y="5278063"/>
            <a:ext cx="2372430" cy="67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DCE6D5-5773-9547-A6D1-905B8289F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985638"/>
            <a:ext cx="849124" cy="8491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59F6-20D9-EB47-97B7-FC9EA41B2A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26802"/>
            <a:ext cx="849124" cy="560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4D14EE-A644-BB42-B141-0BA8EB46F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3066798"/>
            <a:ext cx="761995" cy="761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9B4CB7-A05E-154B-829F-ED1FFE7F2D6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05" y="2126809"/>
            <a:ext cx="781314" cy="641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A56EA-0954-994F-A4C9-50CA4AF86CF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5" y="979675"/>
            <a:ext cx="849124" cy="849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306836-C282-7B41-9D66-E591BB41B1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2488" y="5161312"/>
            <a:ext cx="684982" cy="679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F8AB70-5F2A-3342-AE45-3659303EC8C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582" y="1060207"/>
            <a:ext cx="724383" cy="679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7E71E-3FC7-AA47-808D-3ECC7AE1DF5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8770" y="3240642"/>
            <a:ext cx="1092419" cy="5188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8C02C2-6360-E740-BB64-01BF527F83E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213" y="2060507"/>
            <a:ext cx="955532" cy="95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417527-3E44-CB4B-9D62-C787BC0051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88770" y="859460"/>
            <a:ext cx="1092419" cy="10924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DF35EF-D6C3-CC45-A9D5-E930C10F114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50" y="871109"/>
            <a:ext cx="1080770" cy="10807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4CC569-624D-B742-88A3-53B0401A41C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579" y="1066804"/>
            <a:ext cx="761995" cy="7619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6BF608-8EB0-E645-9D55-452D18FD60C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298" y="1048828"/>
            <a:ext cx="684981" cy="7619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9D481B-BB39-1C47-9028-C7A94611708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518" y="4017523"/>
            <a:ext cx="642952" cy="9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59">
        <p:fade/>
      </p:transition>
    </mc:Choice>
    <mc:Fallback xmlns="">
      <p:transition spd="med" advTm="785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15E6-AC6E-49AC-AAEE-EF615140A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Mission Relevance:</a:t>
            </a:r>
            <a:br>
              <a:rPr lang="en-US" sz="3600" dirty="0"/>
            </a:br>
            <a:r>
              <a:rPr lang="en-US" sz="3600" dirty="0"/>
              <a:t>Applications For Isotopic Identification &amp; Quantification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8873E7-3441-44F5-A1CC-E525D984361E}"/>
              </a:ext>
            </a:extLst>
          </p:cNvPr>
          <p:cNvGrpSpPr/>
          <p:nvPr/>
        </p:nvGrpSpPr>
        <p:grpSpPr>
          <a:xfrm>
            <a:off x="356055" y="1569288"/>
            <a:ext cx="11479890" cy="4261876"/>
            <a:chOff x="288861" y="1569288"/>
            <a:chExt cx="11479890" cy="4261876"/>
          </a:xfrm>
        </p:grpSpPr>
        <p:pic>
          <p:nvPicPr>
            <p:cNvPr id="3" name="Picture 2" descr="A picture containing indoor, corn&#10;&#10;Description automatically generated">
              <a:extLst>
                <a:ext uri="{FF2B5EF4-FFF2-40B4-BE49-F238E27FC236}">
                  <a16:creationId xmlns:a16="http://schemas.microsoft.com/office/drawing/2014/main" id="{3FBBE501-7B05-46BB-B439-DF8C5707F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250" y="1570481"/>
              <a:ext cx="3657600" cy="2742007"/>
            </a:xfrm>
            <a:prstGeom prst="rect">
              <a:avLst/>
            </a:prstGeom>
          </p:spPr>
        </p:pic>
        <p:pic>
          <p:nvPicPr>
            <p:cNvPr id="4" name="Picture 3" descr="A picture containing indoor, person, device&#10;&#10;Description automatically generated">
              <a:extLst>
                <a:ext uri="{FF2B5EF4-FFF2-40B4-BE49-F238E27FC236}">
                  <a16:creationId xmlns:a16="http://schemas.microsoft.com/office/drawing/2014/main" id="{D0DD9F19-BBFD-4052-B06A-00FF699AFF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27" t="821" r="227" b="5177"/>
            <a:stretch/>
          </p:blipFill>
          <p:spPr>
            <a:xfrm>
              <a:off x="4267200" y="1570481"/>
              <a:ext cx="3657600" cy="2742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F37A1-F694-437B-AB3A-DB920FE6DC38}"/>
                </a:ext>
              </a:extLst>
            </p:cNvPr>
            <p:cNvSpPr txBox="1"/>
            <p:nvPr/>
          </p:nvSpPr>
          <p:spPr>
            <a:xfrm>
              <a:off x="288861" y="4461970"/>
              <a:ext cx="39263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International Safeguards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(incl. Th-based)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9F8553-ACA5-4F71-9F40-C69099A36E77}"/>
                </a:ext>
              </a:extLst>
            </p:cNvPr>
            <p:cNvSpPr txBox="1"/>
            <p:nvPr/>
          </p:nvSpPr>
          <p:spPr>
            <a:xfrm>
              <a:off x="4267200" y="460047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Nuclear Verification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9CE13BA-08EF-4117-B400-B37D2DCECE41}"/>
                </a:ext>
              </a:extLst>
            </p:cNvPr>
            <p:cNvSpPr txBox="1"/>
            <p:nvPr/>
          </p:nvSpPr>
          <p:spPr>
            <a:xfrm>
              <a:off x="8111150" y="4600470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Disaster Response</a:t>
              </a:r>
            </a:p>
          </p:txBody>
        </p:sp>
        <p:pic>
          <p:nvPicPr>
            <p:cNvPr id="8" name="Picture 7" descr="A picture containing indoor&#10;&#10;Description automatically generated">
              <a:extLst>
                <a:ext uri="{FF2B5EF4-FFF2-40B4-BE49-F238E27FC236}">
                  <a16:creationId xmlns:a16="http://schemas.microsoft.com/office/drawing/2014/main" id="{080E7EF5-41AC-4EBF-AEDD-C32B9A44F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24" r="3788"/>
            <a:stretch/>
          </p:blipFill>
          <p:spPr>
            <a:xfrm>
              <a:off x="8111150" y="1569288"/>
              <a:ext cx="3657601" cy="27432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53A8E-FB02-4D12-9C77-38D319E6A488}"/>
                </a:ext>
              </a:extLst>
            </p:cNvPr>
            <p:cNvSpPr txBox="1"/>
            <p:nvPr/>
          </p:nvSpPr>
          <p:spPr>
            <a:xfrm>
              <a:off x="8111151" y="5219460"/>
              <a:ext cx="36569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rPr>
                <a:t>Harada et al. “Neutron Resonance Densitometry for Particle-like Debris of Melted Fuel.” Nuclear Data Sheets (2014). DOI: 10.1016/j.nds.2014.04.118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03074E-B069-444D-80D9-481A916F3202}"/>
                </a:ext>
              </a:extLst>
            </p:cNvPr>
            <p:cNvSpPr txBox="1"/>
            <p:nvPr/>
          </p:nvSpPr>
          <p:spPr>
            <a:xfrm>
              <a:off x="4267199" y="5231001"/>
              <a:ext cx="3656901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rPr>
                <a:t>Danagoulian, Areg. “Verification of Arms Control Treaties with Resonance Phenomena.” Nuclear Physics News 30 (2020). DOI: 10.1080/10619127.2020.1717271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4EFD1C-15B9-4E58-9696-DD92A9BE4AB5}"/>
                </a:ext>
              </a:extLst>
            </p:cNvPr>
            <p:cNvSpPr txBox="1"/>
            <p:nvPr/>
          </p:nvSpPr>
          <p:spPr>
            <a:xfrm>
              <a:off x="423949" y="5231000"/>
              <a:ext cx="3656900" cy="600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rPr>
                <a:t>Worrall, Louise G., et al. "Safeguards Considerations for Thorium Fuel Cycles." Nuclear Technology 194.2 (2016): 281-293. DOI: 10.13182/NT15-103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40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473">
        <p:fade/>
      </p:transition>
    </mc:Choice>
    <mc:Fallback xmlns="">
      <p:transition spd="med" advTm="4447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5E81C1E1-AC56-4B10-A80A-9D48F2AF2DFD}"/>
              </a:ext>
            </a:extLst>
          </p:cNvPr>
          <p:cNvGrpSpPr/>
          <p:nvPr/>
        </p:nvGrpSpPr>
        <p:grpSpPr>
          <a:xfrm>
            <a:off x="2369843" y="1226328"/>
            <a:ext cx="2103597" cy="3235878"/>
            <a:chOff x="-378977" y="3945394"/>
            <a:chExt cx="2103597" cy="32358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BC1B203-C3AB-4729-A231-45EF2AA357CE}"/>
                </a:ext>
              </a:extLst>
            </p:cNvPr>
            <p:cNvGrpSpPr/>
            <p:nvPr/>
          </p:nvGrpSpPr>
          <p:grpSpPr>
            <a:xfrm>
              <a:off x="-378977" y="3945394"/>
              <a:ext cx="2103597" cy="3235878"/>
              <a:chOff x="2185552" y="1659973"/>
              <a:chExt cx="2103597" cy="3235878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DCF1D4D-2917-47B6-9DA3-A04B4763C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1736" b="62286"/>
              <a:stretch/>
            </p:blipFill>
            <p:spPr>
              <a:xfrm>
                <a:off x="3305228" y="1659973"/>
                <a:ext cx="983921" cy="1294092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E7D824-494E-4B0F-B2C4-885400009BE7}"/>
                  </a:ext>
                </a:extLst>
              </p:cNvPr>
              <p:cNvSpPr/>
              <p:nvPr/>
            </p:nvSpPr>
            <p:spPr>
              <a:xfrm>
                <a:off x="2185552" y="4688481"/>
                <a:ext cx="1338072" cy="207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E7D839-4A73-44C3-8245-1BD6026CCC50}"/>
                </a:ext>
              </a:extLst>
            </p:cNvPr>
            <p:cNvSpPr/>
            <p:nvPr/>
          </p:nvSpPr>
          <p:spPr>
            <a:xfrm>
              <a:off x="595162" y="4639029"/>
              <a:ext cx="266279" cy="5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0733EB-88C5-4C23-A633-457A6C753F27}"/>
              </a:ext>
            </a:extLst>
          </p:cNvPr>
          <p:cNvGrpSpPr>
            <a:grpSpLocks noChangeAspect="1"/>
          </p:cNvGrpSpPr>
          <p:nvPr/>
        </p:nvGrpSpPr>
        <p:grpSpPr>
          <a:xfrm>
            <a:off x="556042" y="1574253"/>
            <a:ext cx="3780003" cy="3194844"/>
            <a:chOff x="246272" y="1674635"/>
            <a:chExt cx="3324229" cy="280962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46E60D-D010-4030-BE76-91B46400EE33}"/>
                </a:ext>
              </a:extLst>
            </p:cNvPr>
            <p:cNvCxnSpPr>
              <a:cxnSpLocks/>
            </p:cNvCxnSpPr>
            <p:nvPr/>
          </p:nvCxnSpPr>
          <p:spPr>
            <a:xfrm>
              <a:off x="1554505" y="2193558"/>
              <a:ext cx="517656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F918964-2FD1-4267-882F-7716309C117F}"/>
                </a:ext>
              </a:extLst>
            </p:cNvPr>
            <p:cNvGrpSpPr/>
            <p:nvPr/>
          </p:nvGrpSpPr>
          <p:grpSpPr>
            <a:xfrm>
              <a:off x="246272" y="1674635"/>
              <a:ext cx="3324229" cy="2809622"/>
              <a:chOff x="246272" y="1674635"/>
              <a:chExt cx="3324229" cy="2809622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08B1CF5-2925-48ED-9419-ECEBC0347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601" y="2194955"/>
                <a:ext cx="0" cy="228600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860A6F-167F-40D3-A712-AA6F65781EEE}"/>
                  </a:ext>
                </a:extLst>
              </p:cNvPr>
              <p:cNvGrpSpPr/>
              <p:nvPr/>
            </p:nvGrpSpPr>
            <p:grpSpPr>
              <a:xfrm>
                <a:off x="246272" y="1674635"/>
                <a:ext cx="3324229" cy="2809622"/>
                <a:chOff x="246272" y="1674635"/>
                <a:chExt cx="3324229" cy="2809622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AC3EE55D-6865-4852-9355-D904B03EF5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8251" y="2214801"/>
                  <a:ext cx="792940" cy="1823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6E80BD8-C15A-4B77-AAFF-CB5C1021BBB4}"/>
                    </a:ext>
                  </a:extLst>
                </p:cNvPr>
                <p:cNvGrpSpPr/>
                <p:nvPr/>
              </p:nvGrpSpPr>
              <p:grpSpPr>
                <a:xfrm>
                  <a:off x="246272" y="1674635"/>
                  <a:ext cx="3324229" cy="2809622"/>
                  <a:chOff x="246272" y="1674635"/>
                  <a:chExt cx="3324229" cy="2809622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3821ACC-00C1-4845-B8BA-DD56008AABC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0" y="4184398"/>
                    <a:ext cx="683648" cy="2998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aseline="30000" dirty="0"/>
                      <a:t>A+1</a:t>
                    </a:r>
                    <a:r>
                      <a:rPr lang="en-US" sz="2000" dirty="0"/>
                      <a:t>X</a:t>
                    </a:r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60A58200-0AE3-4F56-A2C4-B0A629AA0099}"/>
                      </a:ext>
                    </a:extLst>
                  </p:cNvPr>
                  <p:cNvGrpSpPr/>
                  <p:nvPr/>
                </p:nvGrpSpPr>
                <p:grpSpPr>
                  <a:xfrm>
                    <a:off x="246272" y="1674635"/>
                    <a:ext cx="3324229" cy="2450045"/>
                    <a:chOff x="246272" y="1674635"/>
                    <a:chExt cx="3324229" cy="2450045"/>
                  </a:xfrm>
                </p:grpSpPr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35DBD02B-C3DB-42A8-80E5-9131B9CC54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7582" y="2397142"/>
                      <a:ext cx="576072" cy="0"/>
                    </a:xfrm>
                    <a:prstGeom prst="line">
                      <a:avLst/>
                    </a:prstGeom>
                    <a:ln w="571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C9F3E335-F21F-49EC-A437-9EBFEE5456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438" y="2110742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468C8C30-A95E-4676-91FB-12D21B94C8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7462" y="1994200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90707983-81FF-4731-87FE-2797A8EDAD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1486" y="1889612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1B1C547F-77F7-4F9D-AA87-2489B7495C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3283" y="1674635"/>
                      <a:ext cx="526554" cy="2450045"/>
                      <a:chOff x="1780024" y="1674635"/>
                      <a:chExt cx="526554" cy="2450045"/>
                    </a:xfrm>
                  </p:grpSpPr>
                  <p:pic>
                    <p:nvPicPr>
                      <p:cNvPr id="27" name="Picture 26">
                        <a:extLst>
                          <a:ext uri="{FF2B5EF4-FFF2-40B4-BE49-F238E27FC236}">
                            <a16:creationId xmlns:a16="http://schemas.microsoft.com/office/drawing/2014/main" id="{7EFE5185-3774-45FC-B738-5FBD7D12BE6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39362" t="14357" r="49560" b="72850"/>
                      <a:stretch/>
                    </p:blipFill>
                    <p:spPr>
                      <a:xfrm>
                        <a:off x="1788902" y="1674635"/>
                        <a:ext cx="517676" cy="52970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226EBDA9-3D7A-46AB-8DFC-AEF6539B0D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1480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:a16="http://schemas.microsoft.com/office/drawing/2014/main" id="{7153C065-656E-4E78-8208-EB09A1C3623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77247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:a16="http://schemas.microsoft.com/office/drawing/2014/main" id="{033F5F02-73D3-4B5B-810F-9114D084B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3922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C6CF8B05-645F-4722-8AAA-2B406CD5935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32228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6CE501C6-FE16-4B05-A80E-D8EFD1C9E49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38519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7531374E-080F-4BF7-994E-5649D7F1505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460365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226143A7-1E7E-44F0-A3F7-BC7BA33AFB4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57020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39CD69F8-1FCD-45F3-87EA-0720CB0555B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705183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A134778E-AC9C-4722-848F-D45569B8F0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918543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27FD2F56-312D-49A5-B059-955880C5508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3192987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5F3E1908-8ED7-4807-8B8B-BAB9B00981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5809" y="3519932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F2AEA9D7-A95C-4551-A5C3-C02BB23241C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412468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C68DB2D0-9305-450F-BB06-61F79499C1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82844" y="4113334"/>
                        <a:ext cx="514653" cy="0"/>
                      </a:xfrm>
                      <a:prstGeom prst="line">
                        <a:avLst/>
                      </a:prstGeom>
                      <a:ln w="571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E892757E-3794-4C8C-9688-9B66C7CA6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5954" y="2414560"/>
                      <a:ext cx="1213883" cy="0"/>
                    </a:xfrm>
                    <a:prstGeom prst="line">
                      <a:avLst/>
                    </a:prstGeom>
                    <a:ln w="12700" cmpd="sng">
                      <a:solidFill>
                        <a:srgbClr val="FF0000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05356F0A-C84C-4E2B-AFD5-B65B497A63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2252" y="2047307"/>
                      <a:ext cx="556847" cy="2767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n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A49957E9-EC75-42C5-A2D2-46A18F0102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5195" y="2425478"/>
                      <a:ext cx="434936" cy="2998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aseline="30000" dirty="0"/>
                        <a:t>A</a:t>
                      </a:r>
                      <a:r>
                        <a:rPr lang="en-US" sz="2000" dirty="0"/>
                        <a:t>X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F696AF4-6265-40DB-B54C-F4D6840D83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272" y="2214801"/>
                      <a:ext cx="542646" cy="2998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/>
                        <a:t>n +</a:t>
                      </a:r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0D06886A-988C-4BDF-8668-3DE673A14CE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444811" y="2148320"/>
                      <a:ext cx="182880" cy="18288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406BEB7F-5091-493D-94DA-0785F0AC985F}"/>
                        </a:ext>
                      </a:extLst>
                    </p:cNvPr>
                    <p:cNvCxnSpPr>
                      <a:cxnSpLocks/>
                      <a:stCxn id="23" idx="6"/>
                    </p:cNvCxnSpPr>
                    <p:nvPr/>
                  </p:nvCxnSpPr>
                  <p:spPr>
                    <a:xfrm>
                      <a:off x="2627691" y="2239760"/>
                      <a:ext cx="152519" cy="0"/>
                    </a:xfrm>
                    <a:prstGeom prst="straightConnector1">
                      <a:avLst/>
                    </a:prstGeom>
                    <a:ln w="12700" cmpd="sng">
                      <a:solidFill>
                        <a:srgbClr val="FF0000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579B652-4883-4929-B07E-3DA2B97CF8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22790" y="1946199"/>
                      <a:ext cx="247711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9B17153-A01B-4869-A89F-3D669D1C5251}"/>
              </a:ext>
            </a:extLst>
          </p:cNvPr>
          <p:cNvCxnSpPr>
            <a:cxnSpLocks/>
          </p:cNvCxnSpPr>
          <p:nvPr/>
        </p:nvCxnSpPr>
        <p:spPr>
          <a:xfrm>
            <a:off x="2549859" y="2413139"/>
            <a:ext cx="187083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A picture containing chart&#10;&#10;Description automatically generated">
            <a:extLst>
              <a:ext uri="{FF2B5EF4-FFF2-40B4-BE49-F238E27FC236}">
                <a16:creationId xmlns:a16="http://schemas.microsoft.com/office/drawing/2014/main" id="{8CD13876-6A43-4F6B-A127-18B231AF91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l="6744" t="10723" r="8864" b="2849"/>
          <a:stretch/>
        </p:blipFill>
        <p:spPr>
          <a:xfrm>
            <a:off x="4638281" y="1309421"/>
            <a:ext cx="7315200" cy="3769264"/>
          </a:xfrm>
          <a:prstGeom prst="rect">
            <a:avLst/>
          </a:prstGeom>
        </p:spPr>
      </p:pic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CD8C2D12-0F05-451C-924E-4060870E3FEA}"/>
              </a:ext>
            </a:extLst>
          </p:cNvPr>
          <p:cNvSpPr txBox="1">
            <a:spLocks/>
          </p:cNvSpPr>
          <p:nvPr/>
        </p:nvSpPr>
        <p:spPr>
          <a:xfrm>
            <a:off x="11646884" y="-392498"/>
            <a:ext cx="5448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3D661-CA41-4BB8-B73D-366FA5A16643}"/>
              </a:ext>
            </a:extLst>
          </p:cNvPr>
          <p:cNvSpPr txBox="1"/>
          <p:nvPr/>
        </p:nvSpPr>
        <p:spPr>
          <a:xfrm>
            <a:off x="420069" y="5163696"/>
            <a:ext cx="425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Source (adapted): F. </a:t>
            </a:r>
            <a:r>
              <a:rPr lang="en-US" sz="1050" dirty="0" err="1"/>
              <a:t>Gunsing</a:t>
            </a:r>
            <a:r>
              <a:rPr lang="en-US" sz="1050" dirty="0"/>
              <a:t> (2005). Neutron Resonance Spectroscopy.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24064-F945-4275-8791-15D8B87E405E}"/>
              </a:ext>
            </a:extLst>
          </p:cNvPr>
          <p:cNvSpPr txBox="1"/>
          <p:nvPr/>
        </p:nvSpPr>
        <p:spPr>
          <a:xfrm>
            <a:off x="6630055" y="5161778"/>
            <a:ext cx="425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>
                    <a:lumMod val="95000"/>
                  </a:schemeClr>
                </a:solidFill>
              </a:rPr>
              <a:t>Source: ENDF-VIII.0, National Nuclear Data Center.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AE8B2-ADD9-4247-A928-A482F72FC365}"/>
                  </a:ext>
                </a:extLst>
              </p:cNvPr>
              <p:cNvSpPr txBox="1"/>
              <p:nvPr/>
            </p:nvSpPr>
            <p:spPr>
              <a:xfrm>
                <a:off x="450738" y="5443539"/>
                <a:ext cx="4198242" cy="49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AE8B2-ADD9-4247-A928-A482F72FC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8" y="5443539"/>
                <a:ext cx="4198242" cy="495970"/>
              </a:xfrm>
              <a:prstGeom prst="rect">
                <a:avLst/>
              </a:prstGeom>
              <a:blipFill>
                <a:blip r:embed="rId6"/>
                <a:stretch>
                  <a:fillRect l="-435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1BDC04C-3D56-49D5-A141-EA3342BE6A9A}"/>
                  </a:ext>
                </a:extLst>
              </p:cNvPr>
              <p:cNvSpPr/>
              <p:nvPr/>
            </p:nvSpPr>
            <p:spPr>
              <a:xfrm>
                <a:off x="5912403" y="5433006"/>
                <a:ext cx="5694884" cy="398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 are isotopically unique for special nuclear material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1BDC04C-3D56-49D5-A141-EA3342BE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403" y="5433006"/>
                <a:ext cx="5694884" cy="398251"/>
              </a:xfrm>
              <a:prstGeom prst="rect">
                <a:avLst/>
              </a:prstGeom>
              <a:blipFill>
                <a:blip r:embed="rId9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41">
            <a:extLst>
              <a:ext uri="{FF2B5EF4-FFF2-40B4-BE49-F238E27FC236}">
                <a16:creationId xmlns:a16="http://schemas.microsoft.com/office/drawing/2014/main" id="{BEE12C9B-9FFE-4A8F-9933-6A958A46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Epithermal Neutron Resonances</a:t>
            </a:r>
          </a:p>
        </p:txBody>
      </p:sp>
    </p:spTree>
    <p:extLst>
      <p:ext uri="{BB962C8B-B14F-4D97-AF65-F5344CB8AC3E}">
        <p14:creationId xmlns:p14="http://schemas.microsoft.com/office/powerpoint/2010/main" val="19113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75">
        <p:fade/>
      </p:transition>
    </mc:Choice>
    <mc:Fallback xmlns="">
      <p:transition spd="med" advTm="4407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5E81C1E1-AC56-4B10-A80A-9D48F2AF2DFD}"/>
              </a:ext>
            </a:extLst>
          </p:cNvPr>
          <p:cNvGrpSpPr/>
          <p:nvPr/>
        </p:nvGrpSpPr>
        <p:grpSpPr>
          <a:xfrm>
            <a:off x="2369843" y="1226328"/>
            <a:ext cx="2103597" cy="3235878"/>
            <a:chOff x="-378977" y="3945394"/>
            <a:chExt cx="2103597" cy="32358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BC1B203-C3AB-4729-A231-45EF2AA357CE}"/>
                </a:ext>
              </a:extLst>
            </p:cNvPr>
            <p:cNvGrpSpPr/>
            <p:nvPr/>
          </p:nvGrpSpPr>
          <p:grpSpPr>
            <a:xfrm>
              <a:off x="-378977" y="3945394"/>
              <a:ext cx="2103597" cy="3235878"/>
              <a:chOff x="2185552" y="1659973"/>
              <a:chExt cx="2103597" cy="3235878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DCF1D4D-2917-47B6-9DA3-A04B4763C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1736" b="62286"/>
              <a:stretch/>
            </p:blipFill>
            <p:spPr>
              <a:xfrm>
                <a:off x="3305228" y="1659973"/>
                <a:ext cx="983921" cy="1294092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E7D824-494E-4B0F-B2C4-885400009BE7}"/>
                  </a:ext>
                </a:extLst>
              </p:cNvPr>
              <p:cNvSpPr/>
              <p:nvPr/>
            </p:nvSpPr>
            <p:spPr>
              <a:xfrm>
                <a:off x="2185552" y="4688481"/>
                <a:ext cx="1338072" cy="207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E7D839-4A73-44C3-8245-1BD6026CCC50}"/>
                </a:ext>
              </a:extLst>
            </p:cNvPr>
            <p:cNvSpPr/>
            <p:nvPr/>
          </p:nvSpPr>
          <p:spPr>
            <a:xfrm>
              <a:off x="595162" y="4639029"/>
              <a:ext cx="266279" cy="5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0733EB-88C5-4C23-A633-457A6C753F27}"/>
              </a:ext>
            </a:extLst>
          </p:cNvPr>
          <p:cNvGrpSpPr>
            <a:grpSpLocks noChangeAspect="1"/>
          </p:cNvGrpSpPr>
          <p:nvPr/>
        </p:nvGrpSpPr>
        <p:grpSpPr>
          <a:xfrm>
            <a:off x="556042" y="1574253"/>
            <a:ext cx="3780003" cy="3194844"/>
            <a:chOff x="246272" y="1674635"/>
            <a:chExt cx="3324229" cy="280962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46E60D-D010-4030-BE76-91B46400EE33}"/>
                </a:ext>
              </a:extLst>
            </p:cNvPr>
            <p:cNvCxnSpPr>
              <a:cxnSpLocks/>
            </p:cNvCxnSpPr>
            <p:nvPr/>
          </p:nvCxnSpPr>
          <p:spPr>
            <a:xfrm>
              <a:off x="1554505" y="2193558"/>
              <a:ext cx="517656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F918964-2FD1-4267-882F-7716309C117F}"/>
                </a:ext>
              </a:extLst>
            </p:cNvPr>
            <p:cNvGrpSpPr/>
            <p:nvPr/>
          </p:nvGrpSpPr>
          <p:grpSpPr>
            <a:xfrm>
              <a:off x="246272" y="1674635"/>
              <a:ext cx="3324229" cy="2809622"/>
              <a:chOff x="246272" y="1674635"/>
              <a:chExt cx="3324229" cy="2809622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08B1CF5-2925-48ED-9419-ECEBC0347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601" y="2194955"/>
                <a:ext cx="0" cy="228600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860A6F-167F-40D3-A712-AA6F65781EEE}"/>
                  </a:ext>
                </a:extLst>
              </p:cNvPr>
              <p:cNvGrpSpPr/>
              <p:nvPr/>
            </p:nvGrpSpPr>
            <p:grpSpPr>
              <a:xfrm>
                <a:off x="246272" y="1674635"/>
                <a:ext cx="3324229" cy="2809622"/>
                <a:chOff x="246272" y="1674635"/>
                <a:chExt cx="3324229" cy="2809622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AC3EE55D-6865-4852-9355-D904B03EF5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8251" y="2214801"/>
                  <a:ext cx="792940" cy="1823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6E80BD8-C15A-4B77-AAFF-CB5C1021BBB4}"/>
                    </a:ext>
                  </a:extLst>
                </p:cNvPr>
                <p:cNvGrpSpPr/>
                <p:nvPr/>
              </p:nvGrpSpPr>
              <p:grpSpPr>
                <a:xfrm>
                  <a:off x="246272" y="1674635"/>
                  <a:ext cx="3324229" cy="2809622"/>
                  <a:chOff x="246272" y="1674635"/>
                  <a:chExt cx="3324229" cy="2809622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3821ACC-00C1-4845-B8BA-DD56008AABC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0" y="4184398"/>
                    <a:ext cx="683648" cy="2998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aseline="30000" dirty="0"/>
                      <a:t>A+1</a:t>
                    </a:r>
                    <a:r>
                      <a:rPr lang="en-US" sz="2000" dirty="0"/>
                      <a:t>X</a:t>
                    </a:r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60A58200-0AE3-4F56-A2C4-B0A629AA0099}"/>
                      </a:ext>
                    </a:extLst>
                  </p:cNvPr>
                  <p:cNvGrpSpPr/>
                  <p:nvPr/>
                </p:nvGrpSpPr>
                <p:grpSpPr>
                  <a:xfrm>
                    <a:off x="246272" y="1674635"/>
                    <a:ext cx="3324229" cy="2450045"/>
                    <a:chOff x="246272" y="1674635"/>
                    <a:chExt cx="3324229" cy="2450045"/>
                  </a:xfrm>
                </p:grpSpPr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35DBD02B-C3DB-42A8-80E5-9131B9CC54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7582" y="2397142"/>
                      <a:ext cx="576072" cy="0"/>
                    </a:xfrm>
                    <a:prstGeom prst="line">
                      <a:avLst/>
                    </a:prstGeom>
                    <a:ln w="571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C9F3E335-F21F-49EC-A437-9EBFEE5456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438" y="2110742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468C8C30-A95E-4676-91FB-12D21B94C8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7462" y="1994200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90707983-81FF-4731-87FE-2797A8EDAD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1486" y="1889612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1B1C547F-77F7-4F9D-AA87-2489B7495C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3283" y="1674635"/>
                      <a:ext cx="526554" cy="2450045"/>
                      <a:chOff x="1780024" y="1674635"/>
                      <a:chExt cx="526554" cy="2450045"/>
                    </a:xfrm>
                  </p:grpSpPr>
                  <p:pic>
                    <p:nvPicPr>
                      <p:cNvPr id="27" name="Picture 26">
                        <a:extLst>
                          <a:ext uri="{FF2B5EF4-FFF2-40B4-BE49-F238E27FC236}">
                            <a16:creationId xmlns:a16="http://schemas.microsoft.com/office/drawing/2014/main" id="{7EFE5185-3774-45FC-B738-5FBD7D12BE6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39362" t="14357" r="49560" b="72850"/>
                      <a:stretch/>
                    </p:blipFill>
                    <p:spPr>
                      <a:xfrm>
                        <a:off x="1788902" y="1674635"/>
                        <a:ext cx="517676" cy="52970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226EBDA9-3D7A-46AB-8DFC-AEF6539B0D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1480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:a16="http://schemas.microsoft.com/office/drawing/2014/main" id="{7153C065-656E-4E78-8208-EB09A1C3623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77247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:a16="http://schemas.microsoft.com/office/drawing/2014/main" id="{033F5F02-73D3-4B5B-810F-9114D084B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3922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C6CF8B05-645F-4722-8AAA-2B406CD5935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32228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6CE501C6-FE16-4B05-A80E-D8EFD1C9E49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38519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7531374E-080F-4BF7-994E-5649D7F1505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460365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226143A7-1E7E-44F0-A3F7-BC7BA33AFB4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57020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39CD69F8-1FCD-45F3-87EA-0720CB0555B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705183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A134778E-AC9C-4722-848F-D45569B8F0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918543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27FD2F56-312D-49A5-B059-955880C5508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3192987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5F3E1908-8ED7-4807-8B8B-BAB9B00981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5809" y="3519932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F2AEA9D7-A95C-4551-A5C3-C02BB23241C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412468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C68DB2D0-9305-450F-BB06-61F79499C1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82844" y="4113334"/>
                        <a:ext cx="514653" cy="0"/>
                      </a:xfrm>
                      <a:prstGeom prst="line">
                        <a:avLst/>
                      </a:prstGeom>
                      <a:ln w="571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E892757E-3794-4C8C-9688-9B66C7CA6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5954" y="2414560"/>
                      <a:ext cx="1213883" cy="0"/>
                    </a:xfrm>
                    <a:prstGeom prst="line">
                      <a:avLst/>
                    </a:prstGeom>
                    <a:ln w="12700" cmpd="sng">
                      <a:solidFill>
                        <a:srgbClr val="FF0000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05356F0A-C84C-4E2B-AFD5-B65B497A63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2252" y="2047307"/>
                      <a:ext cx="556847" cy="2767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n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A49957E9-EC75-42C5-A2D2-46A18F0102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5195" y="2425478"/>
                      <a:ext cx="434936" cy="2998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aseline="30000" dirty="0"/>
                        <a:t>A</a:t>
                      </a:r>
                      <a:r>
                        <a:rPr lang="en-US" sz="2000" dirty="0"/>
                        <a:t>X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F696AF4-6265-40DB-B54C-F4D6840D83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272" y="2214801"/>
                      <a:ext cx="542646" cy="2998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/>
                        <a:t>n +</a:t>
                      </a:r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0D06886A-988C-4BDF-8668-3DE673A14CE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444811" y="2148320"/>
                      <a:ext cx="182880" cy="18288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406BEB7F-5091-493D-94DA-0785F0AC985F}"/>
                        </a:ext>
                      </a:extLst>
                    </p:cNvPr>
                    <p:cNvCxnSpPr>
                      <a:cxnSpLocks/>
                      <a:stCxn id="23" idx="6"/>
                    </p:cNvCxnSpPr>
                    <p:nvPr/>
                  </p:nvCxnSpPr>
                  <p:spPr>
                    <a:xfrm>
                      <a:off x="2627691" y="2239760"/>
                      <a:ext cx="152519" cy="0"/>
                    </a:xfrm>
                    <a:prstGeom prst="straightConnector1">
                      <a:avLst/>
                    </a:prstGeom>
                    <a:ln w="12700" cmpd="sng">
                      <a:solidFill>
                        <a:srgbClr val="FF0000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579B652-4883-4929-B07E-3DA2B97CF8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22790" y="1946199"/>
                      <a:ext cx="247711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9B17153-A01B-4869-A89F-3D669D1C5251}"/>
              </a:ext>
            </a:extLst>
          </p:cNvPr>
          <p:cNvCxnSpPr>
            <a:cxnSpLocks/>
          </p:cNvCxnSpPr>
          <p:nvPr/>
        </p:nvCxnSpPr>
        <p:spPr>
          <a:xfrm>
            <a:off x="2549859" y="2413139"/>
            <a:ext cx="187083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A picture containing chart&#10;&#10;Description automatically generated">
            <a:extLst>
              <a:ext uri="{FF2B5EF4-FFF2-40B4-BE49-F238E27FC236}">
                <a16:creationId xmlns:a16="http://schemas.microsoft.com/office/drawing/2014/main" id="{8CD13876-6A43-4F6B-A127-18B231AF91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44" t="10723" r="8864" b="2849"/>
          <a:stretch/>
        </p:blipFill>
        <p:spPr>
          <a:xfrm>
            <a:off x="4638281" y="1309421"/>
            <a:ext cx="7315200" cy="3769264"/>
          </a:xfrm>
          <a:prstGeom prst="rect">
            <a:avLst/>
          </a:prstGeom>
        </p:spPr>
      </p:pic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CD8C2D12-0F05-451C-924E-4060870E3FEA}"/>
              </a:ext>
            </a:extLst>
          </p:cNvPr>
          <p:cNvSpPr txBox="1">
            <a:spLocks/>
          </p:cNvSpPr>
          <p:nvPr/>
        </p:nvSpPr>
        <p:spPr>
          <a:xfrm>
            <a:off x="11646884" y="-392498"/>
            <a:ext cx="5448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3D661-CA41-4BB8-B73D-366FA5A16643}"/>
              </a:ext>
            </a:extLst>
          </p:cNvPr>
          <p:cNvSpPr txBox="1"/>
          <p:nvPr/>
        </p:nvSpPr>
        <p:spPr>
          <a:xfrm>
            <a:off x="420069" y="5163696"/>
            <a:ext cx="425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Source (adapted): F. </a:t>
            </a:r>
            <a:r>
              <a:rPr lang="en-US" sz="1050" dirty="0" err="1"/>
              <a:t>Gunsing</a:t>
            </a:r>
            <a:r>
              <a:rPr lang="en-US" sz="1050" dirty="0"/>
              <a:t> (2005). Neutron Resonance Spectroscopy.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24064-F945-4275-8791-15D8B87E405E}"/>
              </a:ext>
            </a:extLst>
          </p:cNvPr>
          <p:cNvSpPr txBox="1"/>
          <p:nvPr/>
        </p:nvSpPr>
        <p:spPr>
          <a:xfrm>
            <a:off x="6630055" y="5161778"/>
            <a:ext cx="425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3F3F"/>
                </a:solidFill>
              </a:rPr>
              <a:t>Source: ENDF-VIII.0, National Nuclear Data Center.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AE8B2-ADD9-4247-A928-A482F72FC365}"/>
                  </a:ext>
                </a:extLst>
              </p:cNvPr>
              <p:cNvSpPr txBox="1"/>
              <p:nvPr/>
            </p:nvSpPr>
            <p:spPr>
              <a:xfrm>
                <a:off x="450738" y="5443539"/>
                <a:ext cx="4198242" cy="49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AE8B2-ADD9-4247-A928-A482F72FC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8" y="5443539"/>
                <a:ext cx="4198242" cy="495970"/>
              </a:xfrm>
              <a:prstGeom prst="rect">
                <a:avLst/>
              </a:prstGeom>
              <a:blipFill>
                <a:blip r:embed="rId6"/>
                <a:stretch>
                  <a:fillRect l="-435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1BDC04C-3D56-49D5-A141-EA3342BE6A9A}"/>
                  </a:ext>
                </a:extLst>
              </p:cNvPr>
              <p:cNvSpPr/>
              <p:nvPr/>
            </p:nvSpPr>
            <p:spPr>
              <a:xfrm>
                <a:off x="5652105" y="5426262"/>
                <a:ext cx="6215480" cy="432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FF3F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3F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rgbClr val="FF3F3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3F3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i="1">
                                <a:solidFill>
                                  <a:srgbClr val="FF3F3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3F3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solidFill>
                              <a:srgbClr val="FF3F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3F3F"/>
                    </a:solidFill>
                  </a:rPr>
                  <a:t> are isotopically unique for special nuclear material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1BDC04C-3D56-49D5-A141-EA3342BE6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05" y="5426262"/>
                <a:ext cx="6215480" cy="432234"/>
              </a:xfrm>
              <a:prstGeom prst="rect">
                <a:avLst/>
              </a:prstGeom>
              <a:blipFill>
                <a:blip r:embed="rId7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41">
            <a:extLst>
              <a:ext uri="{FF2B5EF4-FFF2-40B4-BE49-F238E27FC236}">
                <a16:creationId xmlns:a16="http://schemas.microsoft.com/office/drawing/2014/main" id="{D02640DB-042C-4EBB-9F09-B90ED6A67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Epithermal Neutron Resonances</a:t>
            </a:r>
          </a:p>
        </p:txBody>
      </p:sp>
    </p:spTree>
    <p:extLst>
      <p:ext uri="{BB962C8B-B14F-4D97-AF65-F5344CB8AC3E}">
        <p14:creationId xmlns:p14="http://schemas.microsoft.com/office/powerpoint/2010/main" val="243597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78">
        <p:fade/>
      </p:transition>
    </mc:Choice>
    <mc:Fallback xmlns="">
      <p:transition spd="med" advTm="1047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5E81C1E1-AC56-4B10-A80A-9D48F2AF2DFD}"/>
              </a:ext>
            </a:extLst>
          </p:cNvPr>
          <p:cNvGrpSpPr/>
          <p:nvPr/>
        </p:nvGrpSpPr>
        <p:grpSpPr>
          <a:xfrm>
            <a:off x="2369843" y="1226328"/>
            <a:ext cx="2103597" cy="3235878"/>
            <a:chOff x="-378977" y="3945394"/>
            <a:chExt cx="2103597" cy="323587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BC1B203-C3AB-4729-A231-45EF2AA357CE}"/>
                </a:ext>
              </a:extLst>
            </p:cNvPr>
            <p:cNvGrpSpPr/>
            <p:nvPr/>
          </p:nvGrpSpPr>
          <p:grpSpPr>
            <a:xfrm>
              <a:off x="-378977" y="3945394"/>
              <a:ext cx="2103597" cy="3235878"/>
              <a:chOff x="2185552" y="1659973"/>
              <a:chExt cx="2103597" cy="3235878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4DCF1D4D-2917-47B6-9DA3-A04B4763C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1736" b="62286"/>
              <a:stretch/>
            </p:blipFill>
            <p:spPr>
              <a:xfrm>
                <a:off x="3305228" y="1659973"/>
                <a:ext cx="983921" cy="1294092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EE7D824-494E-4B0F-B2C4-885400009BE7}"/>
                  </a:ext>
                </a:extLst>
              </p:cNvPr>
              <p:cNvSpPr/>
              <p:nvPr/>
            </p:nvSpPr>
            <p:spPr>
              <a:xfrm>
                <a:off x="2185552" y="4688481"/>
                <a:ext cx="1338072" cy="2073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7E7D839-4A73-44C3-8245-1BD6026CCC50}"/>
                </a:ext>
              </a:extLst>
            </p:cNvPr>
            <p:cNvSpPr/>
            <p:nvPr/>
          </p:nvSpPr>
          <p:spPr>
            <a:xfrm>
              <a:off x="595162" y="4639029"/>
              <a:ext cx="266279" cy="537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40733EB-88C5-4C23-A633-457A6C753F27}"/>
              </a:ext>
            </a:extLst>
          </p:cNvPr>
          <p:cNvGrpSpPr>
            <a:grpSpLocks noChangeAspect="1"/>
          </p:cNvGrpSpPr>
          <p:nvPr/>
        </p:nvGrpSpPr>
        <p:grpSpPr>
          <a:xfrm>
            <a:off x="556042" y="1574253"/>
            <a:ext cx="3780003" cy="3194844"/>
            <a:chOff x="246272" y="1674635"/>
            <a:chExt cx="3324229" cy="280962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346E60D-D010-4030-BE76-91B46400EE33}"/>
                </a:ext>
              </a:extLst>
            </p:cNvPr>
            <p:cNvCxnSpPr>
              <a:cxnSpLocks/>
            </p:cNvCxnSpPr>
            <p:nvPr/>
          </p:nvCxnSpPr>
          <p:spPr>
            <a:xfrm>
              <a:off x="1554505" y="2193558"/>
              <a:ext cx="517656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F918964-2FD1-4267-882F-7716309C117F}"/>
                </a:ext>
              </a:extLst>
            </p:cNvPr>
            <p:cNvGrpSpPr/>
            <p:nvPr/>
          </p:nvGrpSpPr>
          <p:grpSpPr>
            <a:xfrm>
              <a:off x="246272" y="1674635"/>
              <a:ext cx="3324229" cy="2809622"/>
              <a:chOff x="246272" y="1674635"/>
              <a:chExt cx="3324229" cy="2809622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08B1CF5-2925-48ED-9419-ECEBC0347B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67601" y="2194955"/>
                <a:ext cx="0" cy="228600"/>
              </a:xfrm>
              <a:prstGeom prst="straightConnector1">
                <a:avLst/>
              </a:prstGeom>
              <a:ln w="19050" cmpd="sng">
                <a:solidFill>
                  <a:srgbClr val="FF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860A6F-167F-40D3-A712-AA6F65781EEE}"/>
                  </a:ext>
                </a:extLst>
              </p:cNvPr>
              <p:cNvGrpSpPr/>
              <p:nvPr/>
            </p:nvGrpSpPr>
            <p:grpSpPr>
              <a:xfrm>
                <a:off x="246272" y="1674635"/>
                <a:ext cx="3324229" cy="2809622"/>
                <a:chOff x="246272" y="1674635"/>
                <a:chExt cx="3324229" cy="2809622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AC3EE55D-6865-4852-9355-D904B03EF5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8251" y="2214801"/>
                  <a:ext cx="792940" cy="18234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06E80BD8-C15A-4B77-AAFF-CB5C1021BBB4}"/>
                    </a:ext>
                  </a:extLst>
                </p:cNvPr>
                <p:cNvGrpSpPr/>
                <p:nvPr/>
              </p:nvGrpSpPr>
              <p:grpSpPr>
                <a:xfrm>
                  <a:off x="246272" y="1674635"/>
                  <a:ext cx="3324229" cy="2809622"/>
                  <a:chOff x="246272" y="1674635"/>
                  <a:chExt cx="3324229" cy="2809622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83821ACC-00C1-4845-B8BA-DD56008AABCE}"/>
                      </a:ext>
                    </a:extLst>
                  </p:cNvPr>
                  <p:cNvSpPr txBox="1"/>
                  <p:nvPr/>
                </p:nvSpPr>
                <p:spPr>
                  <a:xfrm>
                    <a:off x="2082080" y="4184398"/>
                    <a:ext cx="683648" cy="2998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aseline="30000" dirty="0"/>
                      <a:t>A+1</a:t>
                    </a:r>
                    <a:r>
                      <a:rPr lang="en-US" sz="2000" dirty="0"/>
                      <a:t>X</a:t>
                    </a:r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60A58200-0AE3-4F56-A2C4-B0A629AA0099}"/>
                      </a:ext>
                    </a:extLst>
                  </p:cNvPr>
                  <p:cNvGrpSpPr/>
                  <p:nvPr/>
                </p:nvGrpSpPr>
                <p:grpSpPr>
                  <a:xfrm>
                    <a:off x="246272" y="1674635"/>
                    <a:ext cx="3324229" cy="2450045"/>
                    <a:chOff x="246272" y="1674635"/>
                    <a:chExt cx="3324229" cy="2450045"/>
                  </a:xfrm>
                </p:grpSpPr>
                <p:cxnSp>
                  <p:nvCxnSpPr>
                    <p:cNvPr id="14" name="Straight Connector 13">
                      <a:extLst>
                        <a:ext uri="{FF2B5EF4-FFF2-40B4-BE49-F238E27FC236}">
                          <a16:creationId xmlns:a16="http://schemas.microsoft.com/office/drawing/2014/main" id="{35DBD02B-C3DB-42A8-80E5-9131B9CC54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07582" y="2397142"/>
                      <a:ext cx="576072" cy="0"/>
                    </a:xfrm>
                    <a:prstGeom prst="line">
                      <a:avLst/>
                    </a:prstGeom>
                    <a:ln w="571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:a16="http://schemas.microsoft.com/office/drawing/2014/main" id="{C9F3E335-F21F-49EC-A437-9EBFEE5456D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438" y="2110742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Straight Connector 15">
                      <a:extLst>
                        <a:ext uri="{FF2B5EF4-FFF2-40B4-BE49-F238E27FC236}">
                          <a16:creationId xmlns:a16="http://schemas.microsoft.com/office/drawing/2014/main" id="{468C8C30-A95E-4676-91FB-12D21B94C8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7462" y="1994200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>
                      <a:extLst>
                        <a:ext uri="{FF2B5EF4-FFF2-40B4-BE49-F238E27FC236}">
                          <a16:creationId xmlns:a16="http://schemas.microsoft.com/office/drawing/2014/main" id="{90707983-81FF-4731-87FE-2797A8EDAD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31486" y="1889612"/>
                      <a:ext cx="548640" cy="0"/>
                    </a:xfrm>
                    <a:prstGeom prst="line">
                      <a:avLst/>
                    </a:prstGeom>
                    <a:ln w="19050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1B1C547F-77F7-4F9D-AA87-2489B7495C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63283" y="1674635"/>
                      <a:ext cx="526554" cy="2450045"/>
                      <a:chOff x="1780024" y="1674635"/>
                      <a:chExt cx="526554" cy="2450045"/>
                    </a:xfrm>
                  </p:grpSpPr>
                  <p:pic>
                    <p:nvPicPr>
                      <p:cNvPr id="27" name="Picture 26">
                        <a:extLst>
                          <a:ext uri="{FF2B5EF4-FFF2-40B4-BE49-F238E27FC236}">
                            <a16:creationId xmlns:a16="http://schemas.microsoft.com/office/drawing/2014/main" id="{7EFE5185-3774-45FC-B738-5FBD7D12BE6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39362" t="14357" r="49560" b="72850"/>
                      <a:stretch/>
                    </p:blipFill>
                    <p:spPr>
                      <a:xfrm>
                        <a:off x="1788902" y="1674635"/>
                        <a:ext cx="517676" cy="529700"/>
                      </a:xfrm>
                      <a:prstGeom prst="rect">
                        <a:avLst/>
                      </a:prstGeom>
                    </p:spPr>
                  </p:pic>
                  <p:cxnSp>
                    <p:nvCxnSpPr>
                      <p:cNvPr id="28" name="Straight Connector 27">
                        <a:extLst>
                          <a:ext uri="{FF2B5EF4-FFF2-40B4-BE49-F238E27FC236}">
                            <a16:creationId xmlns:a16="http://schemas.microsoft.com/office/drawing/2014/main" id="{226EBDA9-3D7A-46AB-8DFC-AEF6539B0D8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1480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>
                        <a:extLst>
                          <a:ext uri="{FF2B5EF4-FFF2-40B4-BE49-F238E27FC236}">
                            <a16:creationId xmlns:a16="http://schemas.microsoft.com/office/drawing/2014/main" id="{7153C065-656E-4E78-8208-EB09A1C3623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77247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Straight Connector 29">
                        <a:extLst>
                          <a:ext uri="{FF2B5EF4-FFF2-40B4-BE49-F238E27FC236}">
                            <a16:creationId xmlns:a16="http://schemas.microsoft.com/office/drawing/2014/main" id="{033F5F02-73D3-4B5B-810F-9114D084BDF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23922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Connector 30">
                        <a:extLst>
                          <a:ext uri="{FF2B5EF4-FFF2-40B4-BE49-F238E27FC236}">
                            <a16:creationId xmlns:a16="http://schemas.microsoft.com/office/drawing/2014/main" id="{C6CF8B05-645F-4722-8AAA-2B406CD5935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322281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2" name="Straight Connector 31">
                        <a:extLst>
                          <a:ext uri="{FF2B5EF4-FFF2-40B4-BE49-F238E27FC236}">
                            <a16:creationId xmlns:a16="http://schemas.microsoft.com/office/drawing/2014/main" id="{6CE501C6-FE16-4B05-A80E-D8EFD1C9E49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38519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Straight Connector 32">
                        <a:extLst>
                          <a:ext uri="{FF2B5EF4-FFF2-40B4-BE49-F238E27FC236}">
                            <a16:creationId xmlns:a16="http://schemas.microsoft.com/office/drawing/2014/main" id="{7531374E-080F-4BF7-994E-5649D7F1505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460365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226143A7-1E7E-44F0-A3F7-BC7BA33AFB41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57020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Straight Connector 34">
                        <a:extLst>
                          <a:ext uri="{FF2B5EF4-FFF2-40B4-BE49-F238E27FC236}">
                            <a16:creationId xmlns:a16="http://schemas.microsoft.com/office/drawing/2014/main" id="{39CD69F8-1FCD-45F3-87EA-0720CB0555B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705183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Straight Connector 35">
                        <a:extLst>
                          <a:ext uri="{FF2B5EF4-FFF2-40B4-BE49-F238E27FC236}">
                            <a16:creationId xmlns:a16="http://schemas.microsoft.com/office/drawing/2014/main" id="{A134778E-AC9C-4722-848F-D45569B8F07B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2918543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Connector 36">
                        <a:extLst>
                          <a:ext uri="{FF2B5EF4-FFF2-40B4-BE49-F238E27FC236}">
                            <a16:creationId xmlns:a16="http://schemas.microsoft.com/office/drawing/2014/main" id="{27FD2F56-312D-49A5-B059-955880C5508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3192987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Connector 37">
                        <a:extLst>
                          <a:ext uri="{FF2B5EF4-FFF2-40B4-BE49-F238E27FC236}">
                            <a16:creationId xmlns:a16="http://schemas.microsoft.com/office/drawing/2014/main" id="{5F3E1908-8ED7-4807-8B8B-BAB9B00981D3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5809" y="3519932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9" name="Straight Connector 38">
                        <a:extLst>
                          <a:ext uri="{FF2B5EF4-FFF2-40B4-BE49-F238E27FC236}">
                            <a16:creationId xmlns:a16="http://schemas.microsoft.com/office/drawing/2014/main" id="{F2AEA9D7-A95C-4551-A5C3-C02BB23241C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1780024" y="4124680"/>
                        <a:ext cx="517676" cy="0"/>
                      </a:xfrm>
                      <a:prstGeom prst="line">
                        <a:avLst/>
                      </a:prstGeom>
                      <a:ln w="190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Straight Connector 39">
                        <a:extLst>
                          <a:ext uri="{FF2B5EF4-FFF2-40B4-BE49-F238E27FC236}">
                            <a16:creationId xmlns:a16="http://schemas.microsoft.com/office/drawing/2014/main" id="{C68DB2D0-9305-450F-BB06-61F79499C1E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782844" y="4113334"/>
                        <a:ext cx="514653" cy="0"/>
                      </a:xfrm>
                      <a:prstGeom prst="line">
                        <a:avLst/>
                      </a:prstGeom>
                      <a:ln w="57150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E892757E-3794-4C8C-9688-9B66C7CA6DF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375954" y="2414560"/>
                      <a:ext cx="1213883" cy="0"/>
                    </a:xfrm>
                    <a:prstGeom prst="line">
                      <a:avLst/>
                    </a:prstGeom>
                    <a:ln w="12700" cmpd="sng">
                      <a:solidFill>
                        <a:srgbClr val="FF0000"/>
                      </a:solidFill>
                      <a:prstDash val="dash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05356F0A-C84C-4E2B-AFD5-B65B497A63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72252" y="2047307"/>
                      <a:ext cx="556847" cy="27679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US" baseline="-25000" dirty="0"/>
                        <a:t>n</a:t>
                      </a:r>
                    </a:p>
                  </p:txBody>
                </p:sp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A49957E9-EC75-42C5-A2D2-46A18F0102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5195" y="2425478"/>
                      <a:ext cx="434936" cy="2998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aseline="30000" dirty="0"/>
                        <a:t>A</a:t>
                      </a:r>
                      <a:r>
                        <a:rPr lang="en-US" sz="2000" dirty="0"/>
                        <a:t>X</a:t>
                      </a:r>
                    </a:p>
                  </p:txBody>
                </p: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8F696AF4-6265-40DB-B54C-F4D6840D83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6272" y="2214801"/>
                      <a:ext cx="542646" cy="2998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/>
                        <a:t>n +</a:t>
                      </a:r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0D06886A-988C-4BDF-8668-3DE673A14CE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444811" y="2148320"/>
                      <a:ext cx="182880" cy="182880"/>
                    </a:xfrm>
                    <a:prstGeom prst="ellipse">
                      <a:avLst/>
                    </a:prstGeom>
                    <a:noFill/>
                    <a:ln>
                      <a:solidFill>
                        <a:srgbClr val="FF0000"/>
                      </a:solidFill>
                      <a:headEnd/>
                      <a:tailEnd/>
                    </a:ln>
                  </p:spPr>
                  <p:style>
                    <a:lnRef idx="1">
                      <a:schemeClr val="accent1"/>
                    </a:lnRef>
                    <a:fillRef idx="2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b">
                      <a:prstTxWarp prst="textNoShape">
                        <a:avLst/>
                      </a:prstTxWarp>
                    </a:bodyPr>
                    <a:lstStyle/>
                    <a:p>
                      <a:pPr algn="ctr">
                        <a:spcBef>
                          <a:spcPct val="0"/>
                        </a:spcBef>
                      </a:pP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cxnSp>
                  <p:nvCxnSpPr>
                    <p:cNvPr id="24" name="Straight Arrow Connector 23">
                      <a:extLst>
                        <a:ext uri="{FF2B5EF4-FFF2-40B4-BE49-F238E27FC236}">
                          <a16:creationId xmlns:a16="http://schemas.microsoft.com/office/drawing/2014/main" id="{406BEB7F-5091-493D-94DA-0785F0AC985F}"/>
                        </a:ext>
                      </a:extLst>
                    </p:cNvPr>
                    <p:cNvCxnSpPr>
                      <a:cxnSpLocks/>
                      <a:stCxn id="23" idx="6"/>
                    </p:cNvCxnSpPr>
                    <p:nvPr/>
                  </p:nvCxnSpPr>
                  <p:spPr>
                    <a:xfrm>
                      <a:off x="2627691" y="2239760"/>
                      <a:ext cx="152519" cy="0"/>
                    </a:xfrm>
                    <a:prstGeom prst="straightConnector1">
                      <a:avLst/>
                    </a:prstGeom>
                    <a:ln w="12700" cmpd="sng">
                      <a:solidFill>
                        <a:srgbClr val="FF0000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579B652-4883-4929-B07E-3DA2B97CF8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22790" y="1946199"/>
                      <a:ext cx="247711" cy="3693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9B17153-A01B-4869-A89F-3D669D1C5251}"/>
              </a:ext>
            </a:extLst>
          </p:cNvPr>
          <p:cNvCxnSpPr>
            <a:cxnSpLocks/>
          </p:cNvCxnSpPr>
          <p:nvPr/>
        </p:nvCxnSpPr>
        <p:spPr>
          <a:xfrm>
            <a:off x="2549859" y="2413139"/>
            <a:ext cx="1870837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CD8C2D12-0F05-451C-924E-4060870E3FEA}"/>
              </a:ext>
            </a:extLst>
          </p:cNvPr>
          <p:cNvSpPr txBox="1">
            <a:spLocks/>
          </p:cNvSpPr>
          <p:nvPr/>
        </p:nvSpPr>
        <p:spPr>
          <a:xfrm>
            <a:off x="11646884" y="-392498"/>
            <a:ext cx="54487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63D661-CA41-4BB8-B73D-366FA5A16643}"/>
              </a:ext>
            </a:extLst>
          </p:cNvPr>
          <p:cNvSpPr txBox="1"/>
          <p:nvPr/>
        </p:nvSpPr>
        <p:spPr>
          <a:xfrm>
            <a:off x="420069" y="5163696"/>
            <a:ext cx="425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Source (adapted): F. </a:t>
            </a:r>
            <a:r>
              <a:rPr lang="en-US" sz="1050" dirty="0" err="1"/>
              <a:t>Gunsing</a:t>
            </a:r>
            <a:r>
              <a:rPr lang="en-US" sz="1050" dirty="0"/>
              <a:t> (2005). Neutron Resonance Spectroscopy.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24064-F945-4275-8791-15D8B87E405E}"/>
              </a:ext>
            </a:extLst>
          </p:cNvPr>
          <p:cNvSpPr txBox="1"/>
          <p:nvPr/>
        </p:nvSpPr>
        <p:spPr>
          <a:xfrm>
            <a:off x="6630055" y="5161778"/>
            <a:ext cx="4259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FF3F3F"/>
                </a:solidFill>
              </a:rPr>
              <a:t>Source: ENDF-VIII.0, National Nuclear Data Center.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AE8B2-ADD9-4247-A928-A482F72FC365}"/>
                  </a:ext>
                </a:extLst>
              </p:cNvPr>
              <p:cNvSpPr txBox="1"/>
              <p:nvPr/>
            </p:nvSpPr>
            <p:spPr>
              <a:xfrm>
                <a:off x="450738" y="5443539"/>
                <a:ext cx="4198242" cy="495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20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	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𝑟𝑥𝑛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3AE8B2-ADD9-4247-A928-A482F72FC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8" y="5443539"/>
                <a:ext cx="4198242" cy="495970"/>
              </a:xfrm>
              <a:prstGeom prst="rect">
                <a:avLst/>
              </a:prstGeom>
              <a:blipFill>
                <a:blip r:embed="rId5"/>
                <a:stretch>
                  <a:fillRect l="-435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71BDC04C-3D56-49D5-A141-EA3342BE6A9A}"/>
              </a:ext>
            </a:extLst>
          </p:cNvPr>
          <p:cNvSpPr/>
          <p:nvPr/>
        </p:nvSpPr>
        <p:spPr>
          <a:xfrm>
            <a:off x="5481854" y="5443539"/>
            <a:ext cx="6165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energy-dependent features for common shielding materials!</a:t>
            </a:r>
          </a:p>
        </p:txBody>
      </p:sp>
      <p:pic>
        <p:nvPicPr>
          <p:cNvPr id="51" name="Picture 5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41CA6C51-448E-4E62-AC70-FE230C0233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44" t="10317" r="8864" b="3254"/>
          <a:stretch/>
        </p:blipFill>
        <p:spPr>
          <a:xfrm>
            <a:off x="4642922" y="1295695"/>
            <a:ext cx="7315200" cy="3769264"/>
          </a:xfrm>
          <a:prstGeom prst="rect">
            <a:avLst/>
          </a:prstGeom>
        </p:spPr>
      </p:pic>
      <p:sp>
        <p:nvSpPr>
          <p:cNvPr id="42" name="Title 41">
            <a:extLst>
              <a:ext uri="{FF2B5EF4-FFF2-40B4-BE49-F238E27FC236}">
                <a16:creationId xmlns:a16="http://schemas.microsoft.com/office/drawing/2014/main" id="{557E7D13-8CCC-4FEB-A416-30703586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Epithermal Neutron Resonances</a:t>
            </a:r>
          </a:p>
        </p:txBody>
      </p:sp>
    </p:spTree>
    <p:extLst>
      <p:ext uri="{BB962C8B-B14F-4D97-AF65-F5344CB8AC3E}">
        <p14:creationId xmlns:p14="http://schemas.microsoft.com/office/powerpoint/2010/main" val="3369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64">
        <p:fade/>
      </p:transition>
    </mc:Choice>
    <mc:Fallback xmlns="">
      <p:transition spd="med" advTm="1786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A4A44-7F51-401A-A536-B1165856F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52588"/>
            <a:ext cx="5819779" cy="2095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81D852-4BC0-49ED-9C48-BACEC13D8D7B}"/>
              </a:ext>
            </a:extLst>
          </p:cNvPr>
          <p:cNvSpPr txBox="1"/>
          <p:nvPr/>
        </p:nvSpPr>
        <p:spPr>
          <a:xfrm>
            <a:off x="838200" y="3429000"/>
            <a:ext cx="6646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Step I:   Neutron Production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II:  Neutron Moderation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III: Neutron Transmission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IV: Neutron Detection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V:  Neutron TOF Energy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6B91F5-2AB4-E7DB-705A-C333F5900E8E}"/>
                  </a:ext>
                </a:extLst>
              </p:cNvPr>
              <p:cNvSpPr txBox="1"/>
              <p:nvPr/>
            </p:nvSpPr>
            <p:spPr>
              <a:xfrm>
                <a:off x="6676489" y="3625546"/>
                <a:ext cx="5337539" cy="2106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m:rPr>
                        <m:brk m:alnAt="9"/>
                      </m:rP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i="1" dirty="0">
                    <a:latin typeface="IBM Plex Sans" panose="020B0503050203000203" pitchFamily="34" charset="0"/>
                  </a:rPr>
                  <a:t>   	different isotopes present in target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i="1" dirty="0">
                    <a:latin typeface="IBM Plex Sans" panose="020B0503050203000203" pitchFamily="34" charset="0"/>
                  </a:rPr>
                  <a:t>   	density of isotope 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i="1" dirty="0">
                  <a:latin typeface="IBM Plex Sans" panose="020B0503050203000203" pitchFamily="34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tot</m:t>
                        </m:r>
                      </m:sub>
                    </m:sSub>
                  </m:oMath>
                </a14:m>
                <a:r>
                  <a:rPr lang="en-US" sz="2000" i="1" dirty="0">
                    <a:latin typeface="IBM Plex Sans" panose="020B0503050203000203" pitchFamily="34" charset="0"/>
                  </a:rPr>
                  <a:t> 	total cross section for isotope I 		and incident neutron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>
                    <a:latin typeface="IBM Plex Sans" panose="020B050305020300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latin typeface="IBM Plex Sans" panose="020B0503050203000203" pitchFamily="34" charset="0"/>
                  </a:rPr>
                  <a:t> 	thickness of layer </a:t>
                </a:r>
                <a:r>
                  <a:rPr lang="en-US" sz="2000" i="1" dirty="0">
                    <a:latin typeface="IBM Plex Sans" panose="020B0503050203000203" pitchFamily="34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i="1" dirty="0"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6B91F5-2AB4-E7DB-705A-C333F5900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89" y="3625546"/>
                <a:ext cx="5337539" cy="2106282"/>
              </a:xfrm>
              <a:prstGeom prst="rect">
                <a:avLst/>
              </a:prstGeom>
              <a:blipFill>
                <a:blip r:embed="rId5"/>
                <a:stretch>
                  <a:fillRect t="-1739" b="-4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D586-1776-20F0-AB5A-9080D61F25D8}"/>
                  </a:ext>
                </a:extLst>
              </p:cNvPr>
              <p:cNvSpPr txBox="1"/>
              <p:nvPr/>
            </p:nvSpPr>
            <p:spPr>
              <a:xfrm>
                <a:off x="6676489" y="2463970"/>
                <a:ext cx="5356049" cy="9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calc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tot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D586-1776-20F0-AB5A-9080D61F2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89" y="2463970"/>
                <a:ext cx="5356049" cy="9872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28BE770-6B74-A2A2-F86F-E2443C1D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 Resonance Transmission Analysis (NRTA)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92E23-E5ED-4F97-A29F-37F5091527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9488" y="6296025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accent2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6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6545">
        <p:fade/>
      </p:transition>
    </mc:Choice>
    <mc:Fallback xmlns="">
      <p:transition spd="med" advTm="465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EF61-CB67-4045-85CE-41CD9CED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Resonance Transmission Analysis (NRTA)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629C96-3FB5-467E-AF8C-77BC668ECA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9488" y="6296025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accent2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E09DA0-CD1A-FA47-4FE6-B01EF5C76122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944495" y="3429000"/>
            <a:ext cx="0" cy="999721"/>
          </a:xfrm>
          <a:prstGeom prst="straightConnector1">
            <a:avLst/>
          </a:prstGeom>
          <a:ln w="76200">
            <a:solidFill>
              <a:srgbClr val="44546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B1187-AD56-E815-1ED1-A77995AB0475}"/>
                  </a:ext>
                </a:extLst>
              </p:cNvPr>
              <p:cNvSpPr txBox="1"/>
              <p:nvPr/>
            </p:nvSpPr>
            <p:spPr>
              <a:xfrm>
                <a:off x="6689620" y="4428721"/>
                <a:ext cx="4509749" cy="609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calc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5B1187-AD56-E815-1ED1-A77995AB0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20" y="4428721"/>
                <a:ext cx="4509749" cy="6099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46B665-4ED2-38EA-BDEE-FA2842CCD0B0}"/>
                  </a:ext>
                </a:extLst>
              </p:cNvPr>
              <p:cNvSpPr txBox="1"/>
              <p:nvPr/>
            </p:nvSpPr>
            <p:spPr>
              <a:xfrm>
                <a:off x="7155995" y="5080233"/>
                <a:ext cx="45097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  	energy-dependent system 		resolution function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46B665-4ED2-38EA-BDEE-FA2842CCD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995" y="5080233"/>
                <a:ext cx="4509749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0154D64-5C70-A46B-4022-4569B9D50142}"/>
              </a:ext>
            </a:extLst>
          </p:cNvPr>
          <p:cNvSpPr txBox="1"/>
          <p:nvPr/>
        </p:nvSpPr>
        <p:spPr>
          <a:xfrm>
            <a:off x="838200" y="3429000"/>
            <a:ext cx="66461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Step I:   Neutron Production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II:  Neutron Moderation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III: Neutron Transmission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IV: Neutron Detection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V:  Neutron TOF Energy Reconstruction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C22801-C0A8-3895-1F4B-C1F2B8F59B56}"/>
                  </a:ext>
                </a:extLst>
              </p:cNvPr>
              <p:cNvSpPr txBox="1"/>
              <p:nvPr/>
            </p:nvSpPr>
            <p:spPr>
              <a:xfrm>
                <a:off x="6676489" y="2463970"/>
                <a:ext cx="5356049" cy="9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calc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tot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sup>
                      </m:sSup>
                    </m:oMath>
                  </m:oMathPara>
                </a14:m>
                <a:endParaRPr lang="en-US" sz="2400" dirty="0"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C22801-C0A8-3895-1F4B-C1F2B8F59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489" y="2463970"/>
                <a:ext cx="5356049" cy="9872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B8E2120-A577-7E97-D924-8B33B200A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152588"/>
            <a:ext cx="5819779" cy="2095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67">
        <p:fade/>
      </p:transition>
    </mc:Choice>
    <mc:Fallback xmlns="">
      <p:transition spd="med" advTm="108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53994C-4E38-4AC8-A47C-E92E7DC511C7}"/>
              </a:ext>
            </a:extLst>
          </p:cNvPr>
          <p:cNvSpPr/>
          <p:nvPr/>
        </p:nvSpPr>
        <p:spPr>
          <a:xfrm>
            <a:off x="335280" y="1272540"/>
            <a:ext cx="11428790" cy="531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20300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F1FE5E-3EFA-412C-9E63-C3A151A34E69}"/>
                  </a:ext>
                </a:extLst>
              </p:cNvPr>
              <p:cNvSpPr/>
              <p:nvPr/>
            </p:nvSpPr>
            <p:spPr>
              <a:xfrm>
                <a:off x="7315261" y="5626107"/>
                <a:ext cx="4427159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IBM Plex Sans" panose="020B0503050203000203" pitchFamily="34" charset="0"/>
                  </a:rPr>
                  <a:t> can be measured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IBM Plex Sans" panose="020B0503050203000203" pitchFamily="34" charset="0"/>
                  </a:rPr>
                  <a:t> inferred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F1FE5E-3EFA-412C-9E63-C3A151A34E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61" y="5626107"/>
                <a:ext cx="4427159" cy="407099"/>
              </a:xfrm>
              <a:prstGeom prst="rect">
                <a:avLst/>
              </a:prstGeom>
              <a:blipFill>
                <a:blip r:embed="rId3"/>
                <a:stretch>
                  <a:fillRect r="-138"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342697-107E-46F4-A323-3D7604A06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60" t="10327" r="7699" b="4332"/>
          <a:stretch/>
        </p:blipFill>
        <p:spPr>
          <a:xfrm>
            <a:off x="6657979" y="1152588"/>
            <a:ext cx="5425440" cy="45098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3A9EC60-59BC-4D4E-BDAC-16CC0E66F451}"/>
              </a:ext>
            </a:extLst>
          </p:cNvPr>
          <p:cNvSpPr txBox="1">
            <a:spLocks/>
          </p:cNvSpPr>
          <p:nvPr/>
        </p:nvSpPr>
        <p:spPr>
          <a:xfrm>
            <a:off x="581192" y="751920"/>
            <a:ext cx="11029616" cy="56439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IBM Plex Sans" panose="020B0503050203000203" pitchFamily="34" charset="0"/>
              </a:rPr>
              <a:t>NEUTRON RESONANCE TRANSMISSION ANALYSIS (NRTA)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8BCA90-568D-1201-3247-CBF94E4A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Resonance Transmission Analysis (NRTA)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9C4F8-93EA-448B-8A5F-51DAEA5A23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9488" y="6296025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accent2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1DA1B-8921-2D85-9795-6D5BC7E2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152588"/>
            <a:ext cx="5819779" cy="2095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A9819F-F035-6B49-FA12-E77FCA2A3A74}"/>
              </a:ext>
            </a:extLst>
          </p:cNvPr>
          <p:cNvSpPr txBox="1"/>
          <p:nvPr/>
        </p:nvSpPr>
        <p:spPr>
          <a:xfrm>
            <a:off x="838200" y="3429000"/>
            <a:ext cx="58197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Step I:   Neutron Production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II:  Neutron Moderation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III: Neutron Transmission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IV: Neutron Detection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Step V:  Neutron TOF Energy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315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582">
        <p:fade/>
      </p:transition>
    </mc:Choice>
    <mc:Fallback xmlns="">
      <p:transition spd="med" advTm="4258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5.7|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16.2|1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|3.7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10.6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12628</TotalTime>
  <Words>1290</Words>
  <Application>Microsoft Office PowerPoint</Application>
  <PresentationFormat>Widescreen</PresentationFormat>
  <Paragraphs>171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Avenir Book</vt:lpstr>
      <vt:lpstr>Calibri</vt:lpstr>
      <vt:lpstr>Calibri Light</vt:lpstr>
      <vt:lpstr>Cambria Math</vt:lpstr>
      <vt:lpstr>Gill Sans MT</vt:lpstr>
      <vt:lpstr>IBM Plex Sans</vt:lpstr>
      <vt:lpstr>Trebuchet MS</vt:lpstr>
      <vt:lpstr>Office Theme</vt:lpstr>
      <vt:lpstr>PowerPoint Presentation</vt:lpstr>
      <vt:lpstr>Introduction and Motivation</vt:lpstr>
      <vt:lpstr>Mission Relevance: Applications For Isotopic Identification &amp; Quantification</vt:lpstr>
      <vt:lpstr>Theory of Epithermal Neutron Resonances</vt:lpstr>
      <vt:lpstr>Theory of Epithermal Neutron Resonances</vt:lpstr>
      <vt:lpstr>Theory of Epithermal Neutron Resonances</vt:lpstr>
      <vt:lpstr>Neutron Resonance Transmission Analysis (NRTA)</vt:lpstr>
      <vt:lpstr>Neutron Resonance Transmission Analysis (NRTA)</vt:lpstr>
      <vt:lpstr>Neutron Resonance Transmission Analysis (NRTA)</vt:lpstr>
      <vt:lpstr>Portable DT-based NRTA Setup</vt:lpstr>
      <vt:lpstr>Portable DT-based NRTA Setup</vt:lpstr>
      <vt:lpstr>Neutron Transmission: Reactor-Grade Plutonium (RGPu)</vt:lpstr>
      <vt:lpstr>Neutron Transmission: High-Enriched Uranium (HEU)</vt:lpstr>
      <vt:lpstr>Calculation of HEU Isotopic Composition</vt:lpstr>
      <vt:lpstr>Simple Metric for U-238 Detection</vt:lpstr>
      <vt:lpstr>Simple Metric for U-238 Detection</vt:lpstr>
      <vt:lpstr>Simple Metric for U-235 Detection</vt:lpstr>
      <vt:lpstr>Simple Metric for U-235 Detection</vt:lpstr>
      <vt:lpstr>Expected Impact</vt:lpstr>
      <vt:lpstr>MTV Impact</vt:lpstr>
      <vt:lpstr>Conclusion</vt:lpstr>
      <vt:lpstr>Next Steps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DNNG</dc:creator>
  <cp:lastModifiedBy>Ethan Avram Klein</cp:lastModifiedBy>
  <cp:revision>128</cp:revision>
  <dcterms:created xsi:type="dcterms:W3CDTF">2019-02-11T21:15:40Z</dcterms:created>
  <dcterms:modified xsi:type="dcterms:W3CDTF">2023-03-21T16:56:53Z</dcterms:modified>
</cp:coreProperties>
</file>