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0" r:id="rId3"/>
    <p:sldId id="269" r:id="rId4"/>
    <p:sldId id="261" r:id="rId5"/>
    <p:sldId id="262" r:id="rId6"/>
    <p:sldId id="270" r:id="rId7"/>
    <p:sldId id="264" r:id="rId8"/>
    <p:sldId id="266" r:id="rId9"/>
    <p:sldId id="263" r:id="rId10"/>
    <p:sldId id="268"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87" autoAdjust="0"/>
    <p:restoredTop sz="94660"/>
  </p:normalViewPr>
  <p:slideViewPr>
    <p:cSldViewPr snapToGrid="0">
      <p:cViewPr varScale="1">
        <p:scale>
          <a:sx n="119" d="100"/>
          <a:sy n="119" d="100"/>
        </p:scale>
        <p:origin x="696" y="192"/>
      </p:cViewPr>
      <p:guideLst/>
    </p:cSldViewPr>
  </p:slideViewPr>
  <p:notesTextViewPr>
    <p:cViewPr>
      <p:scale>
        <a:sx n="1" d="1"/>
        <a:sy n="1" d="1"/>
      </p:scale>
      <p:origin x="0" y="0"/>
    </p:cViewPr>
  </p:notesTextViewPr>
  <p:notesViewPr>
    <p:cSldViewPr snapToGrid="0">
      <p:cViewPr varScale="1">
        <p:scale>
          <a:sx n="81" d="100"/>
          <a:sy n="81" d="100"/>
        </p:scale>
        <p:origin x="21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43A34-90D5-4B34-BED2-C2556C11AAE9}" type="datetimeFigureOut">
              <a:rPr lang="en-US" smtClean="0"/>
              <a:t>3/13/23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9EEBB-ED59-45EE-94F8-A00B3D53A0E3}" type="slidenum">
              <a:rPr lang="en-US" smtClean="0"/>
              <a:t>‹#›</a:t>
            </a:fld>
            <a:endParaRPr lang="en-US"/>
          </a:p>
        </p:txBody>
      </p:sp>
    </p:spTree>
    <p:extLst>
      <p:ext uri="{BB962C8B-B14F-4D97-AF65-F5344CB8AC3E}">
        <p14:creationId xmlns:p14="http://schemas.microsoft.com/office/powerpoint/2010/main" val="263359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A8C40-71BB-42E5-9001-96A113230332}" type="datetimeFigureOut">
              <a:rPr lang="en-US" smtClean="0"/>
              <a:t>3/13/23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CAEE-CE33-4B9A-BC1D-E2668F76AF64}" type="slidenum">
              <a:rPr lang="en-US" smtClean="0"/>
              <a:t>‹#›</a:t>
            </a:fld>
            <a:endParaRPr lang="en-US"/>
          </a:p>
        </p:txBody>
      </p:sp>
    </p:spTree>
    <p:extLst>
      <p:ext uri="{BB962C8B-B14F-4D97-AF65-F5344CB8AC3E}">
        <p14:creationId xmlns:p14="http://schemas.microsoft.com/office/powerpoint/2010/main" val="276326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DDB67C-1DC4-7048-8F01-108CCE2CC1ED}" type="slidenum">
              <a:rPr lang="en-US" smtClean="0"/>
              <a:t>11</a:t>
            </a:fld>
            <a:endParaRPr lang="en-US"/>
          </a:p>
        </p:txBody>
      </p:sp>
    </p:spTree>
    <p:extLst>
      <p:ext uri="{BB962C8B-B14F-4D97-AF65-F5344CB8AC3E}">
        <p14:creationId xmlns:p14="http://schemas.microsoft.com/office/powerpoint/2010/main" val="211346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AC9D8E-B781-455D-9489-3A5C4A4D9D14}" type="datetime1">
              <a:rPr lang="en-US" smtClean="0"/>
              <a:t>3/13/23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464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19D82-20C3-40A5-A820-1BB3D53279A0}" type="datetime1">
              <a:rPr lang="en-US" smtClean="0"/>
              <a:t>3/13/23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30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9097-9716-4D94-ABD8-451A9756AB9A}" type="datetime1">
              <a:rPr lang="en-US" smtClean="0"/>
              <a:t>3/13/23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92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325563"/>
          </a:xfrm>
        </p:spPr>
        <p:txBody>
          <a:bodyPr/>
          <a:lstStyle/>
          <a:p>
            <a:r>
              <a:rPr lang="en-US"/>
              <a:t>Click to edit Master title style</a:t>
            </a:r>
          </a:p>
        </p:txBody>
      </p:sp>
      <p:sp>
        <p:nvSpPr>
          <p:cNvPr id="3" name="Content Placeholder 2"/>
          <p:cNvSpPr>
            <a:spLocks noGrp="1"/>
          </p:cNvSpPr>
          <p:nvPr>
            <p:ph idx="1"/>
          </p:nvPr>
        </p:nvSpPr>
        <p:spPr>
          <a:xfrm>
            <a:off x="838200" y="1684304"/>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4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DED1D1-89CC-4D30-A421-39993E9E186B}" type="datetime1">
              <a:rPr lang="en-US" smtClean="0"/>
              <a:t>3/13/23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41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AF26B-6C04-4E83-9FA0-EBDA8889F5C0}" type="datetime1">
              <a:rPr lang="en-US" smtClean="0"/>
              <a:t>3/13/23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63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E3D2F-C8D9-4421-BCCB-5B43FF1BD27D}" type="datetime1">
              <a:rPr lang="en-US" smtClean="0"/>
              <a:t>3/13/23</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446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76F30-0BFB-4AE7-8E5E-DDD754248C39}" type="datetime1">
              <a:rPr lang="en-US" smtClean="0"/>
              <a:t>3/13/23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76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02EC4-87EF-4AFB-B1D1-885728A0B41A}" type="datetime1">
              <a:rPr lang="en-US" smtClean="0"/>
              <a:t>3/13/23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693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6F9FEE-C083-410F-8170-78648A612973}" type="datetime1">
              <a:rPr lang="en-US" smtClean="0"/>
              <a:t>3/13/23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165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8EBD5-E00F-47F4-A4C3-876DC0BE9F3B}" type="datetime1">
              <a:rPr lang="en-US" smtClean="0"/>
              <a:t>3/13/23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12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2971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BB423-6061-48DF-B249-33DE0875FAD0}" type="datetime1">
              <a:rPr lang="en-US" smtClean="0"/>
              <a:t>3/13/23</a:t>
            </a:fld>
            <a:endParaRPr lang="en-US"/>
          </a:p>
        </p:txBody>
      </p:sp>
      <p:sp>
        <p:nvSpPr>
          <p:cNvPr id="5" name="Footer Placeholder 4"/>
          <p:cNvSpPr>
            <a:spLocks noGrp="1"/>
          </p:cNvSpPr>
          <p:nvPr>
            <p:ph type="ftr" sz="quarter" idx="3"/>
          </p:nvPr>
        </p:nvSpPr>
        <p:spPr>
          <a:xfrm>
            <a:off x="4038600" y="632971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2971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99B8A-0457-4E1E-8FD2-4E3A9121342F}" type="slidenum">
              <a:rPr lang="en-US" smtClean="0"/>
              <a:t>‹#›</a:t>
            </a:fld>
            <a:endParaRPr lang="en-US"/>
          </a:p>
        </p:txBody>
      </p:sp>
      <p:sp>
        <p:nvSpPr>
          <p:cNvPr id="8" name="Rectangle 7"/>
          <p:cNvSpPr/>
          <p:nvPr userDrawn="1"/>
        </p:nvSpPr>
        <p:spPr>
          <a:xfrm>
            <a:off x="0" y="6096001"/>
            <a:ext cx="12192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Related image"/>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185931" y="6184505"/>
            <a:ext cx="1510478" cy="5822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1004104" y="6272674"/>
            <a:ext cx="0" cy="4117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34377" y="6207824"/>
            <a:ext cx="535351" cy="535589"/>
          </a:xfrm>
          <a:prstGeom prst="rect">
            <a:avLst/>
          </a:prstGeom>
        </p:spPr>
      </p:pic>
      <p:sp>
        <p:nvSpPr>
          <p:cNvPr id="13" name="Slide Number Placeholder 5"/>
          <p:cNvSpPr txBox="1">
            <a:spLocks/>
          </p:cNvSpPr>
          <p:nvPr userDrawn="1"/>
        </p:nvSpPr>
        <p:spPr>
          <a:xfrm>
            <a:off x="9152142" y="634113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99B8A-0457-4E1E-8FD2-4E3A9121342F}" type="slidenum">
              <a:rPr lang="en-US" sz="1400" smtClean="0">
                <a:solidFill>
                  <a:schemeClr val="bg1">
                    <a:lumMod val="65000"/>
                  </a:schemeClr>
                </a:solidFill>
              </a:rPr>
              <a:pPr algn="r"/>
              <a:t>‹#›</a:t>
            </a:fld>
            <a:endParaRPr lang="en-US" sz="1400" dirty="0">
              <a:solidFill>
                <a:schemeClr val="bg1">
                  <a:lumMod val="65000"/>
                </a:schemeClr>
              </a:solidFill>
            </a:endParaRPr>
          </a:p>
        </p:txBody>
      </p:sp>
      <p:pic>
        <p:nvPicPr>
          <p:cNvPr id="7" name="Picture 6">
            <a:extLst>
              <a:ext uri="{FF2B5EF4-FFF2-40B4-BE49-F238E27FC236}">
                <a16:creationId xmlns:a16="http://schemas.microsoft.com/office/drawing/2014/main" id="{72AF1AED-C2A1-DE03-E9FC-12107EBE0630}"/>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10438364" y="6068313"/>
            <a:ext cx="849124" cy="849124"/>
          </a:xfrm>
          <a:prstGeom prst="rect">
            <a:avLst/>
          </a:prstGeom>
        </p:spPr>
      </p:pic>
    </p:spTree>
    <p:extLst>
      <p:ext uri="{BB962C8B-B14F-4D97-AF65-F5344CB8AC3E}">
        <p14:creationId xmlns:p14="http://schemas.microsoft.com/office/powerpoint/2010/main" val="115730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tiff"/><Relationship Id="rId13" Type="http://schemas.openxmlformats.org/officeDocument/2006/relationships/image" Target="../media/image16.tiff"/><Relationship Id="rId18" Type="http://schemas.openxmlformats.org/officeDocument/2006/relationships/image" Target="../media/image21.tiff"/><Relationship Id="rId3" Type="http://schemas.openxmlformats.org/officeDocument/2006/relationships/image" Target="../media/image7.jpeg"/><Relationship Id="rId7" Type="http://schemas.openxmlformats.org/officeDocument/2006/relationships/image" Target="../media/image11.tiff"/><Relationship Id="rId12" Type="http://schemas.openxmlformats.org/officeDocument/2006/relationships/image" Target="../media/image15.tiff"/><Relationship Id="rId17" Type="http://schemas.openxmlformats.org/officeDocument/2006/relationships/image" Target="../media/image20.tiff"/><Relationship Id="rId2" Type="http://schemas.openxmlformats.org/officeDocument/2006/relationships/notesSlide" Target="../notesSlides/notesSlide1.xml"/><Relationship Id="rId16"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4.tiff"/><Relationship Id="rId5" Type="http://schemas.openxmlformats.org/officeDocument/2006/relationships/image" Target="../media/image9.tiff"/><Relationship Id="rId15" Type="http://schemas.openxmlformats.org/officeDocument/2006/relationships/image" Target="../media/image18.tiff"/><Relationship Id="rId10" Type="http://schemas.openxmlformats.org/officeDocument/2006/relationships/image" Target="../media/image13.tiff"/><Relationship Id="rId4" Type="http://schemas.openxmlformats.org/officeDocument/2006/relationships/image" Target="../media/image8.jpeg"/><Relationship Id="rId9" Type="http://schemas.openxmlformats.org/officeDocument/2006/relationships/image" Target="../media/image3.tiff"/><Relationship Id="rId14"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5150" y="648075"/>
            <a:ext cx="8272908" cy="1938992"/>
          </a:xfrm>
          <a:prstGeom prst="rect">
            <a:avLst/>
          </a:prstGeom>
          <a:noFill/>
        </p:spPr>
        <p:txBody>
          <a:bodyPr wrap="square" rtlCol="0">
            <a:spAutoFit/>
          </a:bodyPr>
          <a:lstStyle/>
          <a:p>
            <a:r>
              <a:rPr lang="en-US" sz="4000" dirty="0">
                <a:effectLst/>
                <a:latin typeface="Arial" panose="020B0604020202020204" pitchFamily="34" charset="0"/>
              </a:rPr>
              <a:t>Application of Resonance Ionization Mass Spectrometry (RIMS) to Spent Fuel Analysis</a:t>
            </a:r>
            <a:endParaRPr lang="en-US" sz="4000" dirty="0">
              <a:solidFill>
                <a:schemeClr val="tx1">
                  <a:lumMod val="75000"/>
                  <a:lumOff val="25000"/>
                </a:schemeClr>
              </a:solidFill>
              <a:latin typeface="Trebuchet MS" panose="020B0603020202020204" pitchFamily="34" charset="0"/>
            </a:endParaRPr>
          </a:p>
        </p:txBody>
      </p:sp>
      <p:sp>
        <p:nvSpPr>
          <p:cNvPr id="5" name="TextBox 4"/>
          <p:cNvSpPr txBox="1"/>
          <p:nvPr/>
        </p:nvSpPr>
        <p:spPr>
          <a:xfrm>
            <a:off x="6096000" y="4548264"/>
            <a:ext cx="5721751" cy="1384995"/>
          </a:xfrm>
          <a:prstGeom prst="rect">
            <a:avLst/>
          </a:prstGeom>
          <a:noFill/>
        </p:spPr>
        <p:txBody>
          <a:bodyPr wrap="square" rtlCol="0">
            <a:spAutoFit/>
          </a:bodyPr>
          <a:lstStyle/>
          <a:p>
            <a:pPr algn="r"/>
            <a:r>
              <a:rPr lang="en-US" sz="2400" b="1" dirty="0"/>
              <a:t>Henry Burns</a:t>
            </a:r>
          </a:p>
          <a:p>
            <a:pPr algn="r"/>
            <a:r>
              <a:rPr lang="en-US" sz="2000" dirty="0"/>
              <a:t>PhD Student, Georgia Institute of Technology </a:t>
            </a:r>
          </a:p>
          <a:p>
            <a:pPr algn="r"/>
            <a:r>
              <a:rPr lang="en-US" sz="2000" dirty="0"/>
              <a:t>Steven Biegalski</a:t>
            </a:r>
          </a:p>
          <a:p>
            <a:pPr algn="r"/>
            <a:r>
              <a:rPr lang="en-US" sz="2000" dirty="0"/>
              <a:t>Georgia Institute of Technology</a:t>
            </a:r>
          </a:p>
        </p:txBody>
      </p:sp>
      <p:sp>
        <p:nvSpPr>
          <p:cNvPr id="2" name="TextBox 1">
            <a:extLst>
              <a:ext uri="{FF2B5EF4-FFF2-40B4-BE49-F238E27FC236}">
                <a16:creationId xmlns:a16="http://schemas.microsoft.com/office/drawing/2014/main" id="{66643A72-1531-164D-8F90-A1481AA9A8BF}"/>
              </a:ext>
            </a:extLst>
          </p:cNvPr>
          <p:cNvSpPr txBox="1"/>
          <p:nvPr/>
        </p:nvSpPr>
        <p:spPr>
          <a:xfrm>
            <a:off x="3414161" y="3071351"/>
            <a:ext cx="4118820" cy="923330"/>
          </a:xfrm>
          <a:prstGeom prst="rect">
            <a:avLst/>
          </a:prstGeom>
          <a:noFill/>
        </p:spPr>
        <p:txBody>
          <a:bodyPr wrap="none" rtlCol="0">
            <a:spAutoFit/>
          </a:bodyPr>
          <a:lstStyle/>
          <a:p>
            <a:r>
              <a:rPr lang="en-US" sz="3600" dirty="0"/>
              <a:t>2023 MTV Workshop</a:t>
            </a:r>
          </a:p>
          <a:p>
            <a:r>
              <a:rPr lang="en-US" dirty="0"/>
              <a:t>March 21</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2335" y="1617571"/>
            <a:ext cx="2602724" cy="2603881"/>
          </a:xfrm>
          <a:prstGeom prst="rect">
            <a:avLst/>
          </a:prstGeom>
        </p:spPr>
      </p:pic>
      <p:cxnSp>
        <p:nvCxnSpPr>
          <p:cNvPr id="7" name="Straight Connector 6">
            <a:extLst>
              <a:ext uri="{FF2B5EF4-FFF2-40B4-BE49-F238E27FC236}">
                <a16:creationId xmlns:a16="http://schemas.microsoft.com/office/drawing/2014/main" id="{D9CFC876-38B3-E04F-A6EB-7F8649A2875D}"/>
              </a:ext>
            </a:extLst>
          </p:cNvPr>
          <p:cNvCxnSpPr/>
          <p:nvPr/>
        </p:nvCxnSpPr>
        <p:spPr>
          <a:xfrm>
            <a:off x="3205150" y="1967011"/>
            <a:ext cx="0" cy="1905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5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8992-5B71-9842-91DA-03291FA9AFA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3A1EF9B-68B7-9643-9A4B-43233118798D}"/>
              </a:ext>
            </a:extLst>
          </p:cNvPr>
          <p:cNvSpPr>
            <a:spLocks noGrp="1"/>
          </p:cNvSpPr>
          <p:nvPr>
            <p:ph idx="1"/>
          </p:nvPr>
        </p:nvSpPr>
        <p:spPr/>
        <p:txBody>
          <a:bodyPr/>
          <a:lstStyle/>
          <a:p>
            <a:r>
              <a:rPr lang="en-US" dirty="0"/>
              <a:t>As part of a continuing effort to identify isotopic ratios previously unused for nuclear forensic purposes (generally those with low concentrations), a full suite of isotopes with potential for RIMS analysis will be identified through repeated SCALE simulation.</a:t>
            </a:r>
          </a:p>
          <a:p>
            <a:r>
              <a:rPr lang="en-US" dirty="0"/>
              <a:t>Time and funding permitting, we will personally confirm the forensic validity of more isotopes with RIMS measurements. The full list will be published so that other researchers can further confirm the validity of low-concentration isotopes.</a:t>
            </a:r>
          </a:p>
        </p:txBody>
      </p:sp>
    </p:spTree>
    <p:extLst>
      <p:ext uri="{BB962C8B-B14F-4D97-AF65-F5344CB8AC3E}">
        <p14:creationId xmlns:p14="http://schemas.microsoft.com/office/powerpoint/2010/main" val="115325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71550" y="2134214"/>
            <a:ext cx="8229600" cy="30868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Avenir Book" charset="0"/>
                <a:ea typeface="Avenir Book" charset="0"/>
                <a:cs typeface="Avenir Book" charset="0"/>
              </a:rPr>
              <a:t>The Consortium for Monitoring, Technology, and Verification would like to thank the DOE-NNSA for the continued support of these research activities. </a:t>
            </a:r>
          </a:p>
          <a:p>
            <a:pPr marL="0" indent="0">
              <a:buNone/>
            </a:pPr>
            <a:endParaRPr lang="en-US" sz="1800" dirty="0">
              <a:latin typeface="Avenir Book" charset="0"/>
              <a:ea typeface="Avenir Book" charset="0"/>
              <a:cs typeface="Avenir Book" charset="0"/>
            </a:endParaRPr>
          </a:p>
          <a:p>
            <a:pPr marL="400050" lvl="1" indent="0">
              <a:buNone/>
            </a:pPr>
            <a:r>
              <a:rPr lang="en-US" sz="1800" dirty="0">
                <a:latin typeface="Avenir Book" charset="0"/>
                <a:ea typeface="Avenir Book" charset="0"/>
                <a:cs typeface="Avenir Book" charset="0"/>
              </a:rPr>
              <a:t>This work was funded by the Consortium for Monitoring, Technology, and Verification under Department of Energy National Nuclear Security Administration award number DE-NA0003920</a:t>
            </a:r>
            <a:endParaRPr lang="en-US" sz="1800" b="1" dirty="0">
              <a:latin typeface="Avenir Book" charset="0"/>
              <a:ea typeface="Avenir Book" charset="0"/>
              <a:cs typeface="Avenir Book" charset="0"/>
            </a:endParaRPr>
          </a:p>
        </p:txBody>
      </p:sp>
      <p:sp>
        <p:nvSpPr>
          <p:cNvPr id="3" name="Title 2"/>
          <p:cNvSpPr>
            <a:spLocks noGrp="1"/>
          </p:cNvSpPr>
          <p:nvPr>
            <p:ph type="title"/>
          </p:nvPr>
        </p:nvSpPr>
        <p:spPr>
          <a:xfrm>
            <a:off x="609600" y="0"/>
            <a:ext cx="10972800" cy="1143000"/>
          </a:xfrm>
        </p:spPr>
        <p:txBody>
          <a:bodyPr>
            <a:normAutofit/>
          </a:bodyPr>
          <a:lstStyle/>
          <a:p>
            <a:r>
              <a:rPr lang="en-US" dirty="0"/>
              <a:t>Acknowledgements</a:t>
            </a:r>
          </a:p>
        </p:txBody>
      </p:sp>
      <p:pic>
        <p:nvPicPr>
          <p:cNvPr id="13" name="Picture 18" descr="DOE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6593" y="5256616"/>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7" descr="NNSA Logo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56790" y="5278063"/>
            <a:ext cx="2372430" cy="675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DCE6D5-5773-9547-A6D1-905B8289FC23}"/>
              </a:ext>
            </a:extLst>
          </p:cNvPr>
          <p:cNvPicPr>
            <a:picLocks noChangeAspect="1"/>
          </p:cNvPicPr>
          <p:nvPr/>
        </p:nvPicPr>
        <p:blipFill>
          <a:blip r:embed="rId5"/>
          <a:stretch>
            <a:fillRect/>
          </a:stretch>
        </p:blipFill>
        <p:spPr>
          <a:xfrm>
            <a:off x="609600" y="4985638"/>
            <a:ext cx="849124" cy="849124"/>
          </a:xfrm>
          <a:prstGeom prst="rect">
            <a:avLst/>
          </a:prstGeom>
        </p:spPr>
      </p:pic>
      <p:pic>
        <p:nvPicPr>
          <p:cNvPr id="6" name="Picture 5">
            <a:extLst>
              <a:ext uri="{FF2B5EF4-FFF2-40B4-BE49-F238E27FC236}">
                <a16:creationId xmlns:a16="http://schemas.microsoft.com/office/drawing/2014/main" id="{EB2559F6-20D9-EB47-97B7-FC9EA41B2A3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9600" y="4126802"/>
            <a:ext cx="849124" cy="560826"/>
          </a:xfrm>
          <a:prstGeom prst="rect">
            <a:avLst/>
          </a:prstGeom>
        </p:spPr>
      </p:pic>
      <p:pic>
        <p:nvPicPr>
          <p:cNvPr id="15" name="Picture 14">
            <a:extLst>
              <a:ext uri="{FF2B5EF4-FFF2-40B4-BE49-F238E27FC236}">
                <a16:creationId xmlns:a16="http://schemas.microsoft.com/office/drawing/2014/main" id="{F94D14EE-A644-BB42-B141-0BA8EB46F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165" y="3066798"/>
            <a:ext cx="761995" cy="761995"/>
          </a:xfrm>
          <a:prstGeom prst="rect">
            <a:avLst/>
          </a:prstGeom>
        </p:spPr>
      </p:pic>
      <p:pic>
        <p:nvPicPr>
          <p:cNvPr id="7" name="Picture 6">
            <a:extLst>
              <a:ext uri="{FF2B5EF4-FFF2-40B4-BE49-F238E27FC236}">
                <a16:creationId xmlns:a16="http://schemas.microsoft.com/office/drawing/2014/main" id="{B79B4CB7-A05E-154B-829F-ED1FFE7F2D6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3505" y="2126809"/>
            <a:ext cx="781314" cy="641980"/>
          </a:xfrm>
          <a:prstGeom prst="rect">
            <a:avLst/>
          </a:prstGeom>
        </p:spPr>
      </p:pic>
      <p:pic>
        <p:nvPicPr>
          <p:cNvPr id="9" name="Picture 8">
            <a:extLst>
              <a:ext uri="{FF2B5EF4-FFF2-40B4-BE49-F238E27FC236}">
                <a16:creationId xmlns:a16="http://schemas.microsoft.com/office/drawing/2014/main" id="{193A56EA-0954-994F-A4C9-50CA4AF86CF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3165" y="979675"/>
            <a:ext cx="849124" cy="849124"/>
          </a:xfrm>
          <a:prstGeom prst="rect">
            <a:avLst/>
          </a:prstGeom>
        </p:spPr>
      </p:pic>
      <p:pic>
        <p:nvPicPr>
          <p:cNvPr id="20" name="Picture 19">
            <a:extLst>
              <a:ext uri="{FF2B5EF4-FFF2-40B4-BE49-F238E27FC236}">
                <a16:creationId xmlns:a16="http://schemas.microsoft.com/office/drawing/2014/main" id="{EA306836-C282-7B41-9D66-E591BB41B1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2488" y="5161312"/>
            <a:ext cx="684982" cy="679274"/>
          </a:xfrm>
          <a:prstGeom prst="rect">
            <a:avLst/>
          </a:prstGeom>
        </p:spPr>
      </p:pic>
      <p:pic>
        <p:nvPicPr>
          <p:cNvPr id="10" name="Picture 9">
            <a:extLst>
              <a:ext uri="{FF2B5EF4-FFF2-40B4-BE49-F238E27FC236}">
                <a16:creationId xmlns:a16="http://schemas.microsoft.com/office/drawing/2014/main" id="{AAF8AB70-5F2A-3342-AE45-3659303EC8C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776582" y="1060207"/>
            <a:ext cx="724383" cy="679275"/>
          </a:xfrm>
          <a:prstGeom prst="rect">
            <a:avLst/>
          </a:prstGeom>
        </p:spPr>
      </p:pic>
      <p:pic>
        <p:nvPicPr>
          <p:cNvPr id="11" name="Picture 10">
            <a:extLst>
              <a:ext uri="{FF2B5EF4-FFF2-40B4-BE49-F238E27FC236}">
                <a16:creationId xmlns:a16="http://schemas.microsoft.com/office/drawing/2014/main" id="{3FB7E71E-3FC7-AA47-808D-3ECC7AE1DF5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488770" y="3240642"/>
            <a:ext cx="1092419" cy="518899"/>
          </a:xfrm>
          <a:prstGeom prst="rect">
            <a:avLst/>
          </a:prstGeom>
        </p:spPr>
      </p:pic>
      <p:pic>
        <p:nvPicPr>
          <p:cNvPr id="22" name="Picture 21">
            <a:extLst>
              <a:ext uri="{FF2B5EF4-FFF2-40B4-BE49-F238E27FC236}">
                <a16:creationId xmlns:a16="http://schemas.microsoft.com/office/drawing/2014/main" id="{858C02C2-6360-E740-BB64-01BF527F8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57213" y="2060507"/>
            <a:ext cx="955532" cy="955532"/>
          </a:xfrm>
          <a:prstGeom prst="rect">
            <a:avLst/>
          </a:prstGeom>
        </p:spPr>
      </p:pic>
      <p:pic>
        <p:nvPicPr>
          <p:cNvPr id="12" name="Picture 11">
            <a:extLst>
              <a:ext uri="{FF2B5EF4-FFF2-40B4-BE49-F238E27FC236}">
                <a16:creationId xmlns:a16="http://schemas.microsoft.com/office/drawing/2014/main" id="{67417527-3E44-CB4B-9D62-C787BC0051D8}"/>
              </a:ext>
            </a:extLst>
          </p:cNvPr>
          <p:cNvPicPr>
            <a:picLocks noChangeAspect="1"/>
          </p:cNvPicPr>
          <p:nvPr/>
        </p:nvPicPr>
        <p:blipFill>
          <a:blip r:embed="rId14"/>
          <a:stretch>
            <a:fillRect/>
          </a:stretch>
        </p:blipFill>
        <p:spPr>
          <a:xfrm>
            <a:off x="10488770" y="859460"/>
            <a:ext cx="1092419" cy="1092419"/>
          </a:xfrm>
          <a:prstGeom prst="rect">
            <a:avLst/>
          </a:prstGeom>
        </p:spPr>
      </p:pic>
      <p:pic>
        <p:nvPicPr>
          <p:cNvPr id="24" name="Picture 23">
            <a:extLst>
              <a:ext uri="{FF2B5EF4-FFF2-40B4-BE49-F238E27FC236}">
                <a16:creationId xmlns:a16="http://schemas.microsoft.com/office/drawing/2014/main" id="{D6DF35EF-D6C3-CC45-A9D5-E930C10F11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67150" y="871109"/>
            <a:ext cx="1080770" cy="1080770"/>
          </a:xfrm>
          <a:prstGeom prst="rect">
            <a:avLst/>
          </a:prstGeom>
        </p:spPr>
      </p:pic>
      <p:pic>
        <p:nvPicPr>
          <p:cNvPr id="26" name="Picture 25">
            <a:extLst>
              <a:ext uri="{FF2B5EF4-FFF2-40B4-BE49-F238E27FC236}">
                <a16:creationId xmlns:a16="http://schemas.microsoft.com/office/drawing/2014/main" id="{474CC569-624D-B742-88A3-53B0401A41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45579" y="1066804"/>
            <a:ext cx="761995" cy="761995"/>
          </a:xfrm>
          <a:prstGeom prst="rect">
            <a:avLst/>
          </a:prstGeom>
        </p:spPr>
      </p:pic>
      <p:pic>
        <p:nvPicPr>
          <p:cNvPr id="28" name="Picture 27">
            <a:extLst>
              <a:ext uri="{FF2B5EF4-FFF2-40B4-BE49-F238E27FC236}">
                <a16:creationId xmlns:a16="http://schemas.microsoft.com/office/drawing/2014/main" id="{266BF608-8EB0-E645-9D55-452D18FD60C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779298" y="1048828"/>
            <a:ext cx="684981" cy="761995"/>
          </a:xfrm>
          <a:prstGeom prst="rect">
            <a:avLst/>
          </a:prstGeom>
        </p:spPr>
      </p:pic>
      <p:pic>
        <p:nvPicPr>
          <p:cNvPr id="30" name="Picture 29">
            <a:extLst>
              <a:ext uri="{FF2B5EF4-FFF2-40B4-BE49-F238E27FC236}">
                <a16:creationId xmlns:a16="http://schemas.microsoft.com/office/drawing/2014/main" id="{BE9D481B-BB39-1C47-9028-C7A94611708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734518" y="4017523"/>
            <a:ext cx="642952" cy="973939"/>
          </a:xfrm>
          <a:prstGeom prst="rect">
            <a:avLst/>
          </a:prstGeom>
        </p:spPr>
      </p:pic>
    </p:spTree>
    <p:extLst>
      <p:ext uri="{BB962C8B-B14F-4D97-AF65-F5344CB8AC3E}">
        <p14:creationId xmlns:p14="http://schemas.microsoft.com/office/powerpoint/2010/main" val="17989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Introduction and Motivation</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684304"/>
            <a:ext cx="10070054" cy="4351338"/>
          </a:xfrm>
        </p:spPr>
        <p:txBody>
          <a:bodyPr>
            <a:normAutofit/>
          </a:bodyPr>
          <a:lstStyle/>
          <a:p>
            <a:r>
              <a:rPr lang="en-US" dirty="0"/>
              <a:t>Novel forms of isotopic analysis are generally useful for increasing the scope and precision of nuclear forensics.</a:t>
            </a:r>
          </a:p>
          <a:p>
            <a:r>
              <a:rPr lang="en-US" dirty="0"/>
              <a:t>Ideally, a method of isotopic analysis should be accurate, useful, easily applicable, and suited to the isotopes of interest.</a:t>
            </a:r>
          </a:p>
          <a:p>
            <a:r>
              <a:rPr lang="en-US" dirty="0"/>
              <a:t>Isotopes with small concentrations (ppb or ppt) may be forensically useful but require sophisticated mass spectrometry methods to measure.</a:t>
            </a:r>
          </a:p>
          <a:p>
            <a:r>
              <a:rPr lang="en-US" dirty="0"/>
              <a:t>Resonance Ionization Mass Spectrometry is one such method.</a:t>
            </a:r>
          </a:p>
        </p:txBody>
      </p:sp>
    </p:spTree>
    <p:extLst>
      <p:ext uri="{BB962C8B-B14F-4D97-AF65-F5344CB8AC3E}">
        <p14:creationId xmlns:p14="http://schemas.microsoft.com/office/powerpoint/2010/main" val="255135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0CE1-8C1F-033C-65D7-313F9F7C35E1}"/>
              </a:ext>
            </a:extLst>
          </p:cNvPr>
          <p:cNvSpPr>
            <a:spLocks noGrp="1"/>
          </p:cNvSpPr>
          <p:nvPr>
            <p:ph type="title"/>
          </p:nvPr>
        </p:nvSpPr>
        <p:spPr/>
        <p:txBody>
          <a:bodyPr/>
          <a:lstStyle/>
          <a:p>
            <a:r>
              <a:rPr lang="en-US" dirty="0"/>
              <a:t>RIMS</a:t>
            </a:r>
          </a:p>
        </p:txBody>
      </p:sp>
      <p:sp>
        <p:nvSpPr>
          <p:cNvPr id="3" name="Content Placeholder 2">
            <a:extLst>
              <a:ext uri="{FF2B5EF4-FFF2-40B4-BE49-F238E27FC236}">
                <a16:creationId xmlns:a16="http://schemas.microsoft.com/office/drawing/2014/main" id="{A627E282-EB86-0E40-59FA-ECC051924F0D}"/>
              </a:ext>
            </a:extLst>
          </p:cNvPr>
          <p:cNvSpPr>
            <a:spLocks noGrp="1"/>
          </p:cNvSpPr>
          <p:nvPr>
            <p:ph idx="1"/>
          </p:nvPr>
        </p:nvSpPr>
        <p:spPr>
          <a:xfrm>
            <a:off x="838200" y="1684304"/>
            <a:ext cx="5853056" cy="4351338"/>
          </a:xfrm>
        </p:spPr>
        <p:txBody>
          <a:bodyPr>
            <a:normAutofit fontScale="92500" lnSpcReduction="10000"/>
          </a:bodyPr>
          <a:lstStyle/>
          <a:p>
            <a:r>
              <a:rPr lang="en-US" dirty="0">
                <a:effectLst/>
              </a:rPr>
              <a:t>Resonance Ionization Mass Spectrometry (RIMS) uses tuned lasers to selectively ionize the element of interest.</a:t>
            </a:r>
          </a:p>
          <a:p>
            <a:r>
              <a:rPr lang="en-US" dirty="0">
                <a:effectLst/>
              </a:rPr>
              <a:t>The ions are accelerated through an electric field.</a:t>
            </a:r>
          </a:p>
          <a:p>
            <a:r>
              <a:rPr lang="en-US" dirty="0">
                <a:effectLst/>
              </a:rPr>
              <a:t>Isotopes can be distinguished from each other by time-of-flight (ToF) measurements.</a:t>
            </a:r>
          </a:p>
          <a:p>
            <a:r>
              <a:rPr lang="en-US" dirty="0"/>
              <a:t>RIMS is highly accurate for many isotopes, distinguishing concentrations on the order of ppb or ppt.</a:t>
            </a:r>
            <a:endParaRPr lang="en-US" dirty="0">
              <a:effectLst/>
            </a:endParaRPr>
          </a:p>
          <a:p>
            <a:endParaRPr lang="en-US" dirty="0"/>
          </a:p>
        </p:txBody>
      </p:sp>
      <p:pic>
        <p:nvPicPr>
          <p:cNvPr id="1026" name="Picture 2" descr="the RIMS instrument">
            <a:extLst>
              <a:ext uri="{FF2B5EF4-FFF2-40B4-BE49-F238E27FC236}">
                <a16:creationId xmlns:a16="http://schemas.microsoft.com/office/drawing/2014/main" id="{AC3C1300-C810-BE75-0504-7C0CB2125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178" y="1985518"/>
            <a:ext cx="4104622" cy="26269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305DBC-E913-776A-C58F-E1729B16952E}"/>
              </a:ext>
            </a:extLst>
          </p:cNvPr>
          <p:cNvSpPr txBox="1"/>
          <p:nvPr/>
        </p:nvSpPr>
        <p:spPr>
          <a:xfrm>
            <a:off x="7249178" y="4808067"/>
            <a:ext cx="4104622" cy="830997"/>
          </a:xfrm>
          <a:prstGeom prst="rect">
            <a:avLst/>
          </a:prstGeom>
          <a:noFill/>
        </p:spPr>
        <p:txBody>
          <a:bodyPr wrap="square" rtlCol="0">
            <a:spAutoFit/>
          </a:bodyPr>
          <a:lstStyle/>
          <a:p>
            <a:r>
              <a:rPr lang="en-US" sz="1600" dirty="0"/>
              <a:t>Image source: https://</a:t>
            </a:r>
            <a:r>
              <a:rPr lang="en-US" sz="1600" dirty="0" err="1"/>
              <a:t>pls.llnl.gov</a:t>
            </a:r>
            <a:r>
              <a:rPr lang="en-US" sz="1600" dirty="0"/>
              <a:t>/resources/mass-spectrometry</a:t>
            </a:r>
          </a:p>
        </p:txBody>
      </p:sp>
    </p:spTree>
    <p:extLst>
      <p:ext uri="{BB962C8B-B14F-4D97-AF65-F5344CB8AC3E}">
        <p14:creationId xmlns:p14="http://schemas.microsoft.com/office/powerpoint/2010/main" val="45888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Mission Relevance</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690688"/>
            <a:ext cx="10515600" cy="4351338"/>
          </a:xfrm>
        </p:spPr>
        <p:txBody>
          <a:bodyPr>
            <a:normAutofit/>
          </a:bodyPr>
          <a:lstStyle/>
          <a:p>
            <a:r>
              <a:rPr lang="en-US" dirty="0"/>
              <a:t>This work relates to the NNSA mission by identifying and verifying applications of RIMS to nuclear forensics.</a:t>
            </a:r>
          </a:p>
          <a:p>
            <a:r>
              <a:rPr lang="en-US" dirty="0"/>
              <a:t>An understanding of the effects of reactor type and irradiation time on isotope ratios and the ability to measure those isotopes increases the ability to analyze spent fuel samples for nonproliferation studies.</a:t>
            </a:r>
          </a:p>
          <a:p>
            <a:endParaRPr lang="en-US" dirty="0"/>
          </a:p>
        </p:txBody>
      </p:sp>
    </p:spTree>
    <p:extLst>
      <p:ext uri="{BB962C8B-B14F-4D97-AF65-F5344CB8AC3E}">
        <p14:creationId xmlns:p14="http://schemas.microsoft.com/office/powerpoint/2010/main" val="360132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Technical Approach</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lstStyle/>
          <a:p>
            <a:r>
              <a:rPr lang="en-US" dirty="0"/>
              <a:t>This work relies on simulations of commercial reactors conducted using the ORIGEN-ARP module in SCALE.</a:t>
            </a:r>
          </a:p>
          <a:p>
            <a:r>
              <a:rPr lang="en-US" dirty="0"/>
              <a:t>Repeated simulations of multiple reactors over both long and short time frames were conducted, and the resulting isotopic ratios were examined for differences on the order of ppb or ppt.</a:t>
            </a:r>
          </a:p>
          <a:p>
            <a:r>
              <a:rPr lang="en-US" dirty="0"/>
              <a:t>As part of an internship at LLNL this summer, spent fuel samples will be analyzed with RIMS to confirm both the validity of the simulations and the ability of RIMS to accurately measure the isotopes of interest in low concentrations.</a:t>
            </a:r>
          </a:p>
          <a:p>
            <a:endParaRPr lang="en-US" dirty="0"/>
          </a:p>
        </p:txBody>
      </p:sp>
    </p:spTree>
    <p:extLst>
      <p:ext uri="{BB962C8B-B14F-4D97-AF65-F5344CB8AC3E}">
        <p14:creationId xmlns:p14="http://schemas.microsoft.com/office/powerpoint/2010/main" val="286341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Technical Approach</a:t>
            </a:r>
          </a:p>
        </p:txBody>
      </p:sp>
      <p:pic>
        <p:nvPicPr>
          <p:cNvPr id="4" name="Content Placeholder 3">
            <a:extLst>
              <a:ext uri="{FF2B5EF4-FFF2-40B4-BE49-F238E27FC236}">
                <a16:creationId xmlns:a16="http://schemas.microsoft.com/office/drawing/2014/main" id="{9C3C7454-D731-3905-F0F7-AEDCB527E818}"/>
              </a:ext>
            </a:extLst>
          </p:cNvPr>
          <p:cNvPicPr>
            <a:picLocks noGrp="1" noChangeAspect="1"/>
          </p:cNvPicPr>
          <p:nvPr>
            <p:ph idx="1"/>
          </p:nvPr>
        </p:nvPicPr>
        <p:blipFill>
          <a:blip r:embed="rId2"/>
          <a:stretch>
            <a:fillRect/>
          </a:stretch>
        </p:blipFill>
        <p:spPr>
          <a:xfrm>
            <a:off x="1279606" y="1151100"/>
            <a:ext cx="6599132" cy="4555799"/>
          </a:xfrm>
          <a:prstGeom prst="rect">
            <a:avLst/>
          </a:prstGeom>
        </p:spPr>
      </p:pic>
    </p:spTree>
    <p:extLst>
      <p:ext uri="{BB962C8B-B14F-4D97-AF65-F5344CB8AC3E}">
        <p14:creationId xmlns:p14="http://schemas.microsoft.com/office/powerpoint/2010/main" val="195677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684304"/>
            <a:ext cx="5257800" cy="4351338"/>
          </a:xfrm>
        </p:spPr>
        <p:txBody>
          <a:bodyPr>
            <a:normAutofit fontScale="92500" lnSpcReduction="10000"/>
          </a:bodyPr>
          <a:lstStyle/>
          <a:p>
            <a:r>
              <a:rPr lang="en-US" dirty="0"/>
              <a:t>Strontium isotopes emerged as promising candidates after simulation.</a:t>
            </a:r>
          </a:p>
          <a:p>
            <a:r>
              <a:rPr lang="en-US" dirty="0"/>
              <a:t>These isotopes were present in small concentrations (ppb) and are not suitable for gamma spectroscopy, which makes them ideal subjects for RIMS analysis.</a:t>
            </a:r>
          </a:p>
          <a:p>
            <a:r>
              <a:rPr lang="en-US" dirty="0"/>
              <a:t>The Sr-86/Sr-90 ratio varied noticeably between short and long irradiation times and between different reactor types</a:t>
            </a:r>
          </a:p>
          <a:p>
            <a:endParaRPr lang="en-US" dirty="0"/>
          </a:p>
          <a:p>
            <a:endParaRPr lang="en-US" dirty="0"/>
          </a:p>
        </p:txBody>
      </p:sp>
      <p:graphicFrame>
        <p:nvGraphicFramePr>
          <p:cNvPr id="4" name="Table 4">
            <a:extLst>
              <a:ext uri="{FF2B5EF4-FFF2-40B4-BE49-F238E27FC236}">
                <a16:creationId xmlns:a16="http://schemas.microsoft.com/office/drawing/2014/main" id="{42B2ECAE-FD9F-3BBB-40B3-0DDB93BA775C}"/>
              </a:ext>
            </a:extLst>
          </p:cNvPr>
          <p:cNvGraphicFramePr>
            <a:graphicFrameLocks noGrp="1"/>
          </p:cNvGraphicFramePr>
          <p:nvPr>
            <p:extLst>
              <p:ext uri="{D42A27DB-BD31-4B8C-83A1-F6EECF244321}">
                <p14:modId xmlns:p14="http://schemas.microsoft.com/office/powerpoint/2010/main" val="3583653466"/>
              </p:ext>
            </p:extLst>
          </p:nvPr>
        </p:nvGraphicFramePr>
        <p:xfrm>
          <a:off x="6411558" y="1684304"/>
          <a:ext cx="5109882" cy="3615548"/>
        </p:xfrm>
        <a:graphic>
          <a:graphicData uri="http://schemas.openxmlformats.org/drawingml/2006/table">
            <a:tbl>
              <a:tblPr firstRow="1" bandRow="1">
                <a:tableStyleId>{5C22544A-7EE6-4342-B048-85BDC9FD1C3A}</a:tableStyleId>
              </a:tblPr>
              <a:tblGrid>
                <a:gridCol w="1527586">
                  <a:extLst>
                    <a:ext uri="{9D8B030D-6E8A-4147-A177-3AD203B41FA5}">
                      <a16:colId xmlns:a16="http://schemas.microsoft.com/office/drawing/2014/main" val="2905394162"/>
                    </a:ext>
                  </a:extLst>
                </a:gridCol>
                <a:gridCol w="1879002">
                  <a:extLst>
                    <a:ext uri="{9D8B030D-6E8A-4147-A177-3AD203B41FA5}">
                      <a16:colId xmlns:a16="http://schemas.microsoft.com/office/drawing/2014/main" val="1431417187"/>
                    </a:ext>
                  </a:extLst>
                </a:gridCol>
                <a:gridCol w="1703294">
                  <a:extLst>
                    <a:ext uri="{9D8B030D-6E8A-4147-A177-3AD203B41FA5}">
                      <a16:colId xmlns:a16="http://schemas.microsoft.com/office/drawing/2014/main" val="181979384"/>
                    </a:ext>
                  </a:extLst>
                </a:gridCol>
              </a:tblGrid>
              <a:tr h="872348">
                <a:tc>
                  <a:txBody>
                    <a:bodyPr/>
                    <a:lstStyle/>
                    <a:p>
                      <a:r>
                        <a:rPr lang="en-US" dirty="0"/>
                        <a:t>Sr-86/Sr-90 </a:t>
                      </a:r>
                    </a:p>
                  </a:txBody>
                  <a:tcPr/>
                </a:tc>
                <a:tc>
                  <a:txBody>
                    <a:bodyPr/>
                    <a:lstStyle/>
                    <a:p>
                      <a:r>
                        <a:rPr lang="en-US" dirty="0"/>
                        <a:t>Short</a:t>
                      </a:r>
                    </a:p>
                  </a:txBody>
                  <a:tcPr/>
                </a:tc>
                <a:tc>
                  <a:txBody>
                    <a:bodyPr/>
                    <a:lstStyle/>
                    <a:p>
                      <a:r>
                        <a:rPr lang="en-US" dirty="0"/>
                        <a:t>Long</a:t>
                      </a:r>
                    </a:p>
                  </a:txBody>
                  <a:tcPr/>
                </a:tc>
                <a:extLst>
                  <a:ext uri="{0D108BD9-81ED-4DB2-BD59-A6C34878D82A}">
                    <a16:rowId xmlns:a16="http://schemas.microsoft.com/office/drawing/2014/main" val="367764766"/>
                  </a:ext>
                </a:extLst>
              </a:tr>
              <a:tr h="872348">
                <a:tc>
                  <a:txBody>
                    <a:bodyPr/>
                    <a:lstStyle/>
                    <a:p>
                      <a:r>
                        <a:rPr lang="en-US" dirty="0"/>
                        <a:t>bw15x15/</a:t>
                      </a:r>
                    </a:p>
                    <a:p>
                      <a:r>
                        <a:rPr lang="en-US" dirty="0"/>
                        <a:t>w17x17</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1.0286</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1.0255</a:t>
                      </a:r>
                    </a:p>
                    <a:p>
                      <a:endParaRPr lang="en-US" dirty="0"/>
                    </a:p>
                  </a:txBody>
                  <a:tcPr/>
                </a:tc>
                <a:extLst>
                  <a:ext uri="{0D108BD9-81ED-4DB2-BD59-A6C34878D82A}">
                    <a16:rowId xmlns:a16="http://schemas.microsoft.com/office/drawing/2014/main" val="2849812530"/>
                  </a:ext>
                </a:extLst>
              </a:tr>
              <a:tr h="872348">
                <a:tc>
                  <a:txBody>
                    <a:bodyPr/>
                    <a:lstStyle/>
                    <a:p>
                      <a:r>
                        <a:rPr lang="en-US" dirty="0"/>
                        <a:t>w17x17/</a:t>
                      </a:r>
                    </a:p>
                    <a:p>
                      <a:r>
                        <a:rPr lang="en-US" dirty="0"/>
                        <a:t>ge10x10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1.3400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1.2125</a:t>
                      </a:r>
                    </a:p>
                    <a:p>
                      <a:endParaRPr lang="en-US" dirty="0"/>
                    </a:p>
                  </a:txBody>
                  <a:tcPr/>
                </a:tc>
                <a:extLst>
                  <a:ext uri="{0D108BD9-81ED-4DB2-BD59-A6C34878D82A}">
                    <a16:rowId xmlns:a16="http://schemas.microsoft.com/office/drawing/2014/main" val="1209511235"/>
                  </a:ext>
                </a:extLst>
              </a:tr>
              <a:tr h="872348">
                <a:tc>
                  <a:txBody>
                    <a:bodyPr/>
                    <a:lstStyle/>
                    <a:p>
                      <a:r>
                        <a:rPr lang="en-US" dirty="0"/>
                        <a:t>bw15x15/</a:t>
                      </a:r>
                    </a:p>
                    <a:p>
                      <a:r>
                        <a:rPr lang="en-US" dirty="0"/>
                        <a:t>ge10x10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1.3783</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1.2434</a:t>
                      </a:r>
                    </a:p>
                    <a:p>
                      <a:endParaRPr lang="en-US" dirty="0"/>
                    </a:p>
                  </a:txBody>
                  <a:tcPr/>
                </a:tc>
                <a:extLst>
                  <a:ext uri="{0D108BD9-81ED-4DB2-BD59-A6C34878D82A}">
                    <a16:rowId xmlns:a16="http://schemas.microsoft.com/office/drawing/2014/main" val="2781367920"/>
                  </a:ext>
                </a:extLst>
              </a:tr>
            </a:tbl>
          </a:graphicData>
        </a:graphic>
      </p:graphicFrame>
    </p:spTree>
    <p:extLst>
      <p:ext uri="{BB962C8B-B14F-4D97-AF65-F5344CB8AC3E}">
        <p14:creationId xmlns:p14="http://schemas.microsoft.com/office/powerpoint/2010/main" val="276678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Expected Impact</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lstStyle/>
          <a:p>
            <a:r>
              <a:rPr lang="en-US" dirty="0"/>
              <a:t>If successfully verified this summer, this work will expand the possible uses of RIMS for nuclear forensics.</a:t>
            </a:r>
          </a:p>
          <a:p>
            <a:r>
              <a:rPr lang="en-US" dirty="0"/>
              <a:t>It will confirm the ability to use strontium isotope ratios with small forensic signatures to identify the reactor type that produced the spent fuel and estimate burnup and decay times.</a:t>
            </a:r>
          </a:p>
          <a:p>
            <a:r>
              <a:rPr lang="en-US" dirty="0"/>
              <a:t>It will further solidify the potential to use RIMS for any nuclear forensic applications involving low-concentration measurements.</a:t>
            </a:r>
          </a:p>
        </p:txBody>
      </p:sp>
    </p:spTree>
    <p:extLst>
      <p:ext uri="{BB962C8B-B14F-4D97-AF65-F5344CB8AC3E}">
        <p14:creationId xmlns:p14="http://schemas.microsoft.com/office/powerpoint/2010/main" val="323215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MTV Impact</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lstStyle/>
          <a:p>
            <a:r>
              <a:rPr lang="en-US" dirty="0"/>
              <a:t>Key verification will take place this summer at LLNL as part of the GTSI program.</a:t>
            </a:r>
          </a:p>
          <a:p>
            <a:r>
              <a:rPr lang="en-US" dirty="0"/>
              <a:t>I will be working with Michael Savina and his team to conduct verification and test the detection limit of RIMS for these isotopes.</a:t>
            </a:r>
          </a:p>
          <a:p>
            <a:r>
              <a:rPr lang="en-US" dirty="0"/>
              <a:t>RIMS has already demonstrated usefulness for nuclear forensics; this work will add another aspect by which to evaluate samples.</a:t>
            </a:r>
          </a:p>
          <a:p>
            <a:endParaRPr lang="en-US" dirty="0"/>
          </a:p>
          <a:p>
            <a:endParaRPr lang="en-US" dirty="0"/>
          </a:p>
        </p:txBody>
      </p:sp>
    </p:spTree>
    <p:extLst>
      <p:ext uri="{BB962C8B-B14F-4D97-AF65-F5344CB8AC3E}">
        <p14:creationId xmlns:p14="http://schemas.microsoft.com/office/powerpoint/2010/main" val="3210690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16943</TotalTime>
  <Words>670</Words>
  <Application>Microsoft Macintosh PowerPoint</Application>
  <PresentationFormat>Widescreen</PresentationFormat>
  <Paragraphs>61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Book</vt:lpstr>
      <vt:lpstr>Calibri</vt:lpstr>
      <vt:lpstr>Calibri Light</vt:lpstr>
      <vt:lpstr>Trebuchet MS</vt:lpstr>
      <vt:lpstr>Office Theme</vt:lpstr>
      <vt:lpstr>PowerPoint Presentation</vt:lpstr>
      <vt:lpstr>Introduction and Motivation</vt:lpstr>
      <vt:lpstr>RIMS</vt:lpstr>
      <vt:lpstr>Mission Relevance</vt:lpstr>
      <vt:lpstr>Technical Approach</vt:lpstr>
      <vt:lpstr>Technical Approach</vt:lpstr>
      <vt:lpstr>Results</vt:lpstr>
      <vt:lpstr>Expected Impact</vt:lpstr>
      <vt:lpstr>MTV Impact</vt:lpstr>
      <vt:lpstr>Next Steps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DNNG</dc:creator>
  <cp:lastModifiedBy>Burns, Henry</cp:lastModifiedBy>
  <cp:revision>102</cp:revision>
  <dcterms:created xsi:type="dcterms:W3CDTF">2019-02-11T21:15:40Z</dcterms:created>
  <dcterms:modified xsi:type="dcterms:W3CDTF">2023-03-17T01:26:21Z</dcterms:modified>
</cp:coreProperties>
</file>