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19A"/>
    <a:srgbClr val="1F497D"/>
    <a:srgbClr val="E5EA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5" autoAdjust="0"/>
    <p:restoredTop sz="94626" autoAdjust="0"/>
  </p:normalViewPr>
  <p:slideViewPr>
    <p:cSldViewPr>
      <p:cViewPr>
        <p:scale>
          <a:sx n="33" d="100"/>
          <a:sy n="33" d="100"/>
        </p:scale>
        <p:origin x="848" y="-52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473F-6290-4B22-A5E1-71FE1B604B11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05F-4909-4DE6-B2B1-FF86D27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6F05F-4909-4DE6-B2B1-FF86D2748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  <a:prstGeom prst="rect">
            <a:avLst/>
          </a:prstGeom>
        </p:spPr>
        <p:txBody>
          <a:bodyPr vert="eaVert"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l">
              <a:defRPr sz="192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3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6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9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3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65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9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31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64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330" indent="0">
              <a:buNone/>
              <a:defRPr sz="13400"/>
            </a:lvl2pPr>
            <a:lvl3pPr marL="4388660" indent="0">
              <a:buNone/>
              <a:defRPr sz="11500"/>
            </a:lvl3pPr>
            <a:lvl4pPr marL="6582991" indent="0">
              <a:buNone/>
              <a:defRPr sz="9600"/>
            </a:lvl4pPr>
            <a:lvl5pPr marL="8777321" indent="0">
              <a:buNone/>
              <a:defRPr sz="9600"/>
            </a:lvl5pPr>
            <a:lvl6pPr marL="10971651" indent="0">
              <a:buNone/>
              <a:defRPr sz="9600"/>
            </a:lvl6pPr>
            <a:lvl7pPr marL="13165981" indent="0">
              <a:buNone/>
              <a:defRPr sz="9600"/>
            </a:lvl7pPr>
            <a:lvl8pPr marL="15360312" indent="0">
              <a:buNone/>
              <a:defRPr sz="9600"/>
            </a:lvl8pPr>
            <a:lvl9pPr marL="17554642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939DB-337F-6A49-9D68-95181D9134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784960"/>
            <a:ext cx="22174200" cy="2217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400" y="5547360"/>
            <a:ext cx="43891200" cy="27066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077691"/>
            <a:ext cx="43891200" cy="332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66" tIns="219433" rIns="438866" bIns="219433" rtlCol="0" anchor="ctr"/>
          <a:lstStyle/>
          <a:p>
            <a:pPr algn="l"/>
            <a:endParaRPr lang="en-US" sz="6700" dirty="0">
              <a:ln>
                <a:noFill/>
              </a:ln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4603" y="35079709"/>
            <a:ext cx="10241280" cy="1752600"/>
          </a:xfrm>
          <a:prstGeom prst="rect">
            <a:avLst/>
          </a:prstGeom>
        </p:spPr>
        <p:txBody>
          <a:bodyPr vert="horz" lIns="438866" tIns="219433" rIns="438866" bIns="21943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11" y="29274086"/>
            <a:ext cx="8092309" cy="3121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6" y="28806760"/>
            <a:ext cx="3828137" cy="38068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C72FC5-E54F-884E-8C05-05F601C853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724959"/>
            <a:ext cx="3880415" cy="3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ctr" defTabSz="4388660" rtl="0" eaLnBrk="1" latinLnBrk="0" hangingPunct="1">
        <a:spcBef>
          <a:spcPct val="0"/>
        </a:spcBef>
        <a:buNone/>
        <a:defRPr sz="23100" kern="1200" baseline="0">
          <a:solidFill>
            <a:schemeClr val="tx2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1645747" indent="-1645747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87" indent="-1371457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82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5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48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81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14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47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80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3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66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99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32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5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98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31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64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-32609"/>
            <a:ext cx="38324295" cy="5486400"/>
          </a:xfrm>
        </p:spPr>
        <p:txBody>
          <a:bodyPr/>
          <a:lstStyle/>
          <a:p>
            <a:r>
              <a:rPr lang="en-US" altLang="en-US" sz="7200" b="1" dirty="0">
                <a:latin typeface="Arial Narrow" pitchFamily="34" charset="0"/>
              </a:rPr>
              <a:t>Novel Half-Life Measurement of </a:t>
            </a:r>
            <a:r>
              <a:rPr lang="en-US" altLang="en-US" sz="7200" b="1" baseline="30000" dirty="0">
                <a:latin typeface="Arial Narrow" pitchFamily="34" charset="0"/>
              </a:rPr>
              <a:t>146</a:t>
            </a:r>
            <a:r>
              <a:rPr lang="en-US" altLang="en-US" sz="7200" b="1" dirty="0">
                <a:latin typeface="Arial Narrow" pitchFamily="34" charset="0"/>
              </a:rPr>
              <a:t>Sm with Microcalorimetry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Alexander Kavner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solidFill>
                  <a:srgbClr val="1F497D"/>
                </a:solidFill>
                <a:latin typeface="Arial Narrow" pitchFamily="34" charset="0"/>
              </a:rPr>
              <a:t>University of Michigan</a:t>
            </a:r>
            <a:br>
              <a:rPr lang="en-US" altLang="en-US" sz="5400" b="1" dirty="0">
                <a:solidFill>
                  <a:srgbClr val="1F497D"/>
                </a:solidFill>
                <a:latin typeface="Arial Narrow" pitchFamily="34" charset="0"/>
              </a:rPr>
            </a:br>
            <a:r>
              <a:rPr lang="en-US" sz="4800" b="1" i="0" u="none" strike="noStrike" dirty="0">
                <a:solidFill>
                  <a:srgbClr val="1F497D"/>
                </a:solidFill>
                <a:effectLst/>
                <a:latin typeface="Arial Narrow" panose="020B0606020202030204" pitchFamily="34" charset="0"/>
              </a:rPr>
              <a:t>I. Jovanovic¹, G.B. Kim² , K.N. Kmak²</a:t>
            </a:r>
            <a:r>
              <a:rPr lang="en-US" sz="4800" b="1" dirty="0">
                <a:solidFill>
                  <a:srgbClr val="1F497D"/>
                </a:solidFill>
                <a:latin typeface="Arial Narrow" panose="020B0606020202030204" pitchFamily="34" charset="0"/>
              </a:rPr>
              <a:t>, Q.R. Shollenberger</a:t>
            </a:r>
            <a:r>
              <a:rPr lang="en-US" sz="4800" b="1" i="0" u="none" strike="noStrike" dirty="0">
                <a:solidFill>
                  <a:srgbClr val="1F497D"/>
                </a:solidFill>
                <a:effectLst/>
                <a:latin typeface="Arial Narrow" panose="020B0606020202030204" pitchFamily="34" charset="0"/>
              </a:rPr>
              <a:t>²</a:t>
            </a:r>
            <a:r>
              <a:rPr lang="en-US" sz="4800" b="1" dirty="0">
                <a:solidFill>
                  <a:srgbClr val="1F497D"/>
                </a:solidFill>
                <a:latin typeface="Arial Narrow" panose="020B0606020202030204" pitchFamily="34" charset="0"/>
              </a:rPr>
              <a:t>, </a:t>
            </a:r>
            <a:r>
              <a:rPr lang="en-US" sz="4800" b="1" i="0" u="none" strike="noStrike" dirty="0">
                <a:solidFill>
                  <a:srgbClr val="1F497D"/>
                </a:solidFill>
                <a:effectLst/>
                <a:latin typeface="Arial Narrow" panose="020B0606020202030204" pitchFamily="34" charset="0"/>
              </a:rPr>
              <a:t>S.T.P. Boyd³, S. Friedrich²</a:t>
            </a:r>
            <a:br>
              <a:rPr lang="en-US" sz="4800" b="1" i="0" u="none" strike="noStrike" dirty="0">
                <a:solidFill>
                  <a:srgbClr val="1F497D"/>
                </a:solidFill>
                <a:effectLst/>
                <a:latin typeface="Arial Narrow" panose="020B0606020202030204" pitchFamily="34" charset="0"/>
              </a:rPr>
            </a:br>
            <a:r>
              <a:rPr lang="en-US" sz="4800" b="1" i="0" u="none" strike="noStrike" dirty="0">
                <a:solidFill>
                  <a:srgbClr val="1F497D"/>
                </a:solidFill>
                <a:effectLst/>
                <a:latin typeface="Arial Narrow" panose="020B0606020202030204" pitchFamily="34" charset="0"/>
              </a:rPr>
              <a:t>University of Michigan¹, Lawrence Livermore National Laboratory², University of New Mexico³</a:t>
            </a:r>
            <a:endParaRPr lang="en-US" altLang="en-US" sz="48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06239" y="30412599"/>
            <a:ext cx="2295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This work was funded in-part by the Consortium for Monitoring, Technology, and Verification under </a:t>
            </a:r>
            <a:br>
              <a:rPr lang="en-US" sz="3200" b="1" dirty="0"/>
            </a:br>
            <a:r>
              <a:rPr lang="en-US" sz="3200" b="1" dirty="0"/>
              <a:t>DOE-NNSA award number DE-NA0003920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 This work was performed under the auspices of the U.S. Department of Energy by Lawrence Livermore National Laboratory under Contract DE-AC52-07NA27344. This work was funded by the Laboratory Directed Research and Development program of Lawrence Livermore National Laboratory (20-LW-024). </a:t>
            </a:r>
            <a:endParaRPr lang="en-US" sz="3200" b="1" dirty="0">
              <a:effectLst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782382" y="5489957"/>
            <a:ext cx="12597044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Introduction and Motivation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1337623" y="17961784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Mission Relevance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15889674" y="5562539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Technical Approach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2848743" y="5489957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MTV Impact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2511833" y="20214457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Conclusion &amp; Next Steps</a:t>
            </a:r>
          </a:p>
          <a:p>
            <a:endParaRPr lang="en-US" sz="8000" b="1" dirty="0">
              <a:latin typeface="+mj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3E06BB-F64E-F946-91CE-895CF32CBCA3}"/>
              </a:ext>
            </a:extLst>
          </p:cNvPr>
          <p:cNvSpPr txBox="1">
            <a:spLocks/>
          </p:cNvSpPr>
          <p:nvPr/>
        </p:nvSpPr>
        <p:spPr>
          <a:xfrm>
            <a:off x="15946569" y="13583064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Results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24D43A-20C3-184F-91B2-0F7FF6FFCFF5}"/>
              </a:ext>
            </a:extLst>
          </p:cNvPr>
          <p:cNvSpPr txBox="1">
            <a:spLocks/>
          </p:cNvSpPr>
          <p:nvPr/>
        </p:nvSpPr>
        <p:spPr>
          <a:xfrm>
            <a:off x="15712881" y="25052300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Expected Impact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9062A9C-CF77-102A-2B8A-178A6624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855" y="1031278"/>
            <a:ext cx="3058502" cy="3247238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33D2C88-FF35-812C-B155-C09A5B4DC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0" y="1304872"/>
            <a:ext cx="6838455" cy="26258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7EBDD9-4FDB-88F7-68EA-72FAC23D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1" y="1692956"/>
            <a:ext cx="4897729" cy="21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13743A5-CF4D-43B1-5BB9-3150B9C3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40" y="12993173"/>
            <a:ext cx="10438446" cy="69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B232721-D333-B080-E479-BC23721D9820}"/>
              </a:ext>
            </a:extLst>
          </p:cNvPr>
          <p:cNvGrpSpPr/>
          <p:nvPr/>
        </p:nvGrpSpPr>
        <p:grpSpPr>
          <a:xfrm>
            <a:off x="733864" y="14859000"/>
            <a:ext cx="6901881" cy="2893325"/>
            <a:chOff x="-346305" y="4636831"/>
            <a:chExt cx="5282576" cy="107129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3BD9D57-E10D-2576-E450-17FBA1258F0E}"/>
                </a:ext>
              </a:extLst>
            </p:cNvPr>
            <p:cNvGrpSpPr/>
            <p:nvPr/>
          </p:nvGrpSpPr>
          <p:grpSpPr>
            <a:xfrm>
              <a:off x="-346305" y="4766736"/>
              <a:ext cx="5282576" cy="941391"/>
              <a:chOff x="222375" y="3470454"/>
              <a:chExt cx="4129302" cy="73587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F1F643-4499-667C-F4E9-4FCBD151329B}"/>
                  </a:ext>
                </a:extLst>
              </p:cNvPr>
              <p:cNvSpPr/>
              <p:nvPr/>
            </p:nvSpPr>
            <p:spPr>
              <a:xfrm>
                <a:off x="2396633" y="3814249"/>
                <a:ext cx="1355428" cy="19741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rgbClr val="FFC000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C523878-AFDF-DCE3-2A34-4BEA7497A4A6}"/>
                  </a:ext>
                </a:extLst>
              </p:cNvPr>
              <p:cNvSpPr/>
              <p:nvPr/>
            </p:nvSpPr>
            <p:spPr>
              <a:xfrm>
                <a:off x="774443" y="4011661"/>
                <a:ext cx="3121813" cy="1946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074CB96-AC2B-A96E-CAD2-611E15486ED6}"/>
                  </a:ext>
                </a:extLst>
              </p:cNvPr>
              <p:cNvSpPr/>
              <p:nvPr/>
            </p:nvSpPr>
            <p:spPr>
              <a:xfrm>
                <a:off x="904219" y="3553139"/>
                <a:ext cx="1167977" cy="45852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D14D6C-B188-B287-3985-E19A622733EC}"/>
                  </a:ext>
                </a:extLst>
              </p:cNvPr>
              <p:cNvSpPr/>
              <p:nvPr/>
            </p:nvSpPr>
            <p:spPr>
              <a:xfrm>
                <a:off x="2533617" y="3939566"/>
                <a:ext cx="151404" cy="72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025F89-DCC4-7470-3BF5-1628A7788F7E}"/>
                  </a:ext>
                </a:extLst>
              </p:cNvPr>
              <p:cNvSpPr/>
              <p:nvPr/>
            </p:nvSpPr>
            <p:spPr>
              <a:xfrm>
                <a:off x="2843635" y="3939565"/>
                <a:ext cx="151404" cy="72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8F99962-3397-9048-11C6-ACED479C1621}"/>
                  </a:ext>
                </a:extLst>
              </p:cNvPr>
              <p:cNvSpPr/>
              <p:nvPr/>
            </p:nvSpPr>
            <p:spPr>
              <a:xfrm>
                <a:off x="3146443" y="3939566"/>
                <a:ext cx="151404" cy="72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2A0D796-D186-B14C-8C8E-9F07F4CFA7E6}"/>
                  </a:ext>
                </a:extLst>
              </p:cNvPr>
              <p:cNvSpPr/>
              <p:nvPr/>
            </p:nvSpPr>
            <p:spPr>
              <a:xfrm>
                <a:off x="3456460" y="3939565"/>
                <a:ext cx="151404" cy="72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D56A1DE9-1B8C-1932-DCE7-3893840A6DFE}"/>
                  </a:ext>
                </a:extLst>
              </p:cNvPr>
              <p:cNvSpPr/>
              <p:nvPr/>
            </p:nvSpPr>
            <p:spPr>
              <a:xfrm>
                <a:off x="1847373" y="3553140"/>
                <a:ext cx="1198135" cy="335959"/>
              </a:xfrm>
              <a:custGeom>
                <a:avLst/>
                <a:gdLst>
                  <a:gd name="connsiteX0" fmla="*/ 0 w 2188029"/>
                  <a:gd name="connsiteY0" fmla="*/ 267767 h 507253"/>
                  <a:gd name="connsiteX1" fmla="*/ 1023257 w 2188029"/>
                  <a:gd name="connsiteY1" fmla="*/ 6510 h 507253"/>
                  <a:gd name="connsiteX2" fmla="*/ 2188029 w 2188029"/>
                  <a:gd name="connsiteY2" fmla="*/ 507253 h 50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8029" h="507253">
                    <a:moveTo>
                      <a:pt x="0" y="267767"/>
                    </a:moveTo>
                    <a:cubicBezTo>
                      <a:pt x="329293" y="117181"/>
                      <a:pt x="658586" y="-33404"/>
                      <a:pt x="1023257" y="6510"/>
                    </a:cubicBezTo>
                    <a:cubicBezTo>
                      <a:pt x="1387929" y="46424"/>
                      <a:pt x="1787979" y="276838"/>
                      <a:pt x="2188029" y="507253"/>
                    </a:cubicBezTo>
                  </a:path>
                </a:pathLst>
              </a:cu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70C2DA-8BF7-8D48-8F9C-7E7ABB9FEEB4}"/>
                  </a:ext>
                </a:extLst>
              </p:cNvPr>
              <p:cNvSpPr txBox="1"/>
              <p:nvPr/>
            </p:nvSpPr>
            <p:spPr>
              <a:xfrm>
                <a:off x="222375" y="3572776"/>
                <a:ext cx="1685812" cy="201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Source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E2E90C-8A2A-5A7E-EA5C-40F516D36204}"/>
                  </a:ext>
                </a:extLst>
              </p:cNvPr>
              <p:cNvSpPr txBox="1"/>
              <p:nvPr/>
            </p:nvSpPr>
            <p:spPr>
              <a:xfrm>
                <a:off x="2650693" y="3470454"/>
                <a:ext cx="1700984" cy="3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Paramagnetic sensor </a:t>
                </a: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EB6D6B0C-4461-4CE8-678E-6D841BD4D7DF}"/>
                  </a:ext>
                </a:extLst>
              </p:cNvPr>
              <p:cNvSpPr txBox="1"/>
              <p:nvPr/>
            </p:nvSpPr>
            <p:spPr>
              <a:xfrm>
                <a:off x="1818951" y="3998592"/>
                <a:ext cx="2200772" cy="17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Sample holder</a:t>
                </a:r>
              </a:p>
            </p:txBody>
          </p: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655A9653-1AF4-134B-FEEB-C77F580209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703" y="3726389"/>
                <a:ext cx="433240" cy="86245"/>
              </a:xfrm>
              <a:prstGeom prst="line">
                <a:avLst/>
              </a:prstGeom>
              <a:ln w="2222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5926D8-6C7A-FCCA-CC4A-7EB1863F00C3}"/>
                </a:ext>
              </a:extLst>
            </p:cNvPr>
            <p:cNvSpPr txBox="1"/>
            <p:nvPr/>
          </p:nvSpPr>
          <p:spPr>
            <a:xfrm>
              <a:off x="711639" y="4636831"/>
              <a:ext cx="2457106" cy="22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Gold Absorber</a:t>
              </a:r>
            </a:p>
          </p:txBody>
        </p:sp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6F7B293-D69E-5B22-69C4-5E02272B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01" y="15985371"/>
            <a:ext cx="1481179" cy="10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Chart, histogram&#10;&#10;Description automatically generated">
            <a:extLst>
              <a:ext uri="{FF2B5EF4-FFF2-40B4-BE49-F238E27FC236}">
                <a16:creationId xmlns:a16="http://schemas.microsoft.com/office/drawing/2014/main" id="{CA1582B9-F7ED-3895-FF4E-6D3AD9190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19" y="25716357"/>
            <a:ext cx="7102565" cy="5326925"/>
          </a:xfrm>
          <a:prstGeom prst="rect">
            <a:avLst/>
          </a:prstGeom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B63E6307-0095-51E3-146A-E429E2865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3215"/>
          <a:stretch/>
        </p:blipFill>
        <p:spPr bwMode="auto">
          <a:xfrm>
            <a:off x="7546260" y="14958033"/>
            <a:ext cx="5481226" cy="33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">
            <a:extLst>
              <a:ext uri="{FF2B5EF4-FFF2-40B4-BE49-F238E27FC236}">
                <a16:creationId xmlns:a16="http://schemas.microsoft.com/office/drawing/2014/main" id="{D113CB3C-B2E8-FDA6-55B1-26E7A4CFC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6" b="9182"/>
          <a:stretch/>
        </p:blipFill>
        <p:spPr bwMode="auto">
          <a:xfrm>
            <a:off x="15857017" y="7485486"/>
            <a:ext cx="4497284" cy="61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" name="Rectangle: Rounded Corners 1092">
            <a:extLst>
              <a:ext uri="{FF2B5EF4-FFF2-40B4-BE49-F238E27FC236}">
                <a16:creationId xmlns:a16="http://schemas.microsoft.com/office/drawing/2014/main" id="{40C35CED-AE2D-F8EC-8681-F78D73D8EAC0}"/>
              </a:ext>
            </a:extLst>
          </p:cNvPr>
          <p:cNvSpPr/>
          <p:nvPr/>
        </p:nvSpPr>
        <p:spPr>
          <a:xfrm>
            <a:off x="20748904" y="7679172"/>
            <a:ext cx="3875834" cy="803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23C950DD-D000-F448-CDF6-FD628A64BADD}"/>
              </a:ext>
            </a:extLst>
          </p:cNvPr>
          <p:cNvSpPr txBox="1"/>
          <p:nvPr/>
        </p:nvSpPr>
        <p:spPr>
          <a:xfrm>
            <a:off x="20509938" y="7760967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aseline="30000" dirty="0"/>
              <a:t>146</a:t>
            </a:r>
            <a:r>
              <a:rPr lang="en-US" sz="3400" dirty="0"/>
              <a:t>Sm Production</a:t>
            </a:r>
          </a:p>
        </p:txBody>
      </p:sp>
      <p:sp>
        <p:nvSpPr>
          <p:cNvPr id="1095" name="Rectangle: Rounded Corners 1094">
            <a:extLst>
              <a:ext uri="{FF2B5EF4-FFF2-40B4-BE49-F238E27FC236}">
                <a16:creationId xmlns:a16="http://schemas.microsoft.com/office/drawing/2014/main" id="{83843675-34C3-B517-4132-DEE818AD10B2}"/>
              </a:ext>
            </a:extLst>
          </p:cNvPr>
          <p:cNvSpPr/>
          <p:nvPr/>
        </p:nvSpPr>
        <p:spPr>
          <a:xfrm>
            <a:off x="20748904" y="8829537"/>
            <a:ext cx="3875834" cy="803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41A44F21-AF29-7940-C42C-4CEE32175E92}"/>
              </a:ext>
            </a:extLst>
          </p:cNvPr>
          <p:cNvSpPr txBox="1"/>
          <p:nvPr/>
        </p:nvSpPr>
        <p:spPr>
          <a:xfrm>
            <a:off x="20629421" y="8945152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aseline="30000" dirty="0"/>
              <a:t>146</a:t>
            </a:r>
            <a:r>
              <a:rPr lang="en-US" sz="3400" dirty="0"/>
              <a:t>Sm Purification</a:t>
            </a:r>
          </a:p>
        </p:txBody>
      </p:sp>
      <p:sp>
        <p:nvSpPr>
          <p:cNvPr id="1097" name="Rectangle: Rounded Corners 1096">
            <a:extLst>
              <a:ext uri="{FF2B5EF4-FFF2-40B4-BE49-F238E27FC236}">
                <a16:creationId xmlns:a16="http://schemas.microsoft.com/office/drawing/2014/main" id="{EF22F18F-4951-F611-D3D2-15A107F11ECD}"/>
              </a:ext>
            </a:extLst>
          </p:cNvPr>
          <p:cNvSpPr/>
          <p:nvPr/>
        </p:nvSpPr>
        <p:spPr>
          <a:xfrm>
            <a:off x="20748904" y="9993805"/>
            <a:ext cx="3875834" cy="803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B2DB12FC-BCF3-8855-CF82-AA5D9A25DABE}"/>
              </a:ext>
            </a:extLst>
          </p:cNvPr>
          <p:cNvSpPr txBox="1"/>
          <p:nvPr/>
        </p:nvSpPr>
        <p:spPr>
          <a:xfrm>
            <a:off x="20629421" y="10092965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aseline="30000" dirty="0"/>
              <a:t>146</a:t>
            </a:r>
            <a:r>
              <a:rPr lang="en-US" sz="3400" dirty="0"/>
              <a:t>Sm 1</a:t>
            </a:r>
            <a:r>
              <a:rPr lang="en-US" sz="3400" baseline="30000" dirty="0"/>
              <a:t>st</a:t>
            </a:r>
            <a:r>
              <a:rPr lang="en-US" sz="3400" dirty="0"/>
              <a:t> Mass Spec.</a:t>
            </a:r>
          </a:p>
        </p:txBody>
      </p:sp>
      <p:sp>
        <p:nvSpPr>
          <p:cNvPr id="1099" name="Rectangle: Rounded Corners 1098">
            <a:extLst>
              <a:ext uri="{FF2B5EF4-FFF2-40B4-BE49-F238E27FC236}">
                <a16:creationId xmlns:a16="http://schemas.microsoft.com/office/drawing/2014/main" id="{B1BB54D1-2993-9666-6332-743F672BDB04}"/>
              </a:ext>
            </a:extLst>
          </p:cNvPr>
          <p:cNvSpPr/>
          <p:nvPr/>
        </p:nvSpPr>
        <p:spPr>
          <a:xfrm>
            <a:off x="26625568" y="7927109"/>
            <a:ext cx="2425067" cy="15739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: Rounded Corners 1102">
            <a:extLst>
              <a:ext uri="{FF2B5EF4-FFF2-40B4-BE49-F238E27FC236}">
                <a16:creationId xmlns:a16="http://schemas.microsoft.com/office/drawing/2014/main" id="{3C00FE09-4869-409B-6A1F-AB82007BEFC5}"/>
              </a:ext>
            </a:extLst>
          </p:cNvPr>
          <p:cNvSpPr/>
          <p:nvPr/>
        </p:nvSpPr>
        <p:spPr>
          <a:xfrm>
            <a:off x="20748904" y="11124599"/>
            <a:ext cx="3875834" cy="803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: Rounded Corners 1104">
            <a:extLst>
              <a:ext uri="{FF2B5EF4-FFF2-40B4-BE49-F238E27FC236}">
                <a16:creationId xmlns:a16="http://schemas.microsoft.com/office/drawing/2014/main" id="{DE56FDF9-C36B-94EA-85CF-660AE956F8A7}"/>
              </a:ext>
            </a:extLst>
          </p:cNvPr>
          <p:cNvSpPr/>
          <p:nvPr/>
        </p:nvSpPr>
        <p:spPr>
          <a:xfrm>
            <a:off x="20748904" y="12286669"/>
            <a:ext cx="3875834" cy="803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6AB72AF3-17A0-3094-48EB-247CE8AA2B7D}"/>
              </a:ext>
            </a:extLst>
          </p:cNvPr>
          <p:cNvSpPr txBox="1"/>
          <p:nvPr/>
        </p:nvSpPr>
        <p:spPr>
          <a:xfrm>
            <a:off x="20507622" y="11246285"/>
            <a:ext cx="43327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aseline="30000" dirty="0"/>
              <a:t>146</a:t>
            </a:r>
            <a:r>
              <a:rPr lang="en-US" sz="3400" dirty="0"/>
              <a:t>Sm Decay Counting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AFC3F9A4-AFA6-8F8E-676D-E8A01B7818A8}"/>
              </a:ext>
            </a:extLst>
          </p:cNvPr>
          <p:cNvSpPr txBox="1"/>
          <p:nvPr/>
        </p:nvSpPr>
        <p:spPr>
          <a:xfrm>
            <a:off x="20516315" y="12377611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aseline="30000" dirty="0"/>
              <a:t>146</a:t>
            </a:r>
            <a:r>
              <a:rPr lang="en-US" sz="3400" dirty="0"/>
              <a:t>Sm 2</a:t>
            </a:r>
            <a:r>
              <a:rPr lang="en-US" sz="3400" baseline="30000" dirty="0"/>
              <a:t>nd</a:t>
            </a:r>
            <a:r>
              <a:rPr lang="en-US" sz="3400" dirty="0"/>
              <a:t> Mass Spec.</a:t>
            </a:r>
          </a:p>
        </p:txBody>
      </p:sp>
      <p:sp>
        <p:nvSpPr>
          <p:cNvPr id="1108" name="Arrow: Down 1107">
            <a:extLst>
              <a:ext uri="{FF2B5EF4-FFF2-40B4-BE49-F238E27FC236}">
                <a16:creationId xmlns:a16="http://schemas.microsoft.com/office/drawing/2014/main" id="{DEB9E317-7EE3-8A11-60D6-33EF902CDAB4}"/>
              </a:ext>
            </a:extLst>
          </p:cNvPr>
          <p:cNvSpPr/>
          <p:nvPr/>
        </p:nvSpPr>
        <p:spPr>
          <a:xfrm>
            <a:off x="22441026" y="8462030"/>
            <a:ext cx="232960" cy="4749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Arrow: Down 1108">
            <a:extLst>
              <a:ext uri="{FF2B5EF4-FFF2-40B4-BE49-F238E27FC236}">
                <a16:creationId xmlns:a16="http://schemas.microsoft.com/office/drawing/2014/main" id="{A87C2C72-7A91-FFC0-E61D-125EC9626C80}"/>
              </a:ext>
            </a:extLst>
          </p:cNvPr>
          <p:cNvSpPr/>
          <p:nvPr/>
        </p:nvSpPr>
        <p:spPr>
          <a:xfrm>
            <a:off x="22417926" y="9539791"/>
            <a:ext cx="232960" cy="4749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Arrow: Down 1109">
            <a:extLst>
              <a:ext uri="{FF2B5EF4-FFF2-40B4-BE49-F238E27FC236}">
                <a16:creationId xmlns:a16="http://schemas.microsoft.com/office/drawing/2014/main" id="{67BBC897-CE8D-2069-3557-18BD0B6EEE1C}"/>
              </a:ext>
            </a:extLst>
          </p:cNvPr>
          <p:cNvSpPr/>
          <p:nvPr/>
        </p:nvSpPr>
        <p:spPr>
          <a:xfrm>
            <a:off x="22411686" y="10737224"/>
            <a:ext cx="232960" cy="4749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Arrow: Down 1110">
            <a:extLst>
              <a:ext uri="{FF2B5EF4-FFF2-40B4-BE49-F238E27FC236}">
                <a16:creationId xmlns:a16="http://schemas.microsoft.com/office/drawing/2014/main" id="{47E1C256-4F83-9793-4CDD-E5008F20F2D5}"/>
              </a:ext>
            </a:extLst>
          </p:cNvPr>
          <p:cNvSpPr/>
          <p:nvPr/>
        </p:nvSpPr>
        <p:spPr>
          <a:xfrm>
            <a:off x="22394453" y="11879063"/>
            <a:ext cx="232960" cy="4749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3631B838-80C1-2CD8-2E3C-9E894F69BA8E}"/>
              </a:ext>
            </a:extLst>
          </p:cNvPr>
          <p:cNvSpPr/>
          <p:nvPr/>
        </p:nvSpPr>
        <p:spPr>
          <a:xfrm>
            <a:off x="24647012" y="8029182"/>
            <a:ext cx="1789331" cy="14605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3" name="Rectangle 1112">
            <a:extLst>
              <a:ext uri="{FF2B5EF4-FFF2-40B4-BE49-F238E27FC236}">
                <a16:creationId xmlns:a16="http://schemas.microsoft.com/office/drawing/2014/main" id="{1751C1A7-C15D-E3BF-E62C-2890947056EF}"/>
              </a:ext>
            </a:extLst>
          </p:cNvPr>
          <p:cNvSpPr/>
          <p:nvPr/>
        </p:nvSpPr>
        <p:spPr>
          <a:xfrm>
            <a:off x="24636432" y="9212181"/>
            <a:ext cx="1799912" cy="1394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4" name="Rectangle 1113">
            <a:extLst>
              <a:ext uri="{FF2B5EF4-FFF2-40B4-BE49-F238E27FC236}">
                <a16:creationId xmlns:a16="http://schemas.microsoft.com/office/drawing/2014/main" id="{DCB34D86-6AB7-5C14-BD55-0AF940085268}"/>
              </a:ext>
            </a:extLst>
          </p:cNvPr>
          <p:cNvSpPr/>
          <p:nvPr/>
        </p:nvSpPr>
        <p:spPr>
          <a:xfrm>
            <a:off x="26255479" y="8192458"/>
            <a:ext cx="180864" cy="10197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5" name="TextBox 1114">
            <a:extLst>
              <a:ext uri="{FF2B5EF4-FFF2-40B4-BE49-F238E27FC236}">
                <a16:creationId xmlns:a16="http://schemas.microsoft.com/office/drawing/2014/main" id="{F18F1B4C-429A-F056-A930-B02D9573D70D}"/>
              </a:ext>
            </a:extLst>
          </p:cNvPr>
          <p:cNvSpPr txBox="1"/>
          <p:nvPr/>
        </p:nvSpPr>
        <p:spPr>
          <a:xfrm>
            <a:off x="26064116" y="8124296"/>
            <a:ext cx="34401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Ultra Pure</a:t>
            </a:r>
            <a:br>
              <a:rPr lang="en-US" sz="3400" dirty="0"/>
            </a:br>
            <a:r>
              <a:rPr lang="en-US" sz="3400" baseline="30000" dirty="0"/>
              <a:t>146</a:t>
            </a:r>
            <a:r>
              <a:rPr lang="en-US" sz="3400" dirty="0"/>
              <a:t>Sm</a:t>
            </a: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6741F460-BC4C-4CDB-DB27-52232F57451D}"/>
              </a:ext>
            </a:extLst>
          </p:cNvPr>
          <p:cNvSpPr/>
          <p:nvPr/>
        </p:nvSpPr>
        <p:spPr>
          <a:xfrm>
            <a:off x="24652113" y="10366572"/>
            <a:ext cx="1789331" cy="14605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BE299D8C-4C77-B030-EEBE-9D6B86975DD4}"/>
              </a:ext>
            </a:extLst>
          </p:cNvPr>
          <p:cNvSpPr/>
          <p:nvPr/>
        </p:nvSpPr>
        <p:spPr>
          <a:xfrm>
            <a:off x="24641533" y="12703961"/>
            <a:ext cx="1799912" cy="1394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76939055-5A58-F9AD-AF11-3855618E6655}"/>
              </a:ext>
            </a:extLst>
          </p:cNvPr>
          <p:cNvSpPr/>
          <p:nvPr/>
        </p:nvSpPr>
        <p:spPr>
          <a:xfrm>
            <a:off x="26260580" y="10523867"/>
            <a:ext cx="180864" cy="21800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719A"/>
              </a:solidFill>
            </a:endParaRPr>
          </a:p>
        </p:txBody>
      </p:sp>
      <p:sp>
        <p:nvSpPr>
          <p:cNvPr id="1119" name="Rectangle: Rounded Corners 1118">
            <a:extLst>
              <a:ext uri="{FF2B5EF4-FFF2-40B4-BE49-F238E27FC236}">
                <a16:creationId xmlns:a16="http://schemas.microsoft.com/office/drawing/2014/main" id="{045BCC86-9C3D-8CA7-33DB-09C5E1EC0A11}"/>
              </a:ext>
            </a:extLst>
          </p:cNvPr>
          <p:cNvSpPr/>
          <p:nvPr/>
        </p:nvSpPr>
        <p:spPr>
          <a:xfrm>
            <a:off x="26594599" y="10718763"/>
            <a:ext cx="4202746" cy="16764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650A03B7-70DD-D9FC-6414-DD8B8579D9D2}"/>
                  </a:ext>
                </a:extLst>
              </p:cNvPr>
              <p:cNvSpPr txBox="1"/>
              <p:nvPr/>
            </p:nvSpPr>
            <p:spPr>
              <a:xfrm>
                <a:off x="26139080" y="10903652"/>
                <a:ext cx="5034622" cy="125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146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⁡(2)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650A03B7-70DD-D9FC-6414-DD8B8579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9080" y="10903652"/>
                <a:ext cx="5034622" cy="12561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2" name="Picture 12">
            <a:extLst>
              <a:ext uri="{FF2B5EF4-FFF2-40B4-BE49-F238E27FC236}">
                <a16:creationId xmlns:a16="http://schemas.microsoft.com/office/drawing/2014/main" id="{965EF714-3586-244F-5C32-D4B21F94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17" y="14847078"/>
            <a:ext cx="11158878" cy="7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" name="TextBox 1123">
            <a:extLst>
              <a:ext uri="{FF2B5EF4-FFF2-40B4-BE49-F238E27FC236}">
                <a16:creationId xmlns:a16="http://schemas.microsoft.com/office/drawing/2014/main" id="{F62D496C-5735-410F-0CB7-FD672BDEB91A}"/>
              </a:ext>
            </a:extLst>
          </p:cNvPr>
          <p:cNvSpPr txBox="1"/>
          <p:nvPr/>
        </p:nvSpPr>
        <p:spPr>
          <a:xfrm>
            <a:off x="22275223" y="16170932"/>
            <a:ext cx="33248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146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 Decay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Peak</a:t>
            </a:r>
            <a:endParaRPr lang="en-US" sz="3200" dirty="0">
              <a:effectLst/>
            </a:endParaRP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B330DA69-33FA-0CE4-A877-058388F0BF69}"/>
              </a:ext>
            </a:extLst>
          </p:cNvPr>
          <p:cNvSpPr txBox="1"/>
          <p:nvPr/>
        </p:nvSpPr>
        <p:spPr>
          <a:xfrm>
            <a:off x="17516679" y="16996136"/>
            <a:ext cx="3891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145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 + Cosmogenic Background </a:t>
            </a:r>
            <a:endParaRPr lang="en-US" sz="3200" dirty="0">
              <a:effectLst/>
            </a:endParaRP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8E0DEAF2-F00C-F388-6B4E-5710CD91FB8B}"/>
              </a:ext>
            </a:extLst>
          </p:cNvPr>
          <p:cNvSpPr txBox="1"/>
          <p:nvPr/>
        </p:nvSpPr>
        <p:spPr>
          <a:xfrm>
            <a:off x="19583908" y="18889178"/>
            <a:ext cx="3678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Signal to Background 500:1</a:t>
            </a:r>
            <a:endParaRPr lang="en-US" sz="3200" dirty="0">
              <a:effectLst/>
            </a:endParaRP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BADA9D89-D435-C199-8299-A412BD98C7DD}"/>
              </a:ext>
            </a:extLst>
          </p:cNvPr>
          <p:cNvSpPr txBox="1"/>
          <p:nvPr/>
        </p:nvSpPr>
        <p:spPr>
          <a:xfrm>
            <a:off x="14315692" y="26323044"/>
            <a:ext cx="16516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Upcoming publication on novel decay counting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Upcoming publication on lunar formation models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Adaptation of technique to multiple applications in nuclear security and nonproliferation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937DC911-9FE3-8706-7A38-032979AAE329}"/>
              </a:ext>
            </a:extLst>
          </p:cNvPr>
          <p:cNvSpPr txBox="1"/>
          <p:nvPr/>
        </p:nvSpPr>
        <p:spPr>
          <a:xfrm>
            <a:off x="490469" y="6613267"/>
            <a:ext cx="14706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decay energy (Q)-spectroscopy, radiation sources are embedded within detectors such that the entire decay energy is measured as a single peak.</a:t>
            </a:r>
            <a:endParaRPr lang="en-US" sz="5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Magnetic microcalorimeters (MMCs) are cryogenic detectors with ultrahigh energy resolution.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Samarium 146 &amp; 147 Important for radio dating of Solar-System timescales.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30% tension in </a:t>
            </a:r>
            <a:r>
              <a:rPr lang="en-US" sz="5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half-life!!!</a:t>
            </a: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36EAF322-D462-13DA-F2F6-8ED1F053648E}"/>
              </a:ext>
            </a:extLst>
          </p:cNvPr>
          <p:cNvSpPr txBox="1"/>
          <p:nvPr/>
        </p:nvSpPr>
        <p:spPr>
          <a:xfrm>
            <a:off x="31654140" y="6781308"/>
            <a:ext cx="1216693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Q-Spec ideal for actinide identification: unique Q-values and little gamma branching</a:t>
            </a:r>
          </a:p>
          <a:p>
            <a:pPr marL="7874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benefits/complements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874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 / </a:t>
            </a:r>
            <a:r>
              <a:rPr lang="en-US" sz="5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and </a:t>
            </a:r>
            <a:r>
              <a:rPr lang="en-US" sz="5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/ </a:t>
            </a:r>
            <a:r>
              <a:rPr lang="en-US" sz="52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</a:p>
          <a:p>
            <a:pPr marL="7874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Nondestructive assay</a:t>
            </a:r>
            <a:endParaRPr lang="en-US" sz="8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indent="-685800" fontAlgn="base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LLNL and UNM</a:t>
            </a:r>
            <a:endParaRPr lang="en-US" sz="5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08D53673-D93C-A1B9-948D-259D544FBD15}"/>
              </a:ext>
            </a:extLst>
          </p:cNvPr>
          <p:cNvSpPr txBox="1"/>
          <p:nvPr/>
        </p:nvSpPr>
        <p:spPr>
          <a:xfrm>
            <a:off x="32381653" y="21887534"/>
            <a:ext cx="115259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Successful half-life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Successful measurement of mixed actinide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Demonstratable use cases for safeguards and fundamental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Working with corporate partners for commercialized IAEA system</a:t>
            </a:r>
          </a:p>
        </p:txBody>
      </p:sp>
      <p:sp>
        <p:nvSpPr>
          <p:cNvPr id="1136" name="TextBox 1135">
            <a:extLst>
              <a:ext uri="{FF2B5EF4-FFF2-40B4-BE49-F238E27FC236}">
                <a16:creationId xmlns:a16="http://schemas.microsoft.com/office/drawing/2014/main" id="{AEFF8CD5-A44F-18B9-ECA0-13DB44813762}"/>
              </a:ext>
            </a:extLst>
          </p:cNvPr>
          <p:cNvSpPr txBox="1"/>
          <p:nvPr/>
        </p:nvSpPr>
        <p:spPr>
          <a:xfrm>
            <a:off x="125961" y="19019403"/>
            <a:ext cx="142887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Novel nuclear safeguards technology for nondestructive assay of uranium, plutonium, and mixed actinide samples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Contributes to fundamental nuclear science </a:t>
            </a:r>
          </a:p>
          <a:p>
            <a:pPr marL="2651530" lvl="1" indent="-457200"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Nuclear data</a:t>
            </a:r>
          </a:p>
          <a:p>
            <a:pPr marL="2651530" lvl="1" indent="-457200"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Particle physics</a:t>
            </a:r>
          </a:p>
          <a:p>
            <a:pPr marL="2651530" lvl="1" indent="-457200"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Interdisciplinary nuclear sciences,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e.g., nuclear astrophysics</a:t>
            </a:r>
          </a:p>
        </p:txBody>
      </p:sp>
      <p:sp>
        <p:nvSpPr>
          <p:cNvPr id="1137" name="TextBox 1136">
            <a:extLst>
              <a:ext uri="{FF2B5EF4-FFF2-40B4-BE49-F238E27FC236}">
                <a16:creationId xmlns:a16="http://schemas.microsoft.com/office/drawing/2014/main" id="{9470F00E-7A7B-C79C-A1EA-4AC08C3DB7F4}"/>
              </a:ext>
            </a:extLst>
          </p:cNvPr>
          <p:cNvSpPr txBox="1"/>
          <p:nvPr/>
        </p:nvSpPr>
        <p:spPr>
          <a:xfrm>
            <a:off x="3971119" y="25298400"/>
            <a:ext cx="736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/>
              <a:t>239</a:t>
            </a:r>
            <a:r>
              <a:rPr lang="en-US" sz="4000" dirty="0"/>
              <a:t>Pu </a:t>
            </a:r>
            <a:r>
              <a:rPr lang="en-US" sz="4000" dirty="0">
                <a:solidFill>
                  <a:srgbClr val="FF0000"/>
                </a:solidFill>
              </a:rPr>
              <a:t>Alpha</a:t>
            </a:r>
            <a:r>
              <a:rPr lang="en-US" sz="4000" dirty="0"/>
              <a:t> vs. </a:t>
            </a:r>
            <a:r>
              <a:rPr lang="en-US" sz="4000" dirty="0">
                <a:solidFill>
                  <a:srgbClr val="0000FF"/>
                </a:solidFill>
              </a:rPr>
              <a:t>Q-Spec</a:t>
            </a:r>
          </a:p>
        </p:txBody>
      </p:sp>
      <p:sp>
        <p:nvSpPr>
          <p:cNvPr id="1140" name="TextBox 1139">
            <a:extLst>
              <a:ext uri="{FF2B5EF4-FFF2-40B4-BE49-F238E27FC236}">
                <a16:creationId xmlns:a16="http://schemas.microsoft.com/office/drawing/2014/main" id="{64B333E9-6E3E-996D-D6E2-51286E1EE651}"/>
              </a:ext>
            </a:extLst>
          </p:cNvPr>
          <p:cNvSpPr txBox="1"/>
          <p:nvPr/>
        </p:nvSpPr>
        <p:spPr>
          <a:xfrm>
            <a:off x="18683846" y="15191348"/>
            <a:ext cx="755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aseline="30000" dirty="0"/>
              <a:t>146</a:t>
            </a:r>
            <a:r>
              <a:rPr lang="en-US" sz="5400" dirty="0"/>
              <a:t>Sm Decay Spectrum</a:t>
            </a:r>
          </a:p>
        </p:txBody>
      </p:sp>
      <p:sp>
        <p:nvSpPr>
          <p:cNvPr id="1141" name="TextBox 1140">
            <a:extLst>
              <a:ext uri="{FF2B5EF4-FFF2-40B4-BE49-F238E27FC236}">
                <a16:creationId xmlns:a16="http://schemas.microsoft.com/office/drawing/2014/main" id="{3D12E3C3-2FB9-F5B5-B329-AB115991C4E9}"/>
              </a:ext>
            </a:extLst>
          </p:cNvPr>
          <p:cNvSpPr txBox="1"/>
          <p:nvPr/>
        </p:nvSpPr>
        <p:spPr>
          <a:xfrm>
            <a:off x="16027410" y="22377571"/>
            <a:ext cx="10567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Activity:    20.174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mBq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± 0.67%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# Atoms:   7.877E13      ± 0.32%</a:t>
            </a:r>
          </a:p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New half-life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l-GR" sz="4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85.76 My ± 0.76%</a:t>
            </a:r>
          </a:p>
        </p:txBody>
      </p:sp>
      <p:sp>
        <p:nvSpPr>
          <p:cNvPr id="1142" name="TextBox 1141">
            <a:extLst>
              <a:ext uri="{FF2B5EF4-FFF2-40B4-BE49-F238E27FC236}">
                <a16:creationId xmlns:a16="http://schemas.microsoft.com/office/drawing/2014/main" id="{4716A08B-8DFE-A10E-FF80-5166530C6BEF}"/>
              </a:ext>
            </a:extLst>
          </p:cNvPr>
          <p:cNvSpPr txBox="1"/>
          <p:nvPr/>
        </p:nvSpPr>
        <p:spPr>
          <a:xfrm>
            <a:off x="34366200" y="1575222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234</a:t>
            </a:r>
            <a:r>
              <a:rPr lang="en-US" sz="3600" dirty="0"/>
              <a:t>U</a:t>
            </a:r>
          </a:p>
        </p:txBody>
      </p:sp>
      <p:sp>
        <p:nvSpPr>
          <p:cNvPr id="1143" name="TextBox 1142">
            <a:extLst>
              <a:ext uri="{FF2B5EF4-FFF2-40B4-BE49-F238E27FC236}">
                <a16:creationId xmlns:a16="http://schemas.microsoft.com/office/drawing/2014/main" id="{8502B3C4-11D9-33E8-CEE0-7CD7BBAAA3B5}"/>
              </a:ext>
            </a:extLst>
          </p:cNvPr>
          <p:cNvSpPr txBox="1"/>
          <p:nvPr/>
        </p:nvSpPr>
        <p:spPr>
          <a:xfrm>
            <a:off x="36612909" y="1373607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239</a:t>
            </a:r>
            <a:r>
              <a:rPr lang="en-US" sz="3600" dirty="0"/>
              <a:t>Pu</a:t>
            </a:r>
          </a:p>
        </p:txBody>
      </p:sp>
      <p:sp>
        <p:nvSpPr>
          <p:cNvPr id="1144" name="TextBox 1143">
            <a:extLst>
              <a:ext uri="{FF2B5EF4-FFF2-40B4-BE49-F238E27FC236}">
                <a16:creationId xmlns:a16="http://schemas.microsoft.com/office/drawing/2014/main" id="{3E44FA45-6561-EA10-07A8-C347BB3E7A38}"/>
              </a:ext>
            </a:extLst>
          </p:cNvPr>
          <p:cNvSpPr txBox="1"/>
          <p:nvPr/>
        </p:nvSpPr>
        <p:spPr>
          <a:xfrm>
            <a:off x="38284749" y="1385233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240</a:t>
            </a:r>
            <a:r>
              <a:rPr lang="en-US" sz="3600" dirty="0"/>
              <a:t>Pu</a:t>
            </a:r>
          </a:p>
        </p:txBody>
      </p:sp>
      <p:sp>
        <p:nvSpPr>
          <p:cNvPr id="1145" name="TextBox 1144">
            <a:extLst>
              <a:ext uri="{FF2B5EF4-FFF2-40B4-BE49-F238E27FC236}">
                <a16:creationId xmlns:a16="http://schemas.microsoft.com/office/drawing/2014/main" id="{28AE266B-7F24-5F24-2D31-F3D246CDCE72}"/>
              </a:ext>
            </a:extLst>
          </p:cNvPr>
          <p:cNvSpPr txBox="1"/>
          <p:nvPr/>
        </p:nvSpPr>
        <p:spPr>
          <a:xfrm>
            <a:off x="38725579" y="15387923"/>
            <a:ext cx="132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243</a:t>
            </a:r>
            <a:r>
              <a:rPr lang="en-US" sz="3600" dirty="0"/>
              <a:t>Am</a:t>
            </a: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B83EFBA1-C679-0655-13ED-1F8C3B017B63}"/>
              </a:ext>
            </a:extLst>
          </p:cNvPr>
          <p:cNvSpPr txBox="1"/>
          <p:nvPr/>
        </p:nvSpPr>
        <p:spPr>
          <a:xfrm>
            <a:off x="41224200" y="13152752"/>
            <a:ext cx="132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241</a:t>
            </a:r>
            <a:r>
              <a:rPr lang="en-US" sz="3600" dirty="0"/>
              <a:t>Am</a:t>
            </a: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2584A8D4-28B9-0BB7-A382-54F8352312B2}"/>
              </a:ext>
            </a:extLst>
          </p:cNvPr>
          <p:cNvSpPr txBox="1"/>
          <p:nvPr/>
        </p:nvSpPr>
        <p:spPr>
          <a:xfrm>
            <a:off x="39615979" y="13211899"/>
            <a:ext cx="132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238</a:t>
            </a:r>
            <a:r>
              <a:rPr lang="en-US" sz="3600" dirty="0"/>
              <a:t>Pu</a:t>
            </a:r>
          </a:p>
        </p:txBody>
      </p:sp>
      <p:cxnSp>
        <p:nvCxnSpPr>
          <p:cNvPr id="1149" name="Straight Arrow Connector 1148">
            <a:extLst>
              <a:ext uri="{FF2B5EF4-FFF2-40B4-BE49-F238E27FC236}">
                <a16:creationId xmlns:a16="http://schemas.microsoft.com/office/drawing/2014/main" id="{17B7ECA7-0E01-6DA4-0BFB-A7471C9089CA}"/>
              </a:ext>
            </a:extLst>
          </p:cNvPr>
          <p:cNvCxnSpPr>
            <a:cxnSpLocks/>
          </p:cNvCxnSpPr>
          <p:nvPr/>
        </p:nvCxnSpPr>
        <p:spPr>
          <a:xfrm flipH="1">
            <a:off x="41224200" y="13727640"/>
            <a:ext cx="472440" cy="510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Straight Arrow Connector 1150">
            <a:extLst>
              <a:ext uri="{FF2B5EF4-FFF2-40B4-BE49-F238E27FC236}">
                <a16:creationId xmlns:a16="http://schemas.microsoft.com/office/drawing/2014/main" id="{71F4F785-5429-14A5-3965-69711153C1C9}"/>
              </a:ext>
            </a:extLst>
          </p:cNvPr>
          <p:cNvCxnSpPr>
            <a:cxnSpLocks/>
          </p:cNvCxnSpPr>
          <p:nvPr/>
        </p:nvCxnSpPr>
        <p:spPr>
          <a:xfrm>
            <a:off x="40477097" y="13799083"/>
            <a:ext cx="258313" cy="1054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Straight Arrow Connector 1153">
            <a:extLst>
              <a:ext uri="{FF2B5EF4-FFF2-40B4-BE49-F238E27FC236}">
                <a16:creationId xmlns:a16="http://schemas.microsoft.com/office/drawing/2014/main" id="{F1D67AC2-F5A7-AB1D-4DDF-1A391232F641}"/>
              </a:ext>
            </a:extLst>
          </p:cNvPr>
          <p:cNvCxnSpPr>
            <a:cxnSpLocks/>
          </p:cNvCxnSpPr>
          <p:nvPr/>
        </p:nvCxnSpPr>
        <p:spPr>
          <a:xfrm flipH="1">
            <a:off x="38451463" y="14375633"/>
            <a:ext cx="377082" cy="433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Straight Arrow Connector 1155">
            <a:extLst>
              <a:ext uri="{FF2B5EF4-FFF2-40B4-BE49-F238E27FC236}">
                <a16:creationId xmlns:a16="http://schemas.microsoft.com/office/drawing/2014/main" id="{4CBD7069-ED5D-DE9E-9A73-0271459AB16C}"/>
              </a:ext>
            </a:extLst>
          </p:cNvPr>
          <p:cNvCxnSpPr>
            <a:cxnSpLocks/>
          </p:cNvCxnSpPr>
          <p:nvPr/>
        </p:nvCxnSpPr>
        <p:spPr>
          <a:xfrm>
            <a:off x="37372155" y="14308470"/>
            <a:ext cx="699370" cy="529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Straight Arrow Connector 1157">
            <a:extLst>
              <a:ext uri="{FF2B5EF4-FFF2-40B4-BE49-F238E27FC236}">
                <a16:creationId xmlns:a16="http://schemas.microsoft.com/office/drawing/2014/main" id="{FCB9BDBD-CC56-8C7B-9277-68BC4D611198}"/>
              </a:ext>
            </a:extLst>
          </p:cNvPr>
          <p:cNvCxnSpPr>
            <a:cxnSpLocks/>
          </p:cNvCxnSpPr>
          <p:nvPr/>
        </p:nvCxnSpPr>
        <p:spPr>
          <a:xfrm>
            <a:off x="34991764" y="16282736"/>
            <a:ext cx="365036" cy="555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0" name="TextBox 1159">
            <a:extLst>
              <a:ext uri="{FF2B5EF4-FFF2-40B4-BE49-F238E27FC236}">
                <a16:creationId xmlns:a16="http://schemas.microsoft.com/office/drawing/2014/main" id="{20781CE5-4316-184E-FC40-7719021C60E3}"/>
              </a:ext>
            </a:extLst>
          </p:cNvPr>
          <p:cNvSpPr txBox="1"/>
          <p:nvPr/>
        </p:nvSpPr>
        <p:spPr>
          <a:xfrm>
            <a:off x="8601044" y="15387090"/>
            <a:ext cx="284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MMC</a:t>
            </a:r>
          </a:p>
        </p:txBody>
      </p:sp>
      <p:sp>
        <p:nvSpPr>
          <p:cNvPr id="1161" name="TextBox 1160">
            <a:extLst>
              <a:ext uri="{FF2B5EF4-FFF2-40B4-BE49-F238E27FC236}">
                <a16:creationId xmlns:a16="http://schemas.microsoft.com/office/drawing/2014/main" id="{952D2D70-434B-6F03-6A65-A794316F8F59}"/>
              </a:ext>
            </a:extLst>
          </p:cNvPr>
          <p:cNvSpPr txBox="1"/>
          <p:nvPr/>
        </p:nvSpPr>
        <p:spPr>
          <a:xfrm>
            <a:off x="7273282" y="17222024"/>
            <a:ext cx="284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Au + Source</a:t>
            </a:r>
          </a:p>
        </p:txBody>
      </p:sp>
      <p:sp>
        <p:nvSpPr>
          <p:cNvPr id="1162" name="TextBox 1161">
            <a:extLst>
              <a:ext uri="{FF2B5EF4-FFF2-40B4-BE49-F238E27FC236}">
                <a16:creationId xmlns:a16="http://schemas.microsoft.com/office/drawing/2014/main" id="{D94FF531-3CD4-EA4B-931C-C42294424121}"/>
              </a:ext>
            </a:extLst>
          </p:cNvPr>
          <p:cNvSpPr txBox="1"/>
          <p:nvPr/>
        </p:nvSpPr>
        <p:spPr>
          <a:xfrm>
            <a:off x="10377396" y="16410173"/>
            <a:ext cx="284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DC SQUID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8C9EF2CF-90C6-70B4-02F7-192A8578F507}"/>
              </a:ext>
            </a:extLst>
          </p:cNvPr>
          <p:cNvSpPr txBox="1"/>
          <p:nvPr/>
        </p:nvSpPr>
        <p:spPr>
          <a:xfrm>
            <a:off x="15857016" y="7517280"/>
            <a:ext cx="449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Dilution Refrigerator</a:t>
            </a:r>
          </a:p>
        </p:txBody>
      </p:sp>
      <p:sp>
        <p:nvSpPr>
          <p:cNvPr id="1164" name="TextBox 1163">
            <a:extLst>
              <a:ext uri="{FF2B5EF4-FFF2-40B4-BE49-F238E27FC236}">
                <a16:creationId xmlns:a16="http://schemas.microsoft.com/office/drawing/2014/main" id="{3C7473A1-A2EE-B63C-EE38-180D3D4C8A8A}"/>
              </a:ext>
            </a:extLst>
          </p:cNvPr>
          <p:cNvSpPr txBox="1"/>
          <p:nvPr/>
        </p:nvSpPr>
        <p:spPr>
          <a:xfrm>
            <a:off x="15769521" y="12991587"/>
            <a:ext cx="449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Detectors (3x)</a:t>
            </a:r>
          </a:p>
        </p:txBody>
      </p:sp>
    </p:spTree>
    <p:extLst>
      <p:ext uri="{BB962C8B-B14F-4D97-AF65-F5344CB8AC3E}">
        <p14:creationId xmlns:p14="http://schemas.microsoft.com/office/powerpoint/2010/main" val="4290178770"/>
      </p:ext>
    </p:extLst>
  </p:cSld>
  <p:clrMapOvr>
    <a:masterClrMapping/>
  </p:clrMapOvr>
</p:sld>
</file>

<file path=ppt/theme/theme1.xml><?xml version="1.0" encoding="utf-8"?>
<a:theme xmlns:a="http://schemas.openxmlformats.org/drawingml/2006/main" name="CVT Standa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CVT Standard Template</Template>
  <TotalTime>9471</TotalTime>
  <Words>419</Words>
  <Application>Microsoft Macintosh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Arabic Typesetting</vt:lpstr>
      <vt:lpstr>Arial</vt:lpstr>
      <vt:lpstr>Arial Narrow</vt:lpstr>
      <vt:lpstr>Calibri</vt:lpstr>
      <vt:lpstr>Cambria Math</vt:lpstr>
      <vt:lpstr>Tw Cen MT</vt:lpstr>
      <vt:lpstr>CVT Standard Template</vt:lpstr>
      <vt:lpstr>Novel Half-Life Measurement of 146Sm with Microcalorimetry Alexander Kavner University of Michigan I. Jovanovic¹, G.B. Kim² , K.N. Kmak², Q.R. Shollenberger², S.T.P. Boyd³, S. Friedrich² University of Michigan¹, Lawrence Livermore National Laboratory², University of New Mexico³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Rodriquez, John</dc:creator>
  <cp:lastModifiedBy>Jovanovic, Igor</cp:lastModifiedBy>
  <cp:revision>51</cp:revision>
  <dcterms:created xsi:type="dcterms:W3CDTF">2014-09-18T15:54:40Z</dcterms:created>
  <dcterms:modified xsi:type="dcterms:W3CDTF">2023-03-13T18:25:05Z</dcterms:modified>
</cp:coreProperties>
</file>