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81289-BEF4-4F27-A914-FC17673DA88C}" v="21" dt="2023-03-16T13:29:26.113"/>
    <p1510:client id="{37950922-A741-4D4D-BD47-500F9471CB5F}" v="452" dt="2023-03-16T21:39:13.558"/>
    <p1510:client id="{3D9E3DAB-2A82-4E74-BA15-3CBBE1FA6CDF}" v="2" dt="2023-03-11T06:15:53.426"/>
    <p1510:client id="{6F129536-EDC1-4CCC-BB9F-C2FD40C4B21A}" v="4" dt="2023-03-10T15:15:26.696"/>
    <p1510:client id="{9968DF80-1105-4AB0-97B8-4B2698B77A4B}" v="556" dt="2023-03-11T06:05:36.433"/>
    <p1510:client id="{C597127E-AAD0-4868-A3C0-04F8B1A975CA}" v="6" dt="2023-03-10T15:09:57.016"/>
    <p1510:client id="{CFACA0A4-E9B0-4F50-867D-61AE2AF07343}" v="91" dt="2023-03-10T15:00:44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946" y="3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473F-6290-4B22-A5E1-71FE1B604B11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05F-4909-4DE6-B2B1-FF86D27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  <a:prstGeom prst="rect">
            <a:avLst/>
          </a:prstGeom>
        </p:spPr>
        <p:txBody>
          <a:bodyPr vert="eaVert"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l">
              <a:defRPr sz="19200" b="1" cap="all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3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6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9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3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65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9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31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64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330" indent="0">
              <a:buNone/>
              <a:defRPr sz="13400"/>
            </a:lvl2pPr>
            <a:lvl3pPr marL="4388660" indent="0">
              <a:buNone/>
              <a:defRPr sz="11500"/>
            </a:lvl3pPr>
            <a:lvl4pPr marL="6582991" indent="0">
              <a:buNone/>
              <a:defRPr sz="9600"/>
            </a:lvl4pPr>
            <a:lvl5pPr marL="8777321" indent="0">
              <a:buNone/>
              <a:defRPr sz="9600"/>
            </a:lvl5pPr>
            <a:lvl6pPr marL="10971651" indent="0">
              <a:buNone/>
              <a:defRPr sz="9600"/>
            </a:lvl6pPr>
            <a:lvl7pPr marL="13165981" indent="0">
              <a:buNone/>
              <a:defRPr sz="9600"/>
            </a:lvl7pPr>
            <a:lvl8pPr marL="15360312" indent="0">
              <a:buNone/>
              <a:defRPr sz="9600"/>
            </a:lvl8pPr>
            <a:lvl9pPr marL="17554642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939DB-337F-6A49-9D68-95181D9134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784960"/>
            <a:ext cx="22174200" cy="2217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400" y="5547360"/>
            <a:ext cx="43891200" cy="27066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077691"/>
            <a:ext cx="43891200" cy="332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66" tIns="219433" rIns="438866" bIns="219433" rtlCol="0" anchor="ctr"/>
          <a:lstStyle/>
          <a:p>
            <a:pPr algn="l"/>
            <a:endParaRPr lang="en-US" sz="6700">
              <a:ln>
                <a:noFill/>
              </a:ln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4603" y="35079709"/>
            <a:ext cx="10241280" cy="1752600"/>
          </a:xfrm>
          <a:prstGeom prst="rect">
            <a:avLst/>
          </a:prstGeom>
        </p:spPr>
        <p:txBody>
          <a:bodyPr vert="horz" lIns="438866" tIns="219433" rIns="438866" bIns="21943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11" y="29274086"/>
            <a:ext cx="8092309" cy="3121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6" y="28806760"/>
            <a:ext cx="3828137" cy="38068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C72FC5-E54F-884E-8C05-05F601C853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724959"/>
            <a:ext cx="3880415" cy="3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ctr" defTabSz="4388660" rtl="0" eaLnBrk="1" latinLnBrk="0" hangingPunct="1">
        <a:spcBef>
          <a:spcPct val="0"/>
        </a:spcBef>
        <a:buNone/>
        <a:defRPr sz="23100" kern="1200" baseline="0">
          <a:solidFill>
            <a:schemeClr val="tx2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1645747" indent="-1645747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87" indent="-1371457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82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5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48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81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14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47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80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3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66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99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32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5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98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31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64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 descr="Chart&#10;&#10;Description automatically generated">
            <a:extLst>
              <a:ext uri="{FF2B5EF4-FFF2-40B4-BE49-F238E27FC236}">
                <a16:creationId xmlns:a16="http://schemas.microsoft.com/office/drawing/2014/main" id="{FF5BD557-D70E-17B6-4EF3-80D80B82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146" y="7401772"/>
            <a:ext cx="8803587" cy="4261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0499" y="31721119"/>
            <a:ext cx="24612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This work was funded in-part by the Consortium for Monitoring, Technology, and Verification under </a:t>
            </a:r>
            <a:br>
              <a:rPr lang="en-US" sz="3600" b="1"/>
            </a:br>
            <a:r>
              <a:rPr lang="en-US" sz="3600" b="1"/>
              <a:t>DOE-NNSA award number DE-NA0003920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" y="6587674"/>
            <a:ext cx="10280947" cy="6211824"/>
          </a:xfrm>
        </p:spPr>
        <p:txBody>
          <a:bodyPr vert="horz" lIns="438866" tIns="219433" rIns="438866" bIns="219433" rtlCol="0" anchor="t">
            <a:noAutofit/>
          </a:bodyPr>
          <a:lstStyle/>
          <a:p>
            <a:pPr marL="514350" indent="-514350"/>
            <a:r>
              <a:rPr lang="en-US" sz="4800">
                <a:ea typeface="+mn-lt"/>
                <a:cs typeface="+mn-lt"/>
              </a:rPr>
              <a:t>Organic scintillators remain underutilized in reactor field characterization</a:t>
            </a:r>
            <a:endParaRPr lang="en-US" sz="2900">
              <a:cs typeface="Calibri"/>
            </a:endParaRPr>
          </a:p>
          <a:p>
            <a:pPr marL="514350" indent="-514350"/>
            <a:r>
              <a:rPr lang="en-US" sz="4800" b="1">
                <a:ea typeface="+mn-lt"/>
                <a:cs typeface="+mn-lt"/>
              </a:rPr>
              <a:t>No literature documenting organic glass in a reactor beam line</a:t>
            </a:r>
            <a:endParaRPr lang="en-US" sz="4800" b="1">
              <a:cs typeface="Calibri"/>
            </a:endParaRPr>
          </a:p>
          <a:p>
            <a:pPr marL="514350" indent="-514350"/>
            <a:r>
              <a:rPr lang="en-US" sz="4800">
                <a:cs typeface="Calibri"/>
              </a:rPr>
              <a:t>4 Organic scintillators placed in Ohio State University Research Reactor's neutron beam port to perform PSD and gamma, neutron spectroscopy</a:t>
            </a:r>
          </a:p>
          <a:p>
            <a:pPr marL="0" indent="0">
              <a:buNone/>
            </a:pPr>
            <a:endParaRPr lang="en-US" sz="480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4533" y="5740610"/>
            <a:ext cx="12597044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</a:rPr>
              <a:t>Introduction and Motivation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14393" y="13296829"/>
            <a:ext cx="8689848" cy="2490347"/>
          </a:xfrm>
          <a:prstGeom prst="rect">
            <a:avLst/>
          </a:prstGeom>
        </p:spPr>
        <p:txBody>
          <a:bodyPr vert="horz" lIns="438866" tIns="219433" rIns="438866" bIns="219433" rtlCol="0" anchor="t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>
              <a:cs typeface="Calibri"/>
            </a:endParaRPr>
          </a:p>
          <a:p>
            <a:pPr marL="400050" indent="-400050"/>
            <a:r>
              <a:rPr lang="en-US" sz="4800">
                <a:cs typeface="Calibri"/>
              </a:rPr>
              <a:t> Organic glass scintillator (OGS) material fabricated at Sandia National Labs. </a:t>
            </a:r>
          </a:p>
          <a:p>
            <a:pPr marL="400050" indent="-400050"/>
            <a:r>
              <a:rPr lang="en-US" sz="4800">
                <a:cs typeface="Calibri"/>
              </a:rPr>
              <a:t>The OGS was melt cast into desired geometries at UM</a:t>
            </a:r>
            <a:endParaRPr lang="en-US"/>
          </a:p>
          <a:p>
            <a:pPr marL="0" indent="0">
              <a:buNone/>
            </a:pPr>
            <a:endParaRPr lang="en-US" sz="4800">
              <a:cs typeface="Calibri"/>
            </a:endParaRPr>
          </a:p>
          <a:p>
            <a:pPr marL="1645285" indent="-1645285"/>
            <a:endParaRPr lang="en-US" sz="4800"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-1792986" y="18163231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</a:rPr>
              <a:t>Technical Approach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1429933" y="14122995"/>
            <a:ext cx="10591800" cy="167640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  <a:cs typeface="Arabic Typesetting"/>
              </a:rPr>
              <a:t> Impact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30707343" y="15398216"/>
            <a:ext cx="13223916" cy="8658482"/>
          </a:xfrm>
          <a:prstGeom prst="rect">
            <a:avLst/>
          </a:prstGeom>
        </p:spPr>
        <p:txBody>
          <a:bodyPr vert="horz" lIns="438866" tIns="219433" rIns="438866" bIns="219433" rtlCol="0" anchor="t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4800">
                <a:cs typeface="Calibri"/>
              </a:rPr>
              <a:t>First use of organic glass in a neutron beam port</a:t>
            </a:r>
          </a:p>
          <a:p>
            <a:pPr marL="400050" indent="-400050"/>
            <a:r>
              <a:rPr lang="en-US" sz="4800">
                <a:cs typeface="Calibri"/>
              </a:rPr>
              <a:t>Attract future collaborations with OSU (cross-consortium) and other research reactor facilities</a:t>
            </a:r>
          </a:p>
          <a:p>
            <a:pPr marL="400050" indent="-400050" algn="just"/>
            <a:r>
              <a:rPr lang="en-US" sz="4800">
                <a:cs typeface="Calibri"/>
              </a:rPr>
              <a:t>Provides important insight into OGS properties and limitations, bolstering our partnership with Sandia National Labs</a:t>
            </a:r>
          </a:p>
          <a:p>
            <a:pPr marL="400050" indent="-400050"/>
            <a:r>
              <a:rPr lang="en-US" sz="4800">
                <a:cs typeface="Calibri"/>
              </a:rPr>
              <a:t>Expands potential tools for nuclear safeguards and treaty verification</a:t>
            </a:r>
          </a:p>
          <a:p>
            <a:pPr marL="400050" indent="-400050"/>
            <a:endParaRPr lang="en-US" sz="4800">
              <a:cs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30997203" y="23622809"/>
            <a:ext cx="11622110" cy="2037008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  <a:cs typeface="Arabic Typesetting"/>
              </a:rPr>
              <a:t>Conclusion and Next Steps</a:t>
            </a:r>
            <a:endParaRPr lang="en-US" sz="8000" b="1">
              <a:latin typeface="+mj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30152129" y="18872793"/>
            <a:ext cx="13223916" cy="4610458"/>
          </a:xfrm>
          <a:prstGeom prst="rect">
            <a:avLst/>
          </a:prstGeom>
        </p:spPr>
        <p:txBody>
          <a:bodyPr vert="horz" lIns="438866" tIns="219433" rIns="438866" bIns="219433" rtlCol="0" anchor="t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800">
              <a:cs typeface="Calibri"/>
            </a:endParaRPr>
          </a:p>
          <a:p>
            <a:pPr marL="0" indent="0">
              <a:buNone/>
            </a:pPr>
            <a:endParaRPr lang="en-US" sz="4800">
              <a:cs typeface="Calibri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074AFE-A187-234A-8C48-62CEEDC57A13}"/>
              </a:ext>
            </a:extLst>
          </p:cNvPr>
          <p:cNvSpPr txBox="1">
            <a:spLocks/>
          </p:cNvSpPr>
          <p:nvPr/>
        </p:nvSpPr>
        <p:spPr>
          <a:xfrm>
            <a:off x="30665241" y="24620351"/>
            <a:ext cx="12835128" cy="5081917"/>
          </a:xfrm>
          <a:prstGeom prst="rect">
            <a:avLst/>
          </a:prstGeom>
        </p:spPr>
        <p:txBody>
          <a:bodyPr vert="horz" lIns="438866" tIns="219433" rIns="438866" bIns="219433" rtlCol="0" anchor="t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Arial"/>
            </a:pPr>
            <a:r>
              <a:rPr lang="en-US" sz="4800">
                <a:cs typeface="Calibri"/>
              </a:rPr>
              <a:t>Demonstrated OGS can perform in beam measurements</a:t>
            </a:r>
            <a:endParaRPr lang="en-US">
              <a:cs typeface="Calibri"/>
            </a:endParaRPr>
          </a:p>
          <a:p>
            <a:pPr marL="400050" indent="-400050"/>
            <a:r>
              <a:rPr lang="en-US" sz="4800">
                <a:cs typeface="Calibri"/>
              </a:rPr>
              <a:t>MCNP Modeling for spectroscopy comparison</a:t>
            </a:r>
            <a:endParaRPr lang="en-US">
              <a:cs typeface="Calibri"/>
            </a:endParaRPr>
          </a:p>
          <a:p>
            <a:pPr marL="400050" indent="-400050"/>
            <a:r>
              <a:rPr lang="en-US" sz="4800">
                <a:cs typeface="Calibri"/>
              </a:rPr>
              <a:t>Collaborate with OSU to identify more novel uses for organic scintillators in nuclear reactors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3E06BB-F64E-F946-91CE-895CF32CBCA3}"/>
              </a:ext>
            </a:extLst>
          </p:cNvPr>
          <p:cNvSpPr txBox="1">
            <a:spLocks/>
          </p:cNvSpPr>
          <p:nvPr/>
        </p:nvSpPr>
        <p:spPr>
          <a:xfrm>
            <a:off x="15252446" y="12989360"/>
            <a:ext cx="12766717" cy="1627632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</a:rPr>
              <a:t>Results</a:t>
            </a:r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id="{C1283091-B20C-56FF-BAF5-8E5A12DF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" y="19872684"/>
            <a:ext cx="12623185" cy="4844200"/>
          </a:xfrm>
          <a:prstGeom prst="rect">
            <a:avLst/>
          </a:prstGeom>
          <a:ln>
            <a:noFill/>
          </a:ln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9BF5FA73-3F07-D9AA-9027-1AAA3047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7" y="24773799"/>
            <a:ext cx="4160168" cy="3305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74F9F3AE-4B63-831E-72BB-528D2726BA12}"/>
              </a:ext>
            </a:extLst>
          </p:cNvPr>
          <p:cNvSpPr txBox="1">
            <a:spLocks/>
          </p:cNvSpPr>
          <p:nvPr/>
        </p:nvSpPr>
        <p:spPr>
          <a:xfrm>
            <a:off x="14951595" y="5722928"/>
            <a:ext cx="12766717" cy="167640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  <a:cs typeface="Arabic Typesetting"/>
              </a:rPr>
              <a:t>Calibration</a:t>
            </a:r>
            <a:endParaRPr lang="en-US" sz="8000" b="1">
              <a:latin typeface="+mj-lt"/>
            </a:endParaRPr>
          </a:p>
        </p:txBody>
      </p:sp>
      <p:pic>
        <p:nvPicPr>
          <p:cNvPr id="35" name="Picture 38" descr="A picture containing plastic&#10;&#10;Description automatically generated">
            <a:extLst>
              <a:ext uri="{FF2B5EF4-FFF2-40B4-BE49-F238E27FC236}">
                <a16:creationId xmlns:a16="http://schemas.microsoft.com/office/drawing/2014/main" id="{416CF210-1C27-F518-BA98-59E18D31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984" y="14595538"/>
            <a:ext cx="4031361" cy="2898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FFD206-A847-7307-36A2-2A4CFDCEF5B3}"/>
              </a:ext>
            </a:extLst>
          </p:cNvPr>
          <p:cNvSpPr txBox="1"/>
          <p:nvPr/>
        </p:nvSpPr>
        <p:spPr>
          <a:xfrm>
            <a:off x="23603712" y="7412736"/>
            <a:ext cx="60350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cs typeface="Calibri"/>
              </a:rPr>
              <a:t>6mm OGS Calibration Curve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B8B73-F54F-B109-F030-F60B22ABB5A9}"/>
              </a:ext>
            </a:extLst>
          </p:cNvPr>
          <p:cNvSpPr txBox="1"/>
          <p:nvPr/>
        </p:nvSpPr>
        <p:spPr>
          <a:xfrm>
            <a:off x="13344745" y="7144512"/>
            <a:ext cx="8296054" cy="6678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800">
                <a:cs typeface="Calibri"/>
              </a:rPr>
              <a:t>Reactor power 1 kW for 6mm and 10W for larger detectors</a:t>
            </a:r>
          </a:p>
          <a:p>
            <a:pPr marL="571500" indent="-571500">
              <a:buFont typeface="Arial"/>
              <a:buChar char="•"/>
            </a:pPr>
            <a:r>
              <a:rPr lang="en-US" sz="4800">
                <a:cs typeface="Calibri"/>
              </a:rPr>
              <a:t>137Cs Source</a:t>
            </a:r>
            <a:endParaRPr lang="en-US"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800">
                <a:cs typeface="Calibri"/>
              </a:rPr>
              <a:t>75% of max Compton Edge set equal to 478 keV by a conversion factor</a:t>
            </a:r>
          </a:p>
          <a:p>
            <a:pPr marL="571500" indent="-571500">
              <a:buFont typeface="Arial"/>
              <a:buChar char="•"/>
            </a:pPr>
            <a:r>
              <a:rPr lang="en-US" sz="4800">
                <a:cs typeface="Calibri"/>
              </a:rPr>
              <a:t>Conversion factor equates volt nanoseconds to electron volts</a:t>
            </a:r>
          </a:p>
          <a:p>
            <a:endParaRPr lang="en-US" sz="4400">
              <a:cs typeface="Calibri"/>
            </a:endParaRPr>
          </a:p>
        </p:txBody>
      </p:sp>
      <p:pic>
        <p:nvPicPr>
          <p:cNvPr id="14" name="Picture 14" descr="Chart&#10;&#10;Description automatically generated">
            <a:extLst>
              <a:ext uri="{FF2B5EF4-FFF2-40B4-BE49-F238E27FC236}">
                <a16:creationId xmlns:a16="http://schemas.microsoft.com/office/drawing/2014/main" id="{CB66673B-0AC6-59C1-9868-9DB3C460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6889" y="14954754"/>
            <a:ext cx="7285785" cy="5336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0" descr="Chart&#10;&#10;Description automatically generated">
            <a:extLst>
              <a:ext uri="{FF2B5EF4-FFF2-40B4-BE49-F238E27FC236}">
                <a16:creationId xmlns:a16="http://schemas.microsoft.com/office/drawing/2014/main" id="{A4679521-8798-CAD8-1A9E-DC49ADDD82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2401" y="14955114"/>
            <a:ext cx="7272144" cy="5336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E247CB-F4FA-4840-BC96-20CA3F2437CA}"/>
              </a:ext>
            </a:extLst>
          </p:cNvPr>
          <p:cNvSpPr txBox="1"/>
          <p:nvPr/>
        </p:nvSpPr>
        <p:spPr>
          <a:xfrm>
            <a:off x="15714946" y="15428956"/>
            <a:ext cx="326106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Calibri"/>
              </a:rPr>
              <a:t>6mm OGS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B177A8-8566-BBCB-CE62-43056C57D15E}"/>
              </a:ext>
            </a:extLst>
          </p:cNvPr>
          <p:cNvSpPr txBox="1"/>
          <p:nvPr/>
        </p:nvSpPr>
        <p:spPr>
          <a:xfrm>
            <a:off x="23724213" y="15773081"/>
            <a:ext cx="24553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Calibri"/>
              </a:rPr>
              <a:t>25mm OGS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9B1E4DB-326B-409A-7DAF-9AD611863BBC}"/>
              </a:ext>
            </a:extLst>
          </p:cNvPr>
          <p:cNvSpPr txBox="1">
            <a:spLocks/>
          </p:cNvSpPr>
          <p:nvPr/>
        </p:nvSpPr>
        <p:spPr>
          <a:xfrm>
            <a:off x="31427185" y="5725575"/>
            <a:ext cx="10591800" cy="167640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>
                <a:latin typeface="+mj-lt"/>
                <a:cs typeface="Arabic Typesetting"/>
              </a:rPr>
              <a:t>Discussion</a:t>
            </a: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019261-842C-C735-5FAE-F489D5060335}"/>
              </a:ext>
            </a:extLst>
          </p:cNvPr>
          <p:cNvSpPr txBox="1"/>
          <p:nvPr/>
        </p:nvSpPr>
        <p:spPr>
          <a:xfrm>
            <a:off x="31016120" y="6824555"/>
            <a:ext cx="12706726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00050" indent="-400050">
              <a:buFont typeface="Arial"/>
              <a:buChar char="•"/>
            </a:pPr>
            <a:r>
              <a:rPr lang="en-US" sz="4800">
                <a:cs typeface="Calibri"/>
              </a:rPr>
              <a:t>Organic detectors—both Stilbene and OGS-- demonstrate clear pulse shape discrimination, but a decrease in detector volume correlates with a shorter photon band</a:t>
            </a:r>
            <a:endParaRPr lang="en-US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4800">
                <a:cs typeface="Calibri"/>
              </a:rPr>
              <a:t>Pulse integrals show Compton edges which correlate to known isotopic Compton edge values, indicating a potential for spectroscopy</a:t>
            </a:r>
          </a:p>
          <a:p>
            <a:pPr marL="400050" indent="-400050">
              <a:buFont typeface="Arial"/>
              <a:buChar char="•"/>
            </a:pPr>
            <a:r>
              <a:rPr lang="en-US" sz="4800">
                <a:cs typeface="Calibri"/>
              </a:rPr>
              <a:t>Compton edges become less resolved with decreasing detector size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690190-1ED4-6227-5277-A996C724897E}"/>
              </a:ext>
            </a:extLst>
          </p:cNvPr>
          <p:cNvSpPr/>
          <p:nvPr/>
        </p:nvSpPr>
        <p:spPr>
          <a:xfrm>
            <a:off x="15923330" y="17304554"/>
            <a:ext cx="4059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65F7F4-0767-FE70-3053-4CB96C59687E}"/>
              </a:ext>
            </a:extLst>
          </p:cNvPr>
          <p:cNvSpPr txBox="1"/>
          <p:nvPr/>
        </p:nvSpPr>
        <p:spPr>
          <a:xfrm>
            <a:off x="8513767" y="17132400"/>
            <a:ext cx="38462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imes New Roman"/>
                <a:cs typeface="Calibri"/>
              </a:rPr>
              <a:t>6mm OGS Cubes</a:t>
            </a:r>
            <a:endParaRPr lang="en-US" sz="3600">
              <a:latin typeface="Times New Roman"/>
              <a:cs typeface="Times New Roman"/>
            </a:endParaRPr>
          </a:p>
        </p:txBody>
      </p:sp>
      <p:pic>
        <p:nvPicPr>
          <p:cNvPr id="55" name="Picture 55" descr="Chart, line chart&#10;&#10;Description automatically generated">
            <a:extLst>
              <a:ext uri="{FF2B5EF4-FFF2-40B4-BE49-F238E27FC236}">
                <a16:creationId xmlns:a16="http://schemas.microsoft.com/office/drawing/2014/main" id="{CF48F31E-196B-3F4F-8BB6-8307120A2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4080" y="25220101"/>
            <a:ext cx="9229344" cy="4906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6" descr="Chart, line chart&#10;&#10;Description automatically generated">
            <a:extLst>
              <a:ext uri="{FF2B5EF4-FFF2-40B4-BE49-F238E27FC236}">
                <a16:creationId xmlns:a16="http://schemas.microsoft.com/office/drawing/2014/main" id="{EB3062CD-0C0C-44BF-0561-B3B5D80D9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0880" y="20675727"/>
            <a:ext cx="8618149" cy="4082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7" descr="Chart, line chart&#10;&#10;Description automatically generated">
            <a:extLst>
              <a:ext uri="{FF2B5EF4-FFF2-40B4-BE49-F238E27FC236}">
                <a16:creationId xmlns:a16="http://schemas.microsoft.com/office/drawing/2014/main" id="{4AB21B0A-1D68-FE05-E0FD-303F22D95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56336" y="20686007"/>
            <a:ext cx="8692896" cy="4080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F66E3-6D6D-AB14-FA8A-F6140260CE99}"/>
              </a:ext>
            </a:extLst>
          </p:cNvPr>
          <p:cNvSpPr txBox="1"/>
          <p:nvPr/>
        </p:nvSpPr>
        <p:spPr>
          <a:xfrm>
            <a:off x="14929487" y="22616399"/>
            <a:ext cx="16263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Calibri"/>
              </a:rPr>
              <a:t>6mm OGS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7A4A1-8F79-9752-C8A4-BDF33CEA9591}"/>
              </a:ext>
            </a:extLst>
          </p:cNvPr>
          <p:cNvSpPr txBox="1"/>
          <p:nvPr/>
        </p:nvSpPr>
        <p:spPr>
          <a:xfrm>
            <a:off x="23707727" y="22613652"/>
            <a:ext cx="24553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Calibri"/>
              </a:rPr>
              <a:t>25mm OGS</a:t>
            </a:r>
            <a:endParaRPr lang="en-US">
              <a:latin typeface="Times New Roman"/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BD841A-D38B-13DD-D5EB-C6527EFA328E}"/>
              </a:ext>
            </a:extLst>
          </p:cNvPr>
          <p:cNvSpPr txBox="1"/>
          <p:nvPr/>
        </p:nvSpPr>
        <p:spPr>
          <a:xfrm>
            <a:off x="18879695" y="27666291"/>
            <a:ext cx="245536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latin typeface="Times New Roman"/>
                <a:cs typeface="Calibri"/>
              </a:rPr>
              <a:t>51mm Stilbene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A0F73CF-F235-2D72-94A4-1D9DC7BB5B3B}"/>
              </a:ext>
            </a:extLst>
          </p:cNvPr>
          <p:cNvSpPr txBox="1"/>
          <p:nvPr/>
        </p:nvSpPr>
        <p:spPr>
          <a:xfrm>
            <a:off x="17402887" y="18555091"/>
            <a:ext cx="4322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ƴ</a:t>
            </a:r>
          </a:p>
        </p:txBody>
      </p:sp>
      <p:pic>
        <p:nvPicPr>
          <p:cNvPr id="31" name="Picture 31" descr="Logo&#10;&#10;Description automatically generated">
            <a:extLst>
              <a:ext uri="{FF2B5EF4-FFF2-40B4-BE49-F238E27FC236}">
                <a16:creationId xmlns:a16="http://schemas.microsoft.com/office/drawing/2014/main" id="{CD03266D-7117-D222-8033-0B54DFCD1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94678" y="1012256"/>
            <a:ext cx="3265741" cy="33846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2090D8-E34B-76D2-3FAC-AB791CB0B48C}"/>
              </a:ext>
            </a:extLst>
          </p:cNvPr>
          <p:cNvSpPr txBox="1"/>
          <p:nvPr/>
        </p:nvSpPr>
        <p:spPr>
          <a:xfrm>
            <a:off x="17839299" y="14099447"/>
            <a:ext cx="837813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cs typeface="Calibri"/>
              </a:rPr>
              <a:t>First in beam organic glass results</a:t>
            </a:r>
            <a:endParaRPr lang="en-US" b="1"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B27DBD-313A-DEAE-A270-21042F5E766D}"/>
              </a:ext>
            </a:extLst>
          </p:cNvPr>
          <p:cNvSpPr txBox="1"/>
          <p:nvPr/>
        </p:nvSpPr>
        <p:spPr>
          <a:xfrm>
            <a:off x="7243838" y="-204812"/>
            <a:ext cx="31729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tx2"/>
                </a:solidFill>
                <a:latin typeface="Arial Narrow" panose="020B0606020202030204" pitchFamily="34" charset="0"/>
              </a:rPr>
              <a:t>Using Organic Scintillators to Characterize a Reactor Fast Neutron Beam for Nonproliferation Applications</a:t>
            </a:r>
          </a:p>
          <a:p>
            <a:pPr algn="ctr"/>
            <a:r>
              <a:rPr lang="en-US" sz="5400" b="1">
                <a:solidFill>
                  <a:schemeClr val="tx2"/>
                </a:solidFill>
                <a:latin typeface="Arial Narrow" panose="020B0606020202030204" pitchFamily="34" charset="0"/>
              </a:rPr>
              <a:t>Nicholas Stubblefield</a:t>
            </a:r>
            <a:r>
              <a:rPr lang="en-US" sz="5400" b="1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endParaRPr lang="en-US" sz="5400" b="1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5400" b="1">
                <a:solidFill>
                  <a:schemeClr val="tx2"/>
                </a:solidFill>
                <a:latin typeface="Arial Narrow" panose="020B0606020202030204" pitchFamily="34" charset="0"/>
              </a:rPr>
              <a:t>Masters Student, University of Michigan</a:t>
            </a:r>
          </a:p>
          <a:p>
            <a:pPr algn="ctr"/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O.Pakari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T.E. Maurer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S.D. Clarke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S.A. Pozzi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M. Bisbee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R. Cao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endParaRPr lang="en-US" sz="440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University of Michigan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4400">
                <a:solidFill>
                  <a:schemeClr val="tx2"/>
                </a:solidFill>
                <a:latin typeface="Arial Narrow" panose="020B0606020202030204" pitchFamily="34" charset="0"/>
              </a:rPr>
              <a:t>, The Ohio State University</a:t>
            </a:r>
            <a:r>
              <a:rPr lang="en-US" sz="4400" baseline="3000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endParaRPr lang="en-US" sz="440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3" name="Table 37">
            <a:extLst>
              <a:ext uri="{FF2B5EF4-FFF2-40B4-BE49-F238E27FC236}">
                <a16:creationId xmlns:a16="http://schemas.microsoft.com/office/drawing/2014/main" id="{C379E083-D73A-9665-BD0D-82570AD73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66928"/>
              </p:ext>
            </p:extLst>
          </p:nvPr>
        </p:nvGraphicFramePr>
        <p:xfrm>
          <a:off x="4437888" y="24725376"/>
          <a:ext cx="8746686" cy="784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189">
                  <a:extLst>
                    <a:ext uri="{9D8B030D-6E8A-4147-A177-3AD203B41FA5}">
                      <a16:colId xmlns:a16="http://schemas.microsoft.com/office/drawing/2014/main" val="2475549792"/>
                    </a:ext>
                  </a:extLst>
                </a:gridCol>
                <a:gridCol w="5400497">
                  <a:extLst>
                    <a:ext uri="{9D8B030D-6E8A-4147-A177-3AD203B41FA5}">
                      <a16:colId xmlns:a16="http://schemas.microsoft.com/office/drawing/2014/main" val="1586729419"/>
                    </a:ext>
                  </a:extLst>
                </a:gridCol>
              </a:tblGrid>
              <a:tr h="896209">
                <a:tc>
                  <a:txBody>
                    <a:bodyPr/>
                    <a:lstStyle/>
                    <a:p>
                      <a:r>
                        <a:rPr lang="en-US" sz="4400"/>
                        <a:t>Detector</a:t>
                      </a:r>
                      <a:endParaRPr lang="en-US" sz="44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/>
                        <a:t>Reactor Powers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416553"/>
                  </a:ext>
                </a:extLst>
              </a:tr>
              <a:tr h="31927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7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6mm Cube Stilbene</a:t>
                      </a:r>
                    </a:p>
                    <a:p>
                      <a:pPr lvl="0">
                        <a:buNone/>
                      </a:pPr>
                      <a:endParaRPr lang="en-US" sz="37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i="0" u="none" strike="noStrike" noProof="0">
                          <a:solidFill>
                            <a:schemeClr val="tx1"/>
                          </a:solidFill>
                        </a:rPr>
                        <a:t>6mm Cube OGS</a:t>
                      </a:r>
                      <a:endParaRPr lang="en-US" sz="3700" b="0" i="0" u="none" strike="noStrik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0" i="0" u="none" strike="noStrike" noProof="0">
                          <a:latin typeface="Calibri"/>
                        </a:rPr>
                        <a:t>1000 W </a:t>
                      </a:r>
                    </a:p>
                    <a:p>
                      <a:pPr marL="1050925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1" i="0" u="none" strike="noStrike" noProof="0" err="1">
                          <a:latin typeface="Calibri"/>
                        </a:rPr>
                        <a:t>Extrap</a:t>
                      </a:r>
                      <a:r>
                        <a:rPr lang="en-US" sz="3700" b="1" i="0" u="none" strike="noStrike" noProof="0">
                          <a:latin typeface="Calibri"/>
                        </a:rPr>
                        <a:t>. neutron flux:</a:t>
                      </a:r>
                      <a:r>
                        <a:rPr lang="en-US" sz="3700" b="0" i="0" u="none" strike="noStrike" noProof="0">
                          <a:latin typeface="Calibri"/>
                        </a:rPr>
                        <a:t> 3.33*104 n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⋅cm-2⋅s-1</a:t>
                      </a:r>
                      <a:endParaRPr lang="en-US" sz="3700" b="0" i="0" u="none" strike="noStrike" noProof="0">
                        <a:latin typeface="Calibri"/>
                      </a:endParaRPr>
                    </a:p>
                    <a:p>
                      <a:pPr marL="1050925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1" i="0" u="none" strike="noStrike" noProof="0">
                          <a:latin typeface="Cambria Math"/>
                        </a:rPr>
                        <a:t>Exp. gamma DR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: 51.5 </a:t>
                      </a:r>
                      <a:r>
                        <a:rPr lang="en-US" sz="3700" b="0" i="0" u="none" strike="noStrike" noProof="0" err="1">
                          <a:latin typeface="Cambria Math"/>
                        </a:rPr>
                        <a:t>mR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/</a:t>
                      </a:r>
                      <a:r>
                        <a:rPr lang="en-US" sz="3700" b="0" i="0" u="none" strike="noStrike" noProof="0" err="1">
                          <a:latin typeface="Cambria Math"/>
                        </a:rPr>
                        <a:t>hr</a:t>
                      </a:r>
                      <a:endParaRPr lang="en-US" sz="37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3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14784"/>
                  </a:ext>
                </a:extLst>
              </a:tr>
              <a:tr h="347280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7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51mm Cylinder Stilbene</a:t>
                      </a:r>
                    </a:p>
                    <a:p>
                      <a:pPr lvl="0">
                        <a:buNone/>
                      </a:pPr>
                      <a:endParaRPr lang="en-US" sz="37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3700" b="0" i="0" u="none" strike="noStrike" noProof="0">
                          <a:solidFill>
                            <a:schemeClr val="tx1"/>
                          </a:solidFill>
                        </a:rPr>
                        <a:t>25mm Cylinder OGS</a:t>
                      </a:r>
                      <a:endParaRPr lang="en-US" sz="3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0" i="0" u="none" strike="noStrike" noProof="0">
                          <a:latin typeface="Calibri"/>
                        </a:rPr>
                        <a:t>10 W </a:t>
                      </a:r>
                    </a:p>
                    <a:p>
                      <a:pPr marL="1050925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1" i="0" u="none" strike="noStrike" noProof="0" err="1">
                          <a:latin typeface="Calibri"/>
                        </a:rPr>
                        <a:t>Extrap</a:t>
                      </a:r>
                      <a:r>
                        <a:rPr lang="en-US" sz="3700" b="1" i="0" u="none" strike="noStrike" noProof="0">
                          <a:latin typeface="Calibri"/>
                        </a:rPr>
                        <a:t>. neutron flux</a:t>
                      </a:r>
                      <a:r>
                        <a:rPr lang="en-US" sz="3700" b="0" i="0" u="none" strike="noStrike" noProof="0">
                          <a:latin typeface="Calibri"/>
                        </a:rPr>
                        <a:t>: 3.33*102 n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⋅cm-2⋅s-1</a:t>
                      </a:r>
                      <a:endParaRPr lang="en-US" sz="3700" b="0" i="0" u="none" strike="noStrike" noProof="0">
                        <a:latin typeface="Calibri"/>
                      </a:endParaRPr>
                    </a:p>
                    <a:p>
                      <a:pPr marL="1050925" marR="0" lvl="1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3700" b="1" i="0" u="none" strike="noStrike" noProof="0">
                          <a:latin typeface="Cambria Math"/>
                        </a:rPr>
                        <a:t>Exp. gamma DR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: 1.19 </a:t>
                      </a:r>
                      <a:r>
                        <a:rPr lang="en-US" sz="3700" b="0" i="0" u="none" strike="noStrike" noProof="0" err="1">
                          <a:latin typeface="Cambria Math"/>
                        </a:rPr>
                        <a:t>mR</a:t>
                      </a:r>
                      <a:r>
                        <a:rPr lang="en-US" sz="3700" b="0" i="0" u="none" strike="noStrike" noProof="0">
                          <a:latin typeface="Cambria Math"/>
                        </a:rPr>
                        <a:t>/</a:t>
                      </a:r>
                      <a:r>
                        <a:rPr lang="en-US" sz="3700" b="0" i="0" u="none" strike="noStrike" noProof="0" err="1">
                          <a:latin typeface="Cambria Math"/>
                        </a:rPr>
                        <a:t>hr</a:t>
                      </a:r>
                      <a:endParaRPr lang="en-US" sz="37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3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127594"/>
                  </a:ext>
                </a:extLst>
              </a:tr>
            </a:tbl>
          </a:graphicData>
        </a:graphic>
      </p:graphicFrame>
      <p:pic>
        <p:nvPicPr>
          <p:cNvPr id="39" name="Picture 33" descr="A picture containing dark&#10;&#10;Description automatically generated">
            <a:extLst>
              <a:ext uri="{FF2B5EF4-FFF2-40B4-BE49-F238E27FC236}">
                <a16:creationId xmlns:a16="http://schemas.microsoft.com/office/drawing/2014/main" id="{4967468A-F4C5-DB8B-967A-ECCC2D138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9407711" y="6364765"/>
            <a:ext cx="2472736" cy="3401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178770"/>
      </p:ext>
    </p:extLst>
  </p:cSld>
  <p:clrMapOvr>
    <a:masterClrMapping/>
  </p:clrMapOvr>
</p:sld>
</file>

<file path=ppt/theme/theme1.xml><?xml version="1.0" encoding="utf-8"?>
<a:theme xmlns:a="http://schemas.openxmlformats.org/drawingml/2006/main" name="CVT Standa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CVT Standard Template</Template>
  <TotalTime>0</TotalTime>
  <Words>405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Arabic Typesetting</vt:lpstr>
      <vt:lpstr>Arial</vt:lpstr>
      <vt:lpstr>Arial Narrow</vt:lpstr>
      <vt:lpstr>Calibri</vt:lpstr>
      <vt:lpstr>Cambria Math</vt:lpstr>
      <vt:lpstr>Times New Roman</vt:lpstr>
      <vt:lpstr>Tw Cen MT</vt:lpstr>
      <vt:lpstr>CVT Standard Template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Rodriquez, John</dc:creator>
  <cp:lastModifiedBy>Nicholas Stubblefield</cp:lastModifiedBy>
  <cp:revision>2</cp:revision>
  <dcterms:created xsi:type="dcterms:W3CDTF">2014-09-18T15:54:40Z</dcterms:created>
  <dcterms:modified xsi:type="dcterms:W3CDTF">2023-03-16T21:46:16Z</dcterms:modified>
</cp:coreProperties>
</file>