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0" r:id="rId3"/>
    <p:sldId id="271" r:id="rId4"/>
    <p:sldId id="269" r:id="rId5"/>
    <p:sldId id="264" r:id="rId6"/>
    <p:sldId id="270" r:id="rId7"/>
    <p:sldId id="272" r:id="rId8"/>
    <p:sldId id="266" r:id="rId9"/>
    <p:sldId id="268" r:id="rId10"/>
    <p:sldId id="263"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0BF2"/>
    <a:srgbClr val="C58C25"/>
    <a:srgbClr val="2C50D6"/>
    <a:srgbClr val="DF0000"/>
    <a:srgbClr val="244BD1"/>
    <a:srgbClr val="757575"/>
    <a:srgbClr val="737373"/>
    <a:srgbClr val="0A0A64"/>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6" autoAdjust="0"/>
    <p:restoredTop sz="82663" autoAdjust="0"/>
  </p:normalViewPr>
  <p:slideViewPr>
    <p:cSldViewPr snapToGrid="0">
      <p:cViewPr>
        <p:scale>
          <a:sx n="67" d="100"/>
          <a:sy n="67" d="100"/>
        </p:scale>
        <p:origin x="1574" y="67"/>
      </p:cViewPr>
      <p:guideLst/>
    </p:cSldViewPr>
  </p:slideViewPr>
  <p:notesTextViewPr>
    <p:cViewPr>
      <p:scale>
        <a:sx n="1" d="1"/>
        <a:sy n="1" d="1"/>
      </p:scale>
      <p:origin x="0" y="0"/>
    </p:cViewPr>
  </p:notesTextViewPr>
  <p:notesViewPr>
    <p:cSldViewPr snapToGrid="0">
      <p:cViewPr varScale="1">
        <p:scale>
          <a:sx n="81" d="100"/>
          <a:sy n="81" d="100"/>
        </p:scale>
        <p:origin x="21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43A34-90D5-4B34-BED2-C2556C11AAE9}" type="datetimeFigureOut">
              <a:rPr lang="en-US" smtClean="0"/>
              <a:t>3/13/2023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9EEBB-ED59-45EE-94F8-A00B3D53A0E3}" type="slidenum">
              <a:rPr lang="en-US" smtClean="0"/>
              <a:t>‹#›</a:t>
            </a:fld>
            <a:endParaRPr lang="en-US"/>
          </a:p>
        </p:txBody>
      </p:sp>
    </p:spTree>
    <p:extLst>
      <p:ext uri="{BB962C8B-B14F-4D97-AF65-F5344CB8AC3E}">
        <p14:creationId xmlns:p14="http://schemas.microsoft.com/office/powerpoint/2010/main" val="263359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A8C40-71BB-42E5-9001-96A113230332}"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CAEE-CE33-4B9A-BC1D-E2668F76AF64}" type="slidenum">
              <a:rPr lang="en-US" smtClean="0"/>
              <a:t>‹#›</a:t>
            </a:fld>
            <a:endParaRPr lang="en-US"/>
          </a:p>
        </p:txBody>
      </p:sp>
    </p:spTree>
    <p:extLst>
      <p:ext uri="{BB962C8B-B14F-4D97-AF65-F5344CB8AC3E}">
        <p14:creationId xmlns:p14="http://schemas.microsoft.com/office/powerpoint/2010/main" val="276326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Emily. I’m a 4</a:t>
            </a:r>
            <a:r>
              <a:rPr lang="en-US" baseline="30000" dirty="0"/>
              <a:t>th</a:t>
            </a:r>
            <a:r>
              <a:rPr lang="en-US" dirty="0"/>
              <a:t> year PhD student in nuclear engineering at the University of Florida. And today I will be speaking to you on the post-detonation phenomena that characterizes laser-produced plasmas in relation to the standoff detection of nuclear materials using optical spectroscopy.</a:t>
            </a:r>
          </a:p>
        </p:txBody>
      </p:sp>
      <p:sp>
        <p:nvSpPr>
          <p:cNvPr id="4" name="Slide Number Placeholder 3"/>
          <p:cNvSpPr>
            <a:spLocks noGrp="1"/>
          </p:cNvSpPr>
          <p:nvPr>
            <p:ph type="sldNum" sz="quarter" idx="5"/>
          </p:nvPr>
        </p:nvSpPr>
        <p:spPr/>
        <p:txBody>
          <a:bodyPr/>
          <a:lstStyle/>
          <a:p>
            <a:fld id="{FC0ECAEE-CE33-4B9A-BC1D-E2668F76AF64}" type="slidenum">
              <a:rPr lang="en-US" smtClean="0"/>
              <a:t>1</a:t>
            </a:fld>
            <a:endParaRPr lang="en-US"/>
          </a:p>
        </p:txBody>
      </p:sp>
    </p:spTree>
    <p:extLst>
      <p:ext uri="{BB962C8B-B14F-4D97-AF65-F5344CB8AC3E}">
        <p14:creationId xmlns:p14="http://schemas.microsoft.com/office/powerpoint/2010/main" val="2235300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other updates on internships, conferences, and publications, I have listed the involvement of myself and other students that perform work to support the MTV mission. The items I’m involved in are bolded. I am a graduate fellow with the department of defense, so every summer I intern with the DoD and this summer will be my third and hopefully last internship before I graduate. Another student in my research group was also recently notified that he was awarded the Seaborg fellowship at Lawrence Livermore, so he’ll be there this summer interning with a group that does a lot of plasma chemistry work. --- There’s been several presentations over the past year. I’ll be presenting at the INMM conference in May and I’ve also been invited to give a talk at </a:t>
            </a:r>
            <a:r>
              <a:rPr lang="en-US" dirty="0" err="1"/>
              <a:t>SciX</a:t>
            </a:r>
            <a:r>
              <a:rPr lang="en-US" dirty="0"/>
              <a:t> in October. My research group has also had 4 journal articles published since December and by the time I’m giving this talk at the MTV meeting, I’ll have submitted a paper on the work presented in this presentation to Anal. Chemistry.</a:t>
            </a:r>
          </a:p>
        </p:txBody>
      </p:sp>
      <p:sp>
        <p:nvSpPr>
          <p:cNvPr id="4" name="Slide Number Placeholder 3"/>
          <p:cNvSpPr>
            <a:spLocks noGrp="1"/>
          </p:cNvSpPr>
          <p:nvPr>
            <p:ph type="sldNum" sz="quarter" idx="5"/>
          </p:nvPr>
        </p:nvSpPr>
        <p:spPr/>
        <p:txBody>
          <a:bodyPr/>
          <a:lstStyle/>
          <a:p>
            <a:fld id="{FC0ECAEE-CE33-4B9A-BC1D-E2668F76AF64}" type="slidenum">
              <a:rPr lang="en-US" smtClean="0"/>
              <a:t>10</a:t>
            </a:fld>
            <a:endParaRPr lang="en-US"/>
          </a:p>
        </p:txBody>
      </p:sp>
    </p:spTree>
    <p:extLst>
      <p:ext uri="{BB962C8B-B14F-4D97-AF65-F5344CB8AC3E}">
        <p14:creationId xmlns:p14="http://schemas.microsoft.com/office/powerpoint/2010/main" val="83717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the University of Michigan for hosting this meeting and the NNSA for funding this research.</a:t>
            </a:r>
          </a:p>
        </p:txBody>
      </p:sp>
      <p:sp>
        <p:nvSpPr>
          <p:cNvPr id="4" name="Slide Number Placeholder 3"/>
          <p:cNvSpPr>
            <a:spLocks noGrp="1"/>
          </p:cNvSpPr>
          <p:nvPr>
            <p:ph type="sldNum" sz="quarter" idx="10"/>
          </p:nvPr>
        </p:nvSpPr>
        <p:spPr/>
        <p:txBody>
          <a:bodyPr/>
          <a:lstStyle/>
          <a:p>
            <a:fld id="{3BDDB67C-1DC4-7048-8F01-108CCE2CC1ED}" type="slidenum">
              <a:rPr lang="en-US" smtClean="0"/>
              <a:t>12</a:t>
            </a:fld>
            <a:endParaRPr lang="en-US"/>
          </a:p>
        </p:txBody>
      </p:sp>
    </p:spTree>
    <p:extLst>
      <p:ext uri="{BB962C8B-B14F-4D97-AF65-F5344CB8AC3E}">
        <p14:creationId xmlns:p14="http://schemas.microsoft.com/office/powerpoint/2010/main" val="21134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falls under the third thrust area of the consortium, where we aim to support the mission of monitoring nuclear explosion events through the wide area environmental sampling of nuclear materials using optical and laser spectroscopy. With these techniques, lasers are used to vaporize and excite samples at standoff distances to produce a micro-plasma that is representative of the chemical and isotopic compositions of that sample. However, the interpretation of the optical spectrum measured for the sample is strongly dependent on the complex transient conditions of the laser-produced plasma, where the plasma properties are highly sensitive to experimental parameters and environmental conditions. </a:t>
            </a:r>
            <a:r>
              <a:rPr lang="en-US" sz="1800" dirty="0">
                <a:effectLst/>
                <a:latin typeface="Times New Roman" panose="02020603050405020304" pitchFamily="18" charset="0"/>
                <a:ea typeface="Calibri" panose="020F0502020204030204" pitchFamily="34" charset="0"/>
              </a:rPr>
              <a:t>Intermixing between reactive plasma species and oxygen leads to the formation of oxides that alter the composition of the plasma plume, consequently introducing molecular signatures that can overlap and obscure atomic transitions present in the optical spectrum. Depending on thermodynamic and atmospheric properties, molecular formation may follow different pathways and kinetics, further complicating the spectroscopic analysis.</a:t>
            </a:r>
            <a:endParaRPr lang="en-US" dirty="0"/>
          </a:p>
        </p:txBody>
      </p:sp>
      <p:sp>
        <p:nvSpPr>
          <p:cNvPr id="4" name="Slide Number Placeholder 3"/>
          <p:cNvSpPr>
            <a:spLocks noGrp="1"/>
          </p:cNvSpPr>
          <p:nvPr>
            <p:ph type="sldNum" sz="quarter" idx="5"/>
          </p:nvPr>
        </p:nvSpPr>
        <p:spPr/>
        <p:txBody>
          <a:bodyPr/>
          <a:lstStyle/>
          <a:p>
            <a:fld id="{FC0ECAEE-CE33-4B9A-BC1D-E2668F76AF64}" type="slidenum">
              <a:rPr lang="en-US" smtClean="0"/>
              <a:t>2</a:t>
            </a:fld>
            <a:endParaRPr lang="en-US"/>
          </a:p>
        </p:txBody>
      </p:sp>
    </p:spTree>
    <p:extLst>
      <p:ext uri="{BB962C8B-B14F-4D97-AF65-F5344CB8AC3E}">
        <p14:creationId xmlns:p14="http://schemas.microsoft.com/office/powerpoint/2010/main" val="343866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in this work we aim to </a:t>
            </a:r>
            <a:r>
              <a:rPr lang="en-US" sz="1800" dirty="0">
                <a:effectLst/>
                <a:latin typeface="Times New Roman" panose="02020603050405020304" pitchFamily="18" charset="0"/>
                <a:ea typeface="Calibri" panose="020F0502020204030204" pitchFamily="34" charset="0"/>
              </a:rPr>
              <a:t>explain the hydrodynamical intermixing processes between the plasma and ambient gas species that drives the post-detonation phenomena and chemistry of these laser-produced plasma. We know that reactive laser ablation plasmas undergo oxidation in atmospheres such as air, and we also understand some of the basic mechanisms of this process. Yet there are still questions on these general and basic characteristics of laser-produced plasmas., such as specifics on where reacting species are located within the plasma or values for reaction rates. Reaction mechanisms and rates are largely unknown and have not been measured for high-temperature plasmas for elements such as uranium, cerium, and plutonium. It is believed that mixing processes such as diffusion and turbulence drive chemical reactions while laser-induced shockwaves do not impact reaction rates in any way. Others strongly support their argument that shockwaves are involved and work to prevent chemical reactions from occurring at earlier times. One of the motivations for this work is to address these opposing viewpoints on the involvement of shockwaves on plasma ablation plasma chemistry.</a:t>
            </a:r>
            <a:endParaRPr lang="en-US" dirty="0"/>
          </a:p>
        </p:txBody>
      </p:sp>
      <p:sp>
        <p:nvSpPr>
          <p:cNvPr id="4" name="Slide Number Placeholder 3"/>
          <p:cNvSpPr>
            <a:spLocks noGrp="1"/>
          </p:cNvSpPr>
          <p:nvPr>
            <p:ph type="sldNum" sz="quarter" idx="5"/>
          </p:nvPr>
        </p:nvSpPr>
        <p:spPr/>
        <p:txBody>
          <a:bodyPr/>
          <a:lstStyle/>
          <a:p>
            <a:fld id="{FC0ECAEE-CE33-4B9A-BC1D-E2668F76AF64}" type="slidenum">
              <a:rPr lang="en-US" smtClean="0"/>
              <a:t>3</a:t>
            </a:fld>
            <a:endParaRPr lang="en-US"/>
          </a:p>
        </p:txBody>
      </p:sp>
    </p:spTree>
    <p:extLst>
      <p:ext uri="{BB962C8B-B14F-4D97-AF65-F5344CB8AC3E}">
        <p14:creationId xmlns:p14="http://schemas.microsoft.com/office/powerpoint/2010/main" val="347718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done by performing both experimental measurements and computational modeling. We are using three different techniques – laser-induced breakdown spectroscopy, time-resolved fast-gated imaging, and </a:t>
            </a:r>
            <a:r>
              <a:rPr lang="en-US" dirty="0" err="1"/>
              <a:t>shadowgraphy</a:t>
            </a:r>
            <a:r>
              <a:rPr lang="en-US" dirty="0"/>
              <a:t>. The first two methods are aimed towards characterizing the plasma while </a:t>
            </a:r>
            <a:r>
              <a:rPr lang="en-US" dirty="0" err="1"/>
              <a:t>shadowgraphy</a:t>
            </a:r>
            <a:r>
              <a:rPr lang="en-US" dirty="0"/>
              <a:t> is typically used to image shockwaves. Although depending on the imaging setup for </a:t>
            </a:r>
            <a:r>
              <a:rPr lang="en-US" dirty="0" err="1"/>
              <a:t>shadowgraphy</a:t>
            </a:r>
            <a:r>
              <a:rPr lang="en-US" dirty="0"/>
              <a:t>, it is possible to resolve the periphery of the plasma flow behind the shock front as well. This tends to be difficult if there are diffraction patterns in the image, which is why we are using this cuvette filled with a fluorescent dye placed in front of the probe laser for </a:t>
            </a:r>
            <a:r>
              <a:rPr lang="en-US" dirty="0" err="1"/>
              <a:t>shadowgraphy</a:t>
            </a:r>
            <a:r>
              <a:rPr lang="en-US" dirty="0"/>
              <a:t>. Using fluorescence instead of laser light is a method that is used to provide very clean </a:t>
            </a:r>
            <a:r>
              <a:rPr lang="en-US" dirty="0" err="1"/>
              <a:t>shadowgraphic</a:t>
            </a:r>
            <a:r>
              <a:rPr lang="en-US" dirty="0"/>
              <a:t> images because you remove the coherence from the light that results in diffraction patterns. This is not a new technique, but it is not used frequently nowadays, which is why I wanted to highlight it. --- And now, for the computational component of this work, we are using a high-fidelity multi-physics code called </a:t>
            </a:r>
            <a:r>
              <a:rPr lang="en-US" dirty="0" err="1"/>
              <a:t>HyBurn</a:t>
            </a:r>
            <a:r>
              <a:rPr lang="en-US" dirty="0"/>
              <a:t> that has been specifically written and developed at the University of Florida to model post-detonation physics and turbulent chemistry in fireballs. For those of you familiar with multi-physics codes, you probably want to know that </a:t>
            </a:r>
            <a:r>
              <a:rPr lang="en-US" dirty="0" err="1"/>
              <a:t>HyBurn</a:t>
            </a:r>
            <a:r>
              <a:rPr lang="en-US" dirty="0"/>
              <a:t> is a Eulerian CFD code and it uses non-ideal equations of state. I’m running 2D axisymmetric simulations, where I am essentially modeling micro-explosions in this code that are serving as models for laser-produced plasmas.</a:t>
            </a:r>
          </a:p>
        </p:txBody>
      </p:sp>
      <p:sp>
        <p:nvSpPr>
          <p:cNvPr id="4" name="Slide Number Placeholder 3"/>
          <p:cNvSpPr>
            <a:spLocks noGrp="1"/>
          </p:cNvSpPr>
          <p:nvPr>
            <p:ph type="sldNum" sz="quarter" idx="5"/>
          </p:nvPr>
        </p:nvSpPr>
        <p:spPr/>
        <p:txBody>
          <a:bodyPr/>
          <a:lstStyle/>
          <a:p>
            <a:fld id="{FC0ECAEE-CE33-4B9A-BC1D-E2668F76AF64}" type="slidenum">
              <a:rPr lang="en-US" smtClean="0"/>
              <a:t>4</a:t>
            </a:fld>
            <a:endParaRPr lang="en-US"/>
          </a:p>
        </p:txBody>
      </p:sp>
    </p:spTree>
    <p:extLst>
      <p:ext uri="{BB962C8B-B14F-4D97-AF65-F5344CB8AC3E}">
        <p14:creationId xmlns:p14="http://schemas.microsoft.com/office/powerpoint/2010/main" val="341756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different inputs required for </a:t>
            </a:r>
            <a:r>
              <a:rPr lang="en-US" dirty="0" err="1"/>
              <a:t>HyBurn</a:t>
            </a:r>
            <a:r>
              <a:rPr lang="en-US" dirty="0"/>
              <a:t>. Thermodynamic parameters, reaction mechanisms, and reaction rates are among those required inputs. Because of this, we are not able to model any of the lanthanides or actinides because we do not have the data we need to input into the code. But we do have all of this data for aluminum thanks to research on explosives and fire safety. So, we are focusing on aluminum plasmas and aluminum thermochemistry in this work, but the hydrodynamical processes that we are modeling should be general to all laser ablation plasmas. On this slide I’ve included a small handful of the reactions that are included in the multi-physics model, where I do want to highlight that condensation processes are included in our simulation, as given by Al2O3 at the bottom of the list. On the experimental side, we are able to measure atomic Al and </a:t>
            </a:r>
            <a:r>
              <a:rPr lang="en-US" dirty="0" err="1"/>
              <a:t>AlO</a:t>
            </a:r>
            <a:r>
              <a:rPr lang="en-US" dirty="0"/>
              <a:t> formation using laser-induced breakdown spectroscopy. The spectrum that I’m showing on this slide is produced from LIBS measurements that I performed, where I’ve labeled the signatures that correspond to </a:t>
            </a:r>
            <a:r>
              <a:rPr lang="en-US" dirty="0" err="1"/>
              <a:t>AlO</a:t>
            </a:r>
            <a:r>
              <a:rPr lang="en-US" dirty="0"/>
              <a:t>, where all of the other peaks either correspond to neutral or ionized aluminum. If you zoom in on the molecular signatures, </a:t>
            </a:r>
            <a:r>
              <a:rPr lang="en-US" dirty="0" err="1"/>
              <a:t>AlO</a:t>
            </a:r>
            <a:r>
              <a:rPr lang="en-US" dirty="0"/>
              <a:t> is observable as early as 1 us. Which is telling us that chemical reactions do occur pretty early after laser ablation when shockwaves are still present. From this spectrum, we can also pull out estimates on the average plasma temperature. For the conditions in this work, that temperature is around 14,000 K at 1 us and cools pretty quickly to around 5,000 K at 10 us. By this time, </a:t>
            </a:r>
            <a:r>
              <a:rPr lang="en-US" dirty="0" err="1"/>
              <a:t>AlO</a:t>
            </a:r>
            <a:r>
              <a:rPr lang="en-US" dirty="0"/>
              <a:t> signals are strong enough that we can pull temperature from these lines as well. It is clear from this curve that temperatures overlap between atomic and molecular species, which may possibly indicate that the species are emitting from the same general location in the plasma and are mixing together.</a:t>
            </a:r>
          </a:p>
        </p:txBody>
      </p:sp>
      <p:sp>
        <p:nvSpPr>
          <p:cNvPr id="4" name="Slide Number Placeholder 3"/>
          <p:cNvSpPr>
            <a:spLocks noGrp="1"/>
          </p:cNvSpPr>
          <p:nvPr>
            <p:ph type="sldNum" sz="quarter" idx="5"/>
          </p:nvPr>
        </p:nvSpPr>
        <p:spPr/>
        <p:txBody>
          <a:bodyPr/>
          <a:lstStyle/>
          <a:p>
            <a:fld id="{FC0ECAEE-CE33-4B9A-BC1D-E2668F76AF64}" type="slidenum">
              <a:rPr lang="en-US" smtClean="0"/>
              <a:t>5</a:t>
            </a:fld>
            <a:endParaRPr lang="en-US"/>
          </a:p>
        </p:txBody>
      </p:sp>
    </p:spTree>
    <p:extLst>
      <p:ext uri="{BB962C8B-B14F-4D97-AF65-F5344CB8AC3E}">
        <p14:creationId xmlns:p14="http://schemas.microsoft.com/office/powerpoint/2010/main" val="243242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investigate the spatial component of the chemistry is where the multi-physics simulation comes in. I don’t want to go into detail on how the initial conditions are determined for the simulation because I want to focus on the thermochemistry results, but I will say that these values are determined using experimental data on the laser-induced shockwave. And we are initializing the simulation at some time after laser ablation because the code doesn’t currently model the heat conduction and ionization processes involved in LA. --- So, I’ll start the simulation. And what you will see in the middle plot is that </a:t>
            </a:r>
            <a:r>
              <a:rPr lang="en-US" dirty="0" err="1"/>
              <a:t>AlO</a:t>
            </a:r>
            <a:r>
              <a:rPr lang="en-US" dirty="0"/>
              <a:t> is formed almost immediately after laser ablation. This animation here is showing you mass fractions of Al, </a:t>
            </a:r>
            <a:r>
              <a:rPr lang="en-US" dirty="0" err="1"/>
              <a:t>AlO</a:t>
            </a:r>
            <a:r>
              <a:rPr lang="en-US" dirty="0"/>
              <a:t>, and the condensation product Al2O3. The molecular species tend to be concentrated around the periphery of the fireball at early times, and then as vortices form and the fireball expands outwards, those spatial distributions change as the species mix together. --- I’ll let this play out a little bit longer. By this time, Al and </a:t>
            </a:r>
            <a:r>
              <a:rPr lang="en-US" dirty="0" err="1"/>
              <a:t>AlO</a:t>
            </a:r>
            <a:r>
              <a:rPr lang="en-US" dirty="0"/>
              <a:t> are concentrated in the vortices of the plume and are being used up as reactants to form higher polyatomic oxides, that eventually lead to the formation of this condensation product shown on the right.</a:t>
            </a:r>
          </a:p>
        </p:txBody>
      </p:sp>
      <p:sp>
        <p:nvSpPr>
          <p:cNvPr id="4" name="Slide Number Placeholder 3"/>
          <p:cNvSpPr>
            <a:spLocks noGrp="1"/>
          </p:cNvSpPr>
          <p:nvPr>
            <p:ph type="sldNum" sz="quarter" idx="5"/>
          </p:nvPr>
        </p:nvSpPr>
        <p:spPr/>
        <p:txBody>
          <a:bodyPr/>
          <a:lstStyle/>
          <a:p>
            <a:fld id="{FC0ECAEE-CE33-4B9A-BC1D-E2668F76AF64}" type="slidenum">
              <a:rPr lang="en-US" smtClean="0"/>
              <a:t>6</a:t>
            </a:fld>
            <a:endParaRPr lang="en-US"/>
          </a:p>
        </p:txBody>
      </p:sp>
    </p:spTree>
    <p:extLst>
      <p:ext uri="{BB962C8B-B14F-4D97-AF65-F5344CB8AC3E}">
        <p14:creationId xmlns:p14="http://schemas.microsoft.com/office/powerpoint/2010/main" val="288702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put the results of this simulation side-by-side with experimental measurements. The grayscale images are showing you measured images of the plasma using </a:t>
            </a:r>
            <a:r>
              <a:rPr lang="en-US" dirty="0" err="1"/>
              <a:t>shadowgraphy</a:t>
            </a:r>
            <a:r>
              <a:rPr lang="en-US" dirty="0"/>
              <a:t> compared to simulated Schlieren images in </a:t>
            </a:r>
            <a:r>
              <a:rPr lang="en-US" dirty="0" err="1"/>
              <a:t>HyBurn</a:t>
            </a:r>
            <a:r>
              <a:rPr lang="en-US" dirty="0"/>
              <a:t>. And the take-away here is that the lateral dimensions and overall shape of the plume between the two datasets tends to be comparable while the simulation overestimates the height of the fireball. So, this is something that will need to be addressed in collaboration with the code developers in the future, but right now the code is still giving us encouraging and promising results on the hydrodynamics and chemistry. We see vortex formation is both the simulation and measured images of the plasma emission using time-resolved fast-gated imaging. We also see parallels between the </a:t>
            </a:r>
            <a:r>
              <a:rPr lang="en-US" dirty="0" err="1"/>
              <a:t>AlO</a:t>
            </a:r>
            <a:r>
              <a:rPr lang="en-US" dirty="0"/>
              <a:t> features, where experimentally we measure </a:t>
            </a:r>
            <a:r>
              <a:rPr lang="en-US" dirty="0" err="1"/>
              <a:t>AlO</a:t>
            </a:r>
            <a:r>
              <a:rPr lang="en-US" dirty="0"/>
              <a:t> to be emitting strongest around the sample surface at 20 us, while geometrical features that agree with this spatial distribution are observed in the simulation. ---</a:t>
            </a:r>
          </a:p>
        </p:txBody>
      </p:sp>
      <p:sp>
        <p:nvSpPr>
          <p:cNvPr id="4" name="Slide Number Placeholder 3"/>
          <p:cNvSpPr>
            <a:spLocks noGrp="1"/>
          </p:cNvSpPr>
          <p:nvPr>
            <p:ph type="sldNum" sz="quarter" idx="5"/>
          </p:nvPr>
        </p:nvSpPr>
        <p:spPr/>
        <p:txBody>
          <a:bodyPr/>
          <a:lstStyle/>
          <a:p>
            <a:fld id="{FC0ECAEE-CE33-4B9A-BC1D-E2668F76AF64}" type="slidenum">
              <a:rPr lang="en-US" smtClean="0"/>
              <a:t>7</a:t>
            </a:fld>
            <a:endParaRPr lang="en-US"/>
          </a:p>
        </p:txBody>
      </p:sp>
    </p:spTree>
    <p:extLst>
      <p:ext uri="{BB962C8B-B14F-4D97-AF65-F5344CB8AC3E}">
        <p14:creationId xmlns:p14="http://schemas.microsoft.com/office/powerpoint/2010/main" val="354407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the impact of being able to perform these advance multi-physics simulations of the laser ablation plasma? I’m going to pull you back to the statement I made earlier during the introduction of this presentation when I spoke to addressing opposing viewpoints on the role that shockwaves play in laser plasma chemistry. In this work, aluminum monoxide was observed in experimental measurements as early as 1 us while in the computational models molecular formation was shown to occur along the periphery of the plasma plume almost immediately after laser ablation. Strong shock waves are definitely still present at this time, yet they were not shown to preventing mix or chemical reactions between the plasma-gas species in any way. This means that our results support the belief that chemical reactions are driven by plume hydrodynamics, turbulence, and temperature gradients at the edge of the plasma as compared to theory on shockwave mediated chemistry.</a:t>
            </a:r>
          </a:p>
        </p:txBody>
      </p:sp>
      <p:sp>
        <p:nvSpPr>
          <p:cNvPr id="4" name="Slide Number Placeholder 3"/>
          <p:cNvSpPr>
            <a:spLocks noGrp="1"/>
          </p:cNvSpPr>
          <p:nvPr>
            <p:ph type="sldNum" sz="quarter" idx="5"/>
          </p:nvPr>
        </p:nvSpPr>
        <p:spPr/>
        <p:txBody>
          <a:bodyPr/>
          <a:lstStyle/>
          <a:p>
            <a:fld id="{FC0ECAEE-CE33-4B9A-BC1D-E2668F76AF64}" type="slidenum">
              <a:rPr lang="en-US" smtClean="0"/>
              <a:t>8</a:t>
            </a:fld>
            <a:endParaRPr lang="en-US"/>
          </a:p>
        </p:txBody>
      </p:sp>
    </p:spTree>
    <p:extLst>
      <p:ext uri="{BB962C8B-B14F-4D97-AF65-F5344CB8AC3E}">
        <p14:creationId xmlns:p14="http://schemas.microsoft.com/office/powerpoint/2010/main" val="95796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still more we can do to investigate the chemistry of laser-produced plasma. This work focused on plasmas generated at atmospheric pressure in air. We can also change background gases and pressures to further investigate confinement effects and the effect of oxygen concentration on chemistry. We can also introduce more effects in regards to turbulence to the simulations. It is also of interest to provide updates to the source code for </a:t>
            </a:r>
            <a:r>
              <a:rPr lang="en-US" dirty="0" err="1"/>
              <a:t>HyBurn</a:t>
            </a:r>
            <a:r>
              <a:rPr lang="en-US" dirty="0"/>
              <a:t>, where there has been talk about adding capabilities to simulate spectroscopic signatures as well as model the laser ablation process, which would require ionization processes to be added as well. Both of these options are very feasible and out collaborator that writes the code definitely has interest in bringing in students to perform these updates. --- Now, for a quick aside on other work. I typically speak on cerium laser-produced plasmas as a surrogate for plutonium, which is performed in collaboration with Savannah River National Laboratory. About a week ago, our collaborator at the lab – Dr. Eliel Villa-Aleman – obtained a sample of plutonium. Within the next month experiments are planned to be performed, so there should be progress and publications on that project as well.</a:t>
            </a:r>
          </a:p>
        </p:txBody>
      </p:sp>
      <p:sp>
        <p:nvSpPr>
          <p:cNvPr id="4" name="Slide Number Placeholder 3"/>
          <p:cNvSpPr>
            <a:spLocks noGrp="1"/>
          </p:cNvSpPr>
          <p:nvPr>
            <p:ph type="sldNum" sz="quarter" idx="5"/>
          </p:nvPr>
        </p:nvSpPr>
        <p:spPr/>
        <p:txBody>
          <a:bodyPr/>
          <a:lstStyle/>
          <a:p>
            <a:fld id="{FC0ECAEE-CE33-4B9A-BC1D-E2668F76AF64}" type="slidenum">
              <a:rPr lang="en-US" smtClean="0"/>
              <a:t>9</a:t>
            </a:fld>
            <a:endParaRPr lang="en-US"/>
          </a:p>
        </p:txBody>
      </p:sp>
    </p:spTree>
    <p:extLst>
      <p:ext uri="{BB962C8B-B14F-4D97-AF65-F5344CB8AC3E}">
        <p14:creationId xmlns:p14="http://schemas.microsoft.com/office/powerpoint/2010/main" val="118309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AC9D8E-B781-455D-9489-3A5C4A4D9D14}"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464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19D82-20C3-40A5-A820-1BB3D53279A0}"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3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9097-9716-4D94-ABD8-451A9756AB9A}"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92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lstStyle/>
          <a:p>
            <a:r>
              <a:rPr lang="en-US"/>
              <a:t>Click to edit Master title style</a:t>
            </a:r>
          </a:p>
        </p:txBody>
      </p:sp>
      <p:sp>
        <p:nvSpPr>
          <p:cNvPr id="3" name="Content Placeholder 2"/>
          <p:cNvSpPr>
            <a:spLocks noGrp="1"/>
          </p:cNvSpPr>
          <p:nvPr>
            <p:ph idx="1"/>
          </p:nvPr>
        </p:nvSpPr>
        <p:spPr>
          <a:xfrm>
            <a:off x="838200" y="1684304"/>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4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DED1D1-89CC-4D30-A421-39993E9E186B}"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4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AF26B-6C04-4E83-9FA0-EBDA8889F5C0}" type="datetime1">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63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E3D2F-C8D9-4421-BCCB-5B43FF1BD27D}" type="datetime1">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44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76F30-0BFB-4AE7-8E5E-DDD754248C39}" type="datetime1">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6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2EC4-87EF-4AFB-B1D1-885728A0B41A}" type="datetime1">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69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6F9FEE-C083-410F-8170-78648A612973}" type="datetime1">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165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8EBD5-E00F-47F4-A4C3-876DC0BE9F3B}" type="datetime1">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12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2971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B423-6061-48DF-B249-33DE0875FAD0}" type="datetime1">
              <a:rPr lang="en-US" smtClean="0"/>
              <a:t>3/13/2023</a:t>
            </a:fld>
            <a:endParaRPr lang="en-US"/>
          </a:p>
        </p:txBody>
      </p:sp>
      <p:sp>
        <p:nvSpPr>
          <p:cNvPr id="5" name="Footer Placeholder 4"/>
          <p:cNvSpPr>
            <a:spLocks noGrp="1"/>
          </p:cNvSpPr>
          <p:nvPr>
            <p:ph type="ftr" sz="quarter" idx="3"/>
          </p:nvPr>
        </p:nvSpPr>
        <p:spPr>
          <a:xfrm>
            <a:off x="4038600" y="632971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297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99B8A-0457-4E1E-8FD2-4E3A9121342F}" type="slidenum">
              <a:rPr lang="en-US" smtClean="0"/>
              <a:t>‹#›</a:t>
            </a:fld>
            <a:endParaRPr lang="en-US"/>
          </a:p>
        </p:txBody>
      </p:sp>
      <p:sp>
        <p:nvSpPr>
          <p:cNvPr id="8" name="Rectangle 7"/>
          <p:cNvSpPr/>
          <p:nvPr userDrawn="1"/>
        </p:nvSpPr>
        <p:spPr>
          <a:xfrm>
            <a:off x="0" y="6096001"/>
            <a:ext cx="12192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Related image"/>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185931" y="6184505"/>
            <a:ext cx="1510478" cy="5822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1004104" y="6272674"/>
            <a:ext cx="0" cy="411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34377" y="6207824"/>
            <a:ext cx="535351" cy="535589"/>
          </a:xfrm>
          <a:prstGeom prst="rect">
            <a:avLst/>
          </a:prstGeom>
        </p:spPr>
      </p:pic>
      <p:sp>
        <p:nvSpPr>
          <p:cNvPr id="13" name="Slide Number Placeholder 5"/>
          <p:cNvSpPr txBox="1">
            <a:spLocks/>
          </p:cNvSpPr>
          <p:nvPr userDrawn="1"/>
        </p:nvSpPr>
        <p:spPr>
          <a:xfrm>
            <a:off x="9152142" y="634113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99B8A-0457-4E1E-8FD2-4E3A9121342F}" type="slidenum">
              <a:rPr lang="en-US" sz="1400" smtClean="0">
                <a:solidFill>
                  <a:schemeClr val="bg1">
                    <a:lumMod val="65000"/>
                  </a:schemeClr>
                </a:solidFill>
              </a:rPr>
              <a:pPr algn="r"/>
              <a:t>‹#›</a:t>
            </a:fld>
            <a:endParaRPr lang="en-US" sz="1400" dirty="0">
              <a:solidFill>
                <a:schemeClr val="bg1">
                  <a:lumMod val="65000"/>
                </a:schemeClr>
              </a:solidFill>
            </a:endParaRPr>
          </a:p>
        </p:txBody>
      </p:sp>
      <p:pic>
        <p:nvPicPr>
          <p:cNvPr id="7" name="Picture 12" descr="University of Florida College of Engineering - Wikipedia">
            <a:extLst>
              <a:ext uri="{FF2B5EF4-FFF2-40B4-BE49-F238E27FC236}">
                <a16:creationId xmlns:a16="http://schemas.microsoft.com/office/drawing/2014/main" id="{13F629DF-C701-2EF2-888E-548E726FD82F}"/>
              </a:ext>
            </a:extLst>
          </p:cNvPr>
          <p:cNvPicPr>
            <a:picLocks noChangeAspect="1" noChangeArrowheads="1"/>
          </p:cNvPicPr>
          <p:nvPr userDrawn="1"/>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colorTemperature colorTemp="7200"/>
                    </a14:imgEffect>
                    <a14:imgEffect>
                      <a14:brightnessContrast bright="100000" contrast="-20000"/>
                    </a14:imgEffect>
                  </a14:imgLayer>
                </a14:imgProps>
              </a:ext>
              <a:ext uri="{28A0092B-C50C-407E-A947-70E740481C1C}">
                <a14:useLocalDpi xmlns:a14="http://schemas.microsoft.com/office/drawing/2010/main" val="0"/>
              </a:ext>
            </a:extLst>
          </a:blip>
          <a:srcRect/>
          <a:stretch>
            <a:fillRect/>
          </a:stretch>
        </p:blipFill>
        <p:spPr bwMode="auto">
          <a:xfrm>
            <a:off x="10807064" y="6205413"/>
            <a:ext cx="549661" cy="54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0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tiff"/><Relationship Id="rId5" Type="http://schemas.openxmlformats.org/officeDocument/2006/relationships/image" Target="../media/image44.png"/><Relationship Id="rId4" Type="http://schemas.openxmlformats.org/officeDocument/2006/relationships/image" Target="../media/image43.gif"/></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microsoft.com/office/2007/relationships/hdphoto" Target="../media/hdphoto31.wdp"/><Relationship Id="rId3" Type="http://schemas.microsoft.com/office/2007/relationships/hdphoto" Target="../media/hdphoto26.wdp"/><Relationship Id="rId7" Type="http://schemas.microsoft.com/office/2007/relationships/hdphoto" Target="../media/hdphoto28.wdp"/><Relationship Id="rId12"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11" Type="http://schemas.microsoft.com/office/2007/relationships/hdphoto" Target="../media/hdphoto30.wdp"/><Relationship Id="rId5" Type="http://schemas.microsoft.com/office/2007/relationships/hdphoto" Target="../media/hdphoto27.wdp"/><Relationship Id="rId15" Type="http://schemas.microsoft.com/office/2007/relationships/hdphoto" Target="../media/hdphoto32.wdp"/><Relationship Id="rId10" Type="http://schemas.openxmlformats.org/officeDocument/2006/relationships/image" Target="../media/image52.png"/><Relationship Id="rId4" Type="http://schemas.openxmlformats.org/officeDocument/2006/relationships/image" Target="../media/image49.png"/><Relationship Id="rId9" Type="http://schemas.microsoft.com/office/2007/relationships/hdphoto" Target="../media/hdphoto29.wdp"/><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0.tiff"/><Relationship Id="rId13" Type="http://schemas.openxmlformats.org/officeDocument/2006/relationships/image" Target="../media/image65.tiff"/><Relationship Id="rId18" Type="http://schemas.openxmlformats.org/officeDocument/2006/relationships/image" Target="../media/image70.tiff"/><Relationship Id="rId3" Type="http://schemas.openxmlformats.org/officeDocument/2006/relationships/image" Target="../media/image55.jpeg"/><Relationship Id="rId7" Type="http://schemas.openxmlformats.org/officeDocument/2006/relationships/image" Target="../media/image59.tiff"/><Relationship Id="rId12" Type="http://schemas.openxmlformats.org/officeDocument/2006/relationships/image" Target="../media/image64.tiff"/><Relationship Id="rId17" Type="http://schemas.openxmlformats.org/officeDocument/2006/relationships/image" Target="../media/image69.tiff"/><Relationship Id="rId2" Type="http://schemas.openxmlformats.org/officeDocument/2006/relationships/notesSlide" Target="../notesSlides/notesSlide11.xml"/><Relationship Id="rId16" Type="http://schemas.openxmlformats.org/officeDocument/2006/relationships/image" Target="../media/image68.tiff"/><Relationship Id="rId1" Type="http://schemas.openxmlformats.org/officeDocument/2006/relationships/slideLayout" Target="../slideLayouts/slideLayout2.xml"/><Relationship Id="rId6" Type="http://schemas.openxmlformats.org/officeDocument/2006/relationships/image" Target="../media/image58.tiff"/><Relationship Id="rId11" Type="http://schemas.openxmlformats.org/officeDocument/2006/relationships/image" Target="../media/image63.tiff"/><Relationship Id="rId5" Type="http://schemas.openxmlformats.org/officeDocument/2006/relationships/image" Target="../media/image57.tiff"/><Relationship Id="rId15" Type="http://schemas.openxmlformats.org/officeDocument/2006/relationships/image" Target="../media/image67.tiff"/><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tiff"/><Relationship Id="rId14" Type="http://schemas.openxmlformats.org/officeDocument/2006/relationships/image" Target="../media/image66.tif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6.png"/><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microsoft.com/office/2007/relationships/hdphoto" Target="../media/hdphoto10.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xml"/><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8" Type="http://schemas.microsoft.com/office/2007/relationships/hdphoto" Target="../media/hdphoto14.wdp"/><Relationship Id="rId13" Type="http://schemas.microsoft.com/office/2007/relationships/hdphoto" Target="../media/hdphoto15.wdp"/><Relationship Id="rId18" Type="http://schemas.microsoft.com/office/2007/relationships/hdphoto" Target="../media/hdphoto17.wdp"/><Relationship Id="rId26" Type="http://schemas.microsoft.com/office/2007/relationships/hdphoto" Target="../media/hdphoto21.wdp"/><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image" Target="../media/image24.png"/><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26.png"/><Relationship Id="rId20" Type="http://schemas.microsoft.com/office/2007/relationships/hdphoto" Target="../media/hdphoto18.wdp"/><Relationship Id="rId29"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23.png"/><Relationship Id="rId24" Type="http://schemas.microsoft.com/office/2007/relationships/hdphoto" Target="../media/hdphoto20.wdp"/><Relationship Id="rId32" Type="http://schemas.openxmlformats.org/officeDocument/2006/relationships/image" Target="../media/image35.png"/><Relationship Id="rId5" Type="http://schemas.openxmlformats.org/officeDocument/2006/relationships/image" Target="../media/image21.png"/><Relationship Id="rId15" Type="http://schemas.microsoft.com/office/2007/relationships/hdphoto" Target="../media/hdphoto16.wdp"/><Relationship Id="rId23" Type="http://schemas.openxmlformats.org/officeDocument/2006/relationships/image" Target="../media/image30.png"/><Relationship Id="rId28" Type="http://schemas.microsoft.com/office/2007/relationships/hdphoto" Target="../media/hdphoto22.wdp"/><Relationship Id="rId10" Type="http://schemas.microsoft.com/office/2007/relationships/hdphoto" Target="../media/hdphoto11.wdp"/><Relationship Id="rId19" Type="http://schemas.openxmlformats.org/officeDocument/2006/relationships/image" Target="../media/image28.png"/><Relationship Id="rId31" Type="http://schemas.openxmlformats.org/officeDocument/2006/relationships/image" Target="../media/image34.png"/><Relationship Id="rId4" Type="http://schemas.microsoft.com/office/2007/relationships/hdphoto" Target="../media/hdphoto12.wdp"/><Relationship Id="rId9" Type="http://schemas.openxmlformats.org/officeDocument/2006/relationships/image" Target="../media/image19.png"/><Relationship Id="rId14" Type="http://schemas.openxmlformats.org/officeDocument/2006/relationships/image" Target="../media/image25.png"/><Relationship Id="rId22" Type="http://schemas.microsoft.com/office/2007/relationships/hdphoto" Target="../media/hdphoto19.wdp"/><Relationship Id="rId27" Type="http://schemas.openxmlformats.org/officeDocument/2006/relationships/image" Target="../media/image32.png"/><Relationship Id="rId30" Type="http://schemas.microsoft.com/office/2007/relationships/hdphoto" Target="../media/hdphoto23.wdp"/></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24.wdp"/></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168" y="835514"/>
            <a:ext cx="8697689" cy="2215991"/>
          </a:xfrm>
          <a:prstGeom prst="rect">
            <a:avLst/>
          </a:prstGeom>
          <a:noFill/>
        </p:spPr>
        <p:txBody>
          <a:bodyPr wrap="square" rtlCol="0">
            <a:spAutoFit/>
          </a:bodyPr>
          <a:lstStyle/>
          <a:p>
            <a:r>
              <a:rPr lang="en-US" sz="4600" dirty="0">
                <a:solidFill>
                  <a:schemeClr val="tx1">
                    <a:lumMod val="75000"/>
                    <a:lumOff val="25000"/>
                  </a:schemeClr>
                </a:solidFill>
                <a:latin typeface="Trebuchet MS" panose="020B0603020202020204" pitchFamily="34" charset="0"/>
              </a:rPr>
              <a:t>Effect of Plume Hydrodynamics on the Combustion Chemistry of Laser Ablation Plasmas</a:t>
            </a:r>
          </a:p>
        </p:txBody>
      </p:sp>
      <p:sp>
        <p:nvSpPr>
          <p:cNvPr id="5" name="TextBox 4"/>
          <p:cNvSpPr txBox="1"/>
          <p:nvPr/>
        </p:nvSpPr>
        <p:spPr>
          <a:xfrm>
            <a:off x="942392" y="3988420"/>
            <a:ext cx="10875359" cy="2000548"/>
          </a:xfrm>
          <a:prstGeom prst="rect">
            <a:avLst/>
          </a:prstGeom>
          <a:noFill/>
        </p:spPr>
        <p:txBody>
          <a:bodyPr wrap="square" rtlCol="0">
            <a:spAutoFit/>
          </a:bodyPr>
          <a:lstStyle/>
          <a:p>
            <a:pPr algn="r"/>
            <a:r>
              <a:rPr lang="en-US" sz="2400" b="1" dirty="0"/>
              <a:t>Emily H. Kwapis*</a:t>
            </a:r>
            <a:r>
              <a:rPr lang="en-US" sz="2400" b="1" baseline="30000" dirty="0"/>
              <a:t>,1</a:t>
            </a:r>
            <a:endParaRPr lang="en-US" sz="2400" b="1" dirty="0"/>
          </a:p>
          <a:p>
            <a:pPr algn="r"/>
            <a:r>
              <a:rPr lang="en-US" sz="2000" dirty="0"/>
              <a:t>PhD Candidate, Nuclear Engineering Program, University of Florida </a:t>
            </a:r>
          </a:p>
          <a:p>
            <a:pPr algn="r"/>
            <a:r>
              <a:rPr lang="en-US" sz="2000" dirty="0"/>
              <a:t>Enrique Medici</a:t>
            </a:r>
            <a:r>
              <a:rPr lang="en-US" sz="2000" baseline="30000" dirty="0"/>
              <a:t>1</a:t>
            </a:r>
            <a:r>
              <a:rPr lang="en-US" sz="2000" dirty="0"/>
              <a:t>, Kira Berg</a:t>
            </a:r>
            <a:r>
              <a:rPr lang="en-US" sz="2000" baseline="30000" dirty="0"/>
              <a:t>2</a:t>
            </a:r>
            <a:r>
              <a:rPr lang="en-US" sz="2000" dirty="0"/>
              <a:t>, Ryan W. Houim</a:t>
            </a:r>
            <a:r>
              <a:rPr lang="en-US" sz="2000" baseline="30000" dirty="0"/>
              <a:t>3</a:t>
            </a:r>
            <a:r>
              <a:rPr lang="en-US" sz="2000" dirty="0"/>
              <a:t>, Kyle C. Hartig</a:t>
            </a:r>
            <a:r>
              <a:rPr lang="en-US" sz="2000" baseline="30000" dirty="0"/>
              <a:t>1</a:t>
            </a:r>
            <a:endParaRPr lang="en-US" sz="2000" dirty="0"/>
          </a:p>
          <a:p>
            <a:pPr algn="r"/>
            <a:r>
              <a:rPr lang="en-US" sz="2000" baseline="30000" dirty="0"/>
              <a:t>1</a:t>
            </a:r>
            <a:r>
              <a:rPr lang="en-US" sz="2000" dirty="0"/>
              <a:t>Nuclear Engineering Program, Department of Materials Science and Engineering University of Florida</a:t>
            </a:r>
          </a:p>
          <a:p>
            <a:pPr algn="r"/>
            <a:r>
              <a:rPr lang="en-US" sz="2000" baseline="30000" dirty="0"/>
              <a:t>2</a:t>
            </a:r>
            <a:r>
              <a:rPr lang="en-US" sz="2000" dirty="0"/>
              <a:t>Department of Agricultural and Biological Engineering, University of Florida</a:t>
            </a:r>
          </a:p>
          <a:p>
            <a:pPr algn="r"/>
            <a:r>
              <a:rPr lang="en-US" sz="2000" baseline="30000" dirty="0"/>
              <a:t>3</a:t>
            </a:r>
            <a:r>
              <a:rPr lang="en-US" sz="2000" dirty="0"/>
              <a:t>Department of Mechanical and Aerospace Engineering, University of Florida</a:t>
            </a:r>
            <a:endParaRPr lang="en-US" sz="2000" baseline="30000" dirty="0"/>
          </a:p>
        </p:txBody>
      </p:sp>
      <p:sp>
        <p:nvSpPr>
          <p:cNvPr id="2" name="TextBox 1">
            <a:extLst>
              <a:ext uri="{FF2B5EF4-FFF2-40B4-BE49-F238E27FC236}">
                <a16:creationId xmlns:a16="http://schemas.microsoft.com/office/drawing/2014/main" id="{66643A72-1531-164D-8F90-A1481AA9A8BF}"/>
              </a:ext>
            </a:extLst>
          </p:cNvPr>
          <p:cNvSpPr txBox="1"/>
          <p:nvPr/>
        </p:nvSpPr>
        <p:spPr>
          <a:xfrm>
            <a:off x="3414161" y="3071351"/>
            <a:ext cx="4248214" cy="923330"/>
          </a:xfrm>
          <a:prstGeom prst="rect">
            <a:avLst/>
          </a:prstGeom>
          <a:noFill/>
        </p:spPr>
        <p:txBody>
          <a:bodyPr wrap="none" rtlCol="0">
            <a:spAutoFit/>
          </a:bodyPr>
          <a:lstStyle/>
          <a:p>
            <a:r>
              <a:rPr lang="en-US" sz="3600" dirty="0"/>
              <a:t>2023 MTV Workshop</a:t>
            </a:r>
          </a:p>
          <a:p>
            <a:r>
              <a:rPr lang="en-US" dirty="0"/>
              <a:t>March 21</a:t>
            </a:r>
            <a:r>
              <a:rPr lang="en-US" baseline="30000" dirty="0"/>
              <a:t>st</a:t>
            </a:r>
            <a:r>
              <a:rPr lang="en-US" dirty="0"/>
              <a:t>, 2023</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335" y="1617571"/>
            <a:ext cx="2602724" cy="2603881"/>
          </a:xfrm>
          <a:prstGeom prst="rect">
            <a:avLst/>
          </a:prstGeom>
        </p:spPr>
      </p:pic>
      <p:cxnSp>
        <p:nvCxnSpPr>
          <p:cNvPr id="7" name="Straight Connector 6">
            <a:extLst>
              <a:ext uri="{FF2B5EF4-FFF2-40B4-BE49-F238E27FC236}">
                <a16:creationId xmlns:a16="http://schemas.microsoft.com/office/drawing/2014/main" id="{D9CFC876-38B3-E04F-A6EB-7F8649A2875D}"/>
              </a:ext>
            </a:extLst>
          </p:cNvPr>
          <p:cNvCxnSpPr/>
          <p:nvPr/>
        </p:nvCxnSpPr>
        <p:spPr>
          <a:xfrm>
            <a:off x="3205150" y="1967011"/>
            <a:ext cx="0" cy="1905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5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82555" y="0"/>
            <a:ext cx="11809445" cy="1325563"/>
          </a:xfrm>
        </p:spPr>
        <p:txBody>
          <a:bodyPr anchor="ctr"/>
          <a:lstStyle/>
          <a:p>
            <a:r>
              <a:rPr lang="en-US" dirty="0">
                <a:latin typeface="Trebuchet MS" panose="020B0603020202020204" pitchFamily="34" charset="0"/>
              </a:rPr>
              <a:t>MTV Impact</a:t>
            </a:r>
          </a:p>
        </p:txBody>
      </p:sp>
      <p:sp>
        <p:nvSpPr>
          <p:cNvPr id="8" name="Content Placeholder 2">
            <a:extLst>
              <a:ext uri="{FF2B5EF4-FFF2-40B4-BE49-F238E27FC236}">
                <a16:creationId xmlns:a16="http://schemas.microsoft.com/office/drawing/2014/main" id="{53346408-C487-D215-96B7-86C7D2B8FD39}"/>
              </a:ext>
            </a:extLst>
          </p:cNvPr>
          <p:cNvSpPr txBox="1">
            <a:spLocks/>
          </p:cNvSpPr>
          <p:nvPr/>
        </p:nvSpPr>
        <p:spPr>
          <a:xfrm>
            <a:off x="410548" y="1161100"/>
            <a:ext cx="7954506" cy="5043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400" dirty="0">
                <a:cs typeface="Arial" panose="020B0604020202020204" pitchFamily="34" charset="0"/>
              </a:rPr>
              <a:t>Internships:</a:t>
            </a:r>
          </a:p>
          <a:p>
            <a:pPr lvl="1">
              <a:spcBef>
                <a:spcPts val="400"/>
              </a:spcBef>
            </a:pPr>
            <a:r>
              <a:rPr lang="en-US" sz="2100" dirty="0">
                <a:cs typeface="Arial" panose="020B0604020202020204" pitchFamily="34" charset="0"/>
              </a:rPr>
              <a:t>Previous (Summer 2022): DTRA, </a:t>
            </a:r>
            <a:r>
              <a:rPr lang="en-US" sz="2100" b="1" dirty="0">
                <a:cs typeface="Arial" panose="020B0604020202020204" pitchFamily="34" charset="0"/>
              </a:rPr>
              <a:t>DoD</a:t>
            </a:r>
            <a:r>
              <a:rPr lang="en-US" sz="2100" dirty="0">
                <a:cs typeface="Arial" panose="020B0604020202020204" pitchFamily="34" charset="0"/>
              </a:rPr>
              <a:t>, Vanderbilt NSF REU</a:t>
            </a:r>
            <a:endParaRPr lang="en-US" sz="2100" b="1" dirty="0">
              <a:cs typeface="Arial" panose="020B0604020202020204" pitchFamily="34" charset="0"/>
            </a:endParaRPr>
          </a:p>
          <a:p>
            <a:pPr lvl="1">
              <a:spcBef>
                <a:spcPts val="400"/>
              </a:spcBef>
            </a:pPr>
            <a:r>
              <a:rPr lang="en-US" sz="2100" dirty="0">
                <a:cs typeface="Arial" panose="020B0604020202020204" pitchFamily="34" charset="0"/>
              </a:rPr>
              <a:t>Upcoming (Summer 2023): DTRA, </a:t>
            </a:r>
            <a:r>
              <a:rPr lang="en-US" sz="2100" b="1" dirty="0">
                <a:cs typeface="Arial" panose="020B0604020202020204" pitchFamily="34" charset="0"/>
              </a:rPr>
              <a:t>DoD</a:t>
            </a:r>
            <a:r>
              <a:rPr lang="en-US" sz="2100" dirty="0">
                <a:cs typeface="Arial" panose="020B0604020202020204" pitchFamily="34" charset="0"/>
              </a:rPr>
              <a:t>, LANL, LLNL Seaborg Fellowship</a:t>
            </a:r>
          </a:p>
          <a:p>
            <a:pPr>
              <a:spcBef>
                <a:spcPts val="400"/>
              </a:spcBef>
            </a:pPr>
            <a:r>
              <a:rPr lang="en-US" sz="2400" b="1" dirty="0">
                <a:cs typeface="Arial" panose="020B0604020202020204" pitchFamily="34" charset="0"/>
              </a:rPr>
              <a:t>DoD SMART </a:t>
            </a:r>
            <a:r>
              <a:rPr lang="en-US" sz="2400" dirty="0">
                <a:cs typeface="Arial" panose="020B0604020202020204" pitchFamily="34" charset="0"/>
              </a:rPr>
              <a:t>graduate fellowship (x2)</a:t>
            </a:r>
          </a:p>
          <a:p>
            <a:pPr>
              <a:spcBef>
                <a:spcPts val="400"/>
              </a:spcBef>
            </a:pPr>
            <a:r>
              <a:rPr lang="en-US" sz="2400" dirty="0">
                <a:cs typeface="Arial" panose="020B0604020202020204" pitchFamily="34" charset="0"/>
              </a:rPr>
              <a:t>Conference Presentations: </a:t>
            </a:r>
          </a:p>
          <a:p>
            <a:pPr lvl="1">
              <a:spcBef>
                <a:spcPts val="400"/>
              </a:spcBef>
            </a:pPr>
            <a:r>
              <a:rPr lang="en-US" sz="2100" dirty="0">
                <a:cs typeface="Arial" panose="020B0604020202020204" pitchFamily="34" charset="0"/>
              </a:rPr>
              <a:t>Previous (2022-2023): </a:t>
            </a:r>
            <a:r>
              <a:rPr lang="en-US" sz="2100" b="1" dirty="0">
                <a:cs typeface="Arial" panose="020B0604020202020204" pitchFamily="34" charset="0"/>
              </a:rPr>
              <a:t>MARC</a:t>
            </a:r>
            <a:r>
              <a:rPr lang="en-US" sz="2100" dirty="0">
                <a:cs typeface="Arial" panose="020B0604020202020204" pitchFamily="34" charset="0"/>
              </a:rPr>
              <a:t> (x2), OSA Optical Sensors and Sensing Congress (x2), </a:t>
            </a:r>
            <a:r>
              <a:rPr lang="en-US" sz="2100" b="1" dirty="0">
                <a:cs typeface="Arial" panose="020B0604020202020204" pitchFamily="34" charset="0"/>
              </a:rPr>
              <a:t>INMM </a:t>
            </a:r>
            <a:r>
              <a:rPr lang="en-US" sz="2100" dirty="0">
                <a:cs typeface="Arial" panose="020B0604020202020204" pitchFamily="34" charset="0"/>
              </a:rPr>
              <a:t>(x1), </a:t>
            </a:r>
            <a:r>
              <a:rPr lang="en-US" sz="2100" b="1" dirty="0" err="1">
                <a:cs typeface="Arial" panose="020B0604020202020204" pitchFamily="34" charset="0"/>
              </a:rPr>
              <a:t>SciX</a:t>
            </a:r>
            <a:r>
              <a:rPr lang="en-US" sz="2100" dirty="0">
                <a:cs typeface="Arial" panose="020B0604020202020204" pitchFamily="34" charset="0"/>
              </a:rPr>
              <a:t> (x2), LIBS (x1)</a:t>
            </a:r>
          </a:p>
          <a:p>
            <a:pPr lvl="1">
              <a:spcBef>
                <a:spcPts val="400"/>
              </a:spcBef>
            </a:pPr>
            <a:r>
              <a:rPr lang="en-US" sz="2100" dirty="0">
                <a:cs typeface="Arial" panose="020B0604020202020204" pitchFamily="34" charset="0"/>
              </a:rPr>
              <a:t>Upcoming: </a:t>
            </a:r>
            <a:r>
              <a:rPr lang="en-US" sz="2100" b="1" dirty="0">
                <a:cs typeface="Arial" panose="020B0604020202020204" pitchFamily="34" charset="0"/>
              </a:rPr>
              <a:t>INMM</a:t>
            </a:r>
            <a:r>
              <a:rPr lang="en-US" sz="2100" dirty="0">
                <a:cs typeface="Arial" panose="020B0604020202020204" pitchFamily="34" charset="0"/>
              </a:rPr>
              <a:t> (x1), </a:t>
            </a:r>
            <a:r>
              <a:rPr lang="en-US" sz="2100" b="1" dirty="0" err="1">
                <a:cs typeface="Arial" panose="020B0604020202020204" pitchFamily="34" charset="0"/>
              </a:rPr>
              <a:t>SciX</a:t>
            </a:r>
            <a:r>
              <a:rPr lang="en-US" sz="2100" dirty="0">
                <a:cs typeface="Arial" panose="020B0604020202020204" pitchFamily="34" charset="0"/>
              </a:rPr>
              <a:t> (x3), CLEO (x1)</a:t>
            </a:r>
          </a:p>
          <a:p>
            <a:pPr>
              <a:spcBef>
                <a:spcPts val="400"/>
              </a:spcBef>
            </a:pPr>
            <a:r>
              <a:rPr lang="en-US" sz="2600" dirty="0">
                <a:cs typeface="Arial" panose="020B0604020202020204" pitchFamily="34" charset="0"/>
              </a:rPr>
              <a:t>Journal Publications:</a:t>
            </a:r>
          </a:p>
          <a:p>
            <a:pPr lvl="1">
              <a:spcBef>
                <a:spcPts val="400"/>
              </a:spcBef>
            </a:pPr>
            <a:r>
              <a:rPr lang="en-US" sz="2100" dirty="0">
                <a:cs typeface="Arial" panose="020B0604020202020204" pitchFamily="34" charset="0"/>
              </a:rPr>
              <a:t>Published/Accepted: </a:t>
            </a:r>
            <a:r>
              <a:rPr lang="en-US" sz="2100" i="1" dirty="0">
                <a:cs typeface="Arial" panose="020B0604020202020204" pitchFamily="34" charset="0"/>
              </a:rPr>
              <a:t>Applied Spectroscopy</a:t>
            </a:r>
            <a:r>
              <a:rPr lang="en-US" sz="2100" dirty="0">
                <a:cs typeface="Arial" panose="020B0604020202020204" pitchFamily="34" charset="0"/>
              </a:rPr>
              <a:t>, </a:t>
            </a:r>
            <a:r>
              <a:rPr lang="en-US" sz="2100" b="1" i="1" dirty="0" err="1">
                <a:cs typeface="Arial" panose="020B0604020202020204" pitchFamily="34" charset="0"/>
              </a:rPr>
              <a:t>Spectrochimica</a:t>
            </a:r>
            <a:r>
              <a:rPr lang="en-US" sz="2100" b="1" i="1" dirty="0">
                <a:cs typeface="Arial" panose="020B0604020202020204" pitchFamily="34" charset="0"/>
              </a:rPr>
              <a:t> Acta Part B </a:t>
            </a:r>
            <a:r>
              <a:rPr lang="en-US" sz="2100" dirty="0">
                <a:cs typeface="Arial" panose="020B0604020202020204" pitchFamily="34" charset="0"/>
              </a:rPr>
              <a:t>(x2), </a:t>
            </a:r>
            <a:r>
              <a:rPr lang="en-US" sz="2100" b="1" i="1" dirty="0">
                <a:cs typeface="Arial" panose="020B0604020202020204" pitchFamily="34" charset="0"/>
              </a:rPr>
              <a:t>Optics Express</a:t>
            </a:r>
            <a:endParaRPr lang="en-US" sz="2100" b="1" dirty="0">
              <a:cs typeface="Arial" panose="020B0604020202020204" pitchFamily="34" charset="0"/>
            </a:endParaRPr>
          </a:p>
          <a:p>
            <a:pPr lvl="1">
              <a:spcBef>
                <a:spcPts val="400"/>
              </a:spcBef>
            </a:pPr>
            <a:r>
              <a:rPr lang="en-US" sz="2100" dirty="0">
                <a:cs typeface="Arial" panose="020B0604020202020204" pitchFamily="34" charset="0"/>
              </a:rPr>
              <a:t>Submitted: </a:t>
            </a:r>
            <a:r>
              <a:rPr lang="en-US" sz="2100" i="1" dirty="0">
                <a:cs typeface="Arial" panose="020B0604020202020204" pitchFamily="34" charset="0"/>
              </a:rPr>
              <a:t>Optics Express, </a:t>
            </a:r>
            <a:r>
              <a:rPr lang="en-US" sz="2100" b="1" i="1" dirty="0">
                <a:cs typeface="Arial" panose="020B0604020202020204" pitchFamily="34" charset="0"/>
              </a:rPr>
              <a:t>Analytical Chemistry</a:t>
            </a:r>
            <a:r>
              <a:rPr lang="en-US" sz="2100" i="1" dirty="0">
                <a:cs typeface="Arial" panose="020B0604020202020204" pitchFamily="34" charset="0"/>
              </a:rPr>
              <a:t>, Appl. </a:t>
            </a:r>
            <a:r>
              <a:rPr lang="en-US" sz="2100" i="1" dirty="0" err="1">
                <a:cs typeface="Arial" panose="020B0604020202020204" pitchFamily="34" charset="0"/>
              </a:rPr>
              <a:t>Spectrosc</a:t>
            </a:r>
            <a:r>
              <a:rPr lang="en-US" sz="2100" i="1" dirty="0">
                <a:cs typeface="Arial" panose="020B0604020202020204" pitchFamily="34" charset="0"/>
              </a:rPr>
              <a:t>.</a:t>
            </a:r>
            <a:endParaRPr lang="en-US" sz="2100" b="1" dirty="0">
              <a:cs typeface="Arial" panose="020B0604020202020204" pitchFamily="34" charset="0"/>
            </a:endParaRPr>
          </a:p>
          <a:p>
            <a:pPr>
              <a:spcBef>
                <a:spcPts val="400"/>
              </a:spcBef>
            </a:pPr>
            <a:r>
              <a:rPr lang="en-US" sz="2400" dirty="0">
                <a:cs typeface="Arial" panose="020B0604020202020204" pitchFamily="34" charset="0"/>
              </a:rPr>
              <a:t>Research collaborations: </a:t>
            </a:r>
            <a:r>
              <a:rPr lang="en-US" sz="2400" b="1" dirty="0">
                <a:cs typeface="Arial" panose="020B0604020202020204" pitchFamily="34" charset="0"/>
              </a:rPr>
              <a:t>SRNL</a:t>
            </a:r>
            <a:r>
              <a:rPr lang="en-US" sz="2400" dirty="0">
                <a:cs typeface="Arial" panose="020B0604020202020204" pitchFamily="34" charset="0"/>
              </a:rPr>
              <a:t>, LLNL, SNL, AFTAC, UM</a:t>
            </a:r>
          </a:p>
        </p:txBody>
      </p:sp>
      <p:pic>
        <p:nvPicPr>
          <p:cNvPr id="3" name="Picture 2">
            <a:extLst>
              <a:ext uri="{FF2B5EF4-FFF2-40B4-BE49-F238E27FC236}">
                <a16:creationId xmlns:a16="http://schemas.microsoft.com/office/drawing/2014/main" id="{5C9ACAFB-B523-B70B-4704-00B6A183F846}"/>
              </a:ext>
            </a:extLst>
          </p:cNvPr>
          <p:cNvPicPr>
            <a:picLocks noChangeAspect="1"/>
          </p:cNvPicPr>
          <p:nvPr/>
        </p:nvPicPr>
        <p:blipFill rotWithShape="1">
          <a:blip r:embed="rId3"/>
          <a:srcRect b="27580"/>
          <a:stretch/>
        </p:blipFill>
        <p:spPr>
          <a:xfrm>
            <a:off x="8435437" y="3094513"/>
            <a:ext cx="3568883" cy="646142"/>
          </a:xfrm>
          <a:prstGeom prst="rect">
            <a:avLst/>
          </a:prstGeom>
        </p:spPr>
      </p:pic>
      <p:pic>
        <p:nvPicPr>
          <p:cNvPr id="4" name="Picture 2" descr="U.S. Department of Defense (DOD) - Military Badges, Crests, Flags &amp;amp; Seals -  Military Clipart">
            <a:extLst>
              <a:ext uri="{FF2B5EF4-FFF2-40B4-BE49-F238E27FC236}">
                <a16:creationId xmlns:a16="http://schemas.microsoft.com/office/drawing/2014/main" id="{09F2D53D-7527-2B38-1D99-C3C91676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858" y="1324997"/>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o photo description available.">
            <a:extLst>
              <a:ext uri="{FF2B5EF4-FFF2-40B4-BE49-F238E27FC236}">
                <a16:creationId xmlns:a16="http://schemas.microsoft.com/office/drawing/2014/main" id="{9E69B391-31D1-06AC-C482-006DAAF0D1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0762" y="1324997"/>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62C2E32-BA4C-B4ED-673A-1A5F7F3C51B7}"/>
              </a:ext>
            </a:extLst>
          </p:cNvPr>
          <p:cNvPicPr>
            <a:picLocks noChangeAspect="1"/>
          </p:cNvPicPr>
          <p:nvPr/>
        </p:nvPicPr>
        <p:blipFill>
          <a:blip r:embed="rId6"/>
          <a:stretch>
            <a:fillRect/>
          </a:stretch>
        </p:blipFill>
        <p:spPr>
          <a:xfrm>
            <a:off x="8435436" y="3881436"/>
            <a:ext cx="3544709" cy="683317"/>
          </a:xfrm>
          <a:prstGeom prst="rect">
            <a:avLst/>
          </a:prstGeom>
        </p:spPr>
      </p:pic>
      <p:pic>
        <p:nvPicPr>
          <p:cNvPr id="7" name="Picture 6">
            <a:extLst>
              <a:ext uri="{FF2B5EF4-FFF2-40B4-BE49-F238E27FC236}">
                <a16:creationId xmlns:a16="http://schemas.microsoft.com/office/drawing/2014/main" id="{60610AFD-D56A-9015-C1EF-ADDB2F0A9887}"/>
              </a:ext>
            </a:extLst>
          </p:cNvPr>
          <p:cNvPicPr>
            <a:picLocks noChangeAspect="1"/>
          </p:cNvPicPr>
          <p:nvPr/>
        </p:nvPicPr>
        <p:blipFill>
          <a:blip r:embed="rId7"/>
          <a:stretch>
            <a:fillRect/>
          </a:stretch>
        </p:blipFill>
        <p:spPr>
          <a:xfrm>
            <a:off x="8486858" y="4646717"/>
            <a:ext cx="1281746" cy="1274463"/>
          </a:xfrm>
          <a:prstGeom prst="rect">
            <a:avLst/>
          </a:prstGeom>
        </p:spPr>
      </p:pic>
      <p:pic>
        <p:nvPicPr>
          <p:cNvPr id="1026" name="Picture 2">
            <a:extLst>
              <a:ext uri="{FF2B5EF4-FFF2-40B4-BE49-F238E27FC236}">
                <a16:creationId xmlns:a16="http://schemas.microsoft.com/office/drawing/2014/main" id="{79F4B6C8-822B-9290-93BC-DF9E3BE388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0408" y="4897967"/>
            <a:ext cx="2204001" cy="81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9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82555" y="0"/>
            <a:ext cx="11809445" cy="1325563"/>
          </a:xfrm>
        </p:spPr>
        <p:txBody>
          <a:bodyPr/>
          <a:lstStyle/>
          <a:p>
            <a:r>
              <a:rPr lang="en-US" dirty="0">
                <a:latin typeface="Trebuchet MS" panose="020B0603020202020204" pitchFamily="34" charset="0"/>
              </a:rPr>
              <a:t>Conclusion</a:t>
            </a:r>
          </a:p>
        </p:txBody>
      </p:sp>
      <p:sp>
        <p:nvSpPr>
          <p:cNvPr id="4" name="Content Placeholder 2">
            <a:extLst>
              <a:ext uri="{FF2B5EF4-FFF2-40B4-BE49-F238E27FC236}">
                <a16:creationId xmlns:a16="http://schemas.microsoft.com/office/drawing/2014/main" id="{7027EEE6-13D6-F7CF-5724-53DD9EE7E686}"/>
              </a:ext>
            </a:extLst>
          </p:cNvPr>
          <p:cNvSpPr txBox="1">
            <a:spLocks/>
          </p:cNvSpPr>
          <p:nvPr/>
        </p:nvSpPr>
        <p:spPr>
          <a:xfrm>
            <a:off x="404589" y="1153727"/>
            <a:ext cx="11594578" cy="4780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Supports the NNSA nuclear nonproliferation mission by researching optical measurements and signatures towards the characterization of nuclear materials in the environment</a:t>
            </a:r>
          </a:p>
          <a:p>
            <a:r>
              <a:rPr lang="en-US" sz="2600" dirty="0"/>
              <a:t>Experimental and computational measurements of Al LPPs were performed to explain the general hydrodynamic processes that govern laser ablation plasmas</a:t>
            </a:r>
          </a:p>
          <a:p>
            <a:pPr lvl="1"/>
            <a:r>
              <a:rPr lang="en-US" sz="2300" dirty="0"/>
              <a:t>Showed that molecular formation depends on thermodynamics and turbulent mixing between plasma-gas species</a:t>
            </a:r>
          </a:p>
          <a:p>
            <a:pPr lvl="1"/>
            <a:r>
              <a:rPr lang="en-US" sz="2300" dirty="0"/>
              <a:t>Results indicate that laser-induced shockwaves do not influence LPP plasma chemistry</a:t>
            </a:r>
          </a:p>
          <a:p>
            <a:pPr lvl="1"/>
            <a:endParaRPr lang="en-US" dirty="0"/>
          </a:p>
          <a:p>
            <a:endParaRPr lang="en-US" dirty="0"/>
          </a:p>
        </p:txBody>
      </p:sp>
      <p:pic>
        <p:nvPicPr>
          <p:cNvPr id="7" name="Picture 6">
            <a:extLst>
              <a:ext uri="{FF2B5EF4-FFF2-40B4-BE49-F238E27FC236}">
                <a16:creationId xmlns:a16="http://schemas.microsoft.com/office/drawing/2014/main" id="{BD5D3588-3248-9C8D-C94E-70B9F99D3FD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5000"/>
                    </a14:imgEffect>
                  </a14:imgLayer>
                </a14:imgProps>
              </a:ext>
              <a:ext uri="{28A0092B-C50C-407E-A947-70E740481C1C}">
                <a14:useLocalDpi xmlns:a14="http://schemas.microsoft.com/office/drawing/2010/main" val="0"/>
              </a:ext>
            </a:extLst>
          </a:blip>
          <a:srcRect t="5114" r="2987" b="2442"/>
          <a:stretch/>
        </p:blipFill>
        <p:spPr>
          <a:xfrm>
            <a:off x="633764" y="4354086"/>
            <a:ext cx="1600075" cy="1524720"/>
          </a:xfrm>
          <a:prstGeom prst="rect">
            <a:avLst/>
          </a:prstGeom>
        </p:spPr>
      </p:pic>
      <p:sp>
        <p:nvSpPr>
          <p:cNvPr id="12" name="TextBox 11">
            <a:extLst>
              <a:ext uri="{FF2B5EF4-FFF2-40B4-BE49-F238E27FC236}">
                <a16:creationId xmlns:a16="http://schemas.microsoft.com/office/drawing/2014/main" id="{29D8621C-040A-12CE-3D8B-55EE2F7A96D3}"/>
              </a:ext>
            </a:extLst>
          </p:cNvPr>
          <p:cNvSpPr txBox="1"/>
          <p:nvPr/>
        </p:nvSpPr>
        <p:spPr>
          <a:xfrm>
            <a:off x="963295" y="4353309"/>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µs</a:t>
            </a:r>
          </a:p>
        </p:txBody>
      </p:sp>
      <p:pic>
        <p:nvPicPr>
          <p:cNvPr id="15" name="Picture 14">
            <a:extLst>
              <a:ext uri="{FF2B5EF4-FFF2-40B4-BE49-F238E27FC236}">
                <a16:creationId xmlns:a16="http://schemas.microsoft.com/office/drawing/2014/main" id="{03E90DEB-F5AE-69F2-4CB1-3DD00156BE7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4000"/>
                    </a14:imgEffect>
                  </a14:imgLayer>
                </a14:imgProps>
              </a:ext>
              <a:ext uri="{28A0092B-C50C-407E-A947-70E740481C1C}">
                <a14:useLocalDpi xmlns:a14="http://schemas.microsoft.com/office/drawing/2010/main" val="0"/>
              </a:ext>
            </a:extLst>
          </a:blip>
          <a:srcRect l="6480" t="9945" r="13342" b="11733"/>
          <a:stretch/>
        </p:blipFill>
        <p:spPr>
          <a:xfrm>
            <a:off x="8435788" y="4354086"/>
            <a:ext cx="1555267" cy="1524790"/>
          </a:xfrm>
          <a:prstGeom prst="rect">
            <a:avLst/>
          </a:prstGeom>
        </p:spPr>
      </p:pic>
      <p:pic>
        <p:nvPicPr>
          <p:cNvPr id="16" name="Picture 15">
            <a:extLst>
              <a:ext uri="{FF2B5EF4-FFF2-40B4-BE49-F238E27FC236}">
                <a16:creationId xmlns:a16="http://schemas.microsoft.com/office/drawing/2014/main" id="{65B1731B-8D7B-876F-EFD2-1299C24769E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6386" t="9544" r="13919" b="11850"/>
          <a:stretch/>
        </p:blipFill>
        <p:spPr>
          <a:xfrm>
            <a:off x="9977889" y="4354471"/>
            <a:ext cx="1545906" cy="1524790"/>
          </a:xfrm>
          <a:prstGeom prst="rect">
            <a:avLst/>
          </a:prstGeom>
        </p:spPr>
      </p:pic>
      <p:pic>
        <p:nvPicPr>
          <p:cNvPr id="17" name="Picture 16">
            <a:extLst>
              <a:ext uri="{FF2B5EF4-FFF2-40B4-BE49-F238E27FC236}">
                <a16:creationId xmlns:a16="http://schemas.microsoft.com/office/drawing/2014/main" id="{2E3CA9C5-5C76-E98A-AE9E-C0DB0FF10356}"/>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Effect>
                      <a14:brightnessContrast bright="4000"/>
                    </a14:imgEffect>
                  </a14:imgLayer>
                </a14:imgProps>
              </a:ext>
            </a:extLst>
          </a:blip>
          <a:srcRect l="6360" t="10420" r="13865" b="10937"/>
          <a:stretch/>
        </p:blipFill>
        <p:spPr>
          <a:xfrm>
            <a:off x="6885664" y="4354086"/>
            <a:ext cx="1547450" cy="1525500"/>
          </a:xfrm>
          <a:prstGeom prst="rect">
            <a:avLst/>
          </a:prstGeom>
        </p:spPr>
      </p:pic>
      <p:pic>
        <p:nvPicPr>
          <p:cNvPr id="18" name="Picture 17">
            <a:extLst>
              <a:ext uri="{FF2B5EF4-FFF2-40B4-BE49-F238E27FC236}">
                <a16:creationId xmlns:a16="http://schemas.microsoft.com/office/drawing/2014/main" id="{2F4A0E29-4E39-9C7B-4D70-9F8F2CD55F92}"/>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25000"/>
                    </a14:imgEffect>
                    <a14:imgEffect>
                      <a14:brightnessContrast bright="-24000"/>
                    </a14:imgEffect>
                  </a14:imgLayer>
                </a14:imgProps>
              </a:ext>
              <a:ext uri="{28A0092B-C50C-407E-A947-70E740481C1C}">
                <a14:useLocalDpi xmlns:a14="http://schemas.microsoft.com/office/drawing/2010/main" val="0"/>
              </a:ext>
            </a:extLst>
          </a:blip>
          <a:srcRect l="6591" t="10003" r="13231" b="11160"/>
          <a:stretch/>
        </p:blipFill>
        <p:spPr>
          <a:xfrm>
            <a:off x="5335643" y="4354087"/>
            <a:ext cx="1555267" cy="1524720"/>
          </a:xfrm>
          <a:prstGeom prst="rect">
            <a:avLst/>
          </a:prstGeom>
        </p:spPr>
      </p:pic>
      <p:pic>
        <p:nvPicPr>
          <p:cNvPr id="19" name="Picture 18">
            <a:extLst>
              <a:ext uri="{FF2B5EF4-FFF2-40B4-BE49-F238E27FC236}">
                <a16:creationId xmlns:a16="http://schemas.microsoft.com/office/drawing/2014/main" id="{B4610A03-1771-DF97-3A16-C61F2612183A}"/>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Effect>
                      <a14:brightnessContrast bright="-11000"/>
                    </a14:imgEffect>
                  </a14:imgLayer>
                </a14:imgProps>
              </a:ext>
            </a:extLst>
          </a:blip>
          <a:srcRect l="2268" t="4647" r="3642" b="4261"/>
          <a:stretch/>
        </p:blipFill>
        <p:spPr>
          <a:xfrm>
            <a:off x="3778133" y="4353309"/>
            <a:ext cx="1559962" cy="1501722"/>
          </a:xfrm>
          <a:prstGeom prst="rect">
            <a:avLst/>
          </a:prstGeom>
        </p:spPr>
      </p:pic>
      <p:sp>
        <p:nvSpPr>
          <p:cNvPr id="20" name="TextBox 19">
            <a:extLst>
              <a:ext uri="{FF2B5EF4-FFF2-40B4-BE49-F238E27FC236}">
                <a16:creationId xmlns:a16="http://schemas.microsoft.com/office/drawing/2014/main" id="{2C41CF78-DE40-E945-082F-7CFD0E014FFD}"/>
              </a:ext>
            </a:extLst>
          </p:cNvPr>
          <p:cNvSpPr txBox="1"/>
          <p:nvPr/>
        </p:nvSpPr>
        <p:spPr>
          <a:xfrm>
            <a:off x="4086076" y="4353309"/>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10 µs</a:t>
            </a:r>
          </a:p>
        </p:txBody>
      </p:sp>
      <p:sp>
        <p:nvSpPr>
          <p:cNvPr id="21" name="TextBox 20">
            <a:extLst>
              <a:ext uri="{FF2B5EF4-FFF2-40B4-BE49-F238E27FC236}">
                <a16:creationId xmlns:a16="http://schemas.microsoft.com/office/drawing/2014/main" id="{8B944BAE-D9AE-8C08-1C26-FA04413A7717}"/>
              </a:ext>
            </a:extLst>
          </p:cNvPr>
          <p:cNvSpPr txBox="1"/>
          <p:nvPr/>
        </p:nvSpPr>
        <p:spPr>
          <a:xfrm>
            <a:off x="5656517" y="4344755"/>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30 µs</a:t>
            </a:r>
          </a:p>
        </p:txBody>
      </p:sp>
      <p:sp>
        <p:nvSpPr>
          <p:cNvPr id="22" name="TextBox 21">
            <a:extLst>
              <a:ext uri="{FF2B5EF4-FFF2-40B4-BE49-F238E27FC236}">
                <a16:creationId xmlns:a16="http://schemas.microsoft.com/office/drawing/2014/main" id="{27CC8CA7-9DF7-9E9B-BDFF-D4CA2C834ED5}"/>
              </a:ext>
            </a:extLst>
          </p:cNvPr>
          <p:cNvSpPr txBox="1"/>
          <p:nvPr/>
        </p:nvSpPr>
        <p:spPr>
          <a:xfrm>
            <a:off x="7184119" y="4345916"/>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50 µs</a:t>
            </a:r>
          </a:p>
        </p:txBody>
      </p:sp>
      <p:sp>
        <p:nvSpPr>
          <p:cNvPr id="23" name="TextBox 22">
            <a:extLst>
              <a:ext uri="{FF2B5EF4-FFF2-40B4-BE49-F238E27FC236}">
                <a16:creationId xmlns:a16="http://schemas.microsoft.com/office/drawing/2014/main" id="{E8AA7A1C-72FB-242E-60B3-70A6B9FC3781}"/>
              </a:ext>
            </a:extLst>
          </p:cNvPr>
          <p:cNvSpPr txBox="1"/>
          <p:nvPr/>
        </p:nvSpPr>
        <p:spPr>
          <a:xfrm>
            <a:off x="8726220" y="4348192"/>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70 µs</a:t>
            </a:r>
          </a:p>
        </p:txBody>
      </p:sp>
      <p:sp>
        <p:nvSpPr>
          <p:cNvPr id="24" name="TextBox 23">
            <a:extLst>
              <a:ext uri="{FF2B5EF4-FFF2-40B4-BE49-F238E27FC236}">
                <a16:creationId xmlns:a16="http://schemas.microsoft.com/office/drawing/2014/main" id="{BE370C36-D4F1-ABC5-5451-19FD7B2DA30D}"/>
              </a:ext>
            </a:extLst>
          </p:cNvPr>
          <p:cNvSpPr txBox="1"/>
          <p:nvPr/>
        </p:nvSpPr>
        <p:spPr>
          <a:xfrm>
            <a:off x="10249481" y="4344755"/>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100 µs</a:t>
            </a:r>
          </a:p>
        </p:txBody>
      </p:sp>
      <p:pic>
        <p:nvPicPr>
          <p:cNvPr id="10" name="Picture 9">
            <a:extLst>
              <a:ext uri="{FF2B5EF4-FFF2-40B4-BE49-F238E27FC236}">
                <a16:creationId xmlns:a16="http://schemas.microsoft.com/office/drawing/2014/main" id="{22FA0EB2-A1B0-7825-6183-EE9E5B493E7D}"/>
              </a:ext>
            </a:extLst>
          </p:cNvPr>
          <p:cNvPicPr>
            <a:picLocks noChangeAspect="1"/>
          </p:cNvPicPr>
          <p:nvPr/>
        </p:nvPicPr>
        <p:blipFill rotWithShape="1">
          <a:blip r:embed="rId14">
            <a:extLst>
              <a:ext uri="{BEBA8EAE-BF5A-486C-A8C5-ECC9F3942E4B}">
                <a14:imgProps xmlns:a14="http://schemas.microsoft.com/office/drawing/2010/main">
                  <a14:imgLayer r:embed="rId15">
                    <a14:imgEffect>
                      <a14:sharpenSoften amount="25000"/>
                    </a14:imgEffect>
                    <a14:imgEffect>
                      <a14:brightnessContrast bright="-8000"/>
                    </a14:imgEffect>
                  </a14:imgLayer>
                </a14:imgProps>
              </a:ext>
              <a:ext uri="{28A0092B-C50C-407E-A947-70E740481C1C}">
                <a14:useLocalDpi xmlns:a14="http://schemas.microsoft.com/office/drawing/2010/main" val="0"/>
              </a:ext>
            </a:extLst>
          </a:blip>
          <a:srcRect l="2929" t="5102" r="3326" b="3117"/>
          <a:stretch/>
        </p:blipFill>
        <p:spPr>
          <a:xfrm>
            <a:off x="2231934" y="4353309"/>
            <a:ext cx="1549802" cy="1517345"/>
          </a:xfrm>
          <a:prstGeom prst="rect">
            <a:avLst/>
          </a:prstGeom>
        </p:spPr>
      </p:pic>
      <p:sp>
        <p:nvSpPr>
          <p:cNvPr id="14" name="TextBox 13">
            <a:extLst>
              <a:ext uri="{FF2B5EF4-FFF2-40B4-BE49-F238E27FC236}">
                <a16:creationId xmlns:a16="http://schemas.microsoft.com/office/drawing/2014/main" id="{0F3BB340-BD4C-1FCB-3488-F1457220D359}"/>
              </a:ext>
            </a:extLst>
          </p:cNvPr>
          <p:cNvSpPr txBox="1"/>
          <p:nvPr/>
        </p:nvSpPr>
        <p:spPr>
          <a:xfrm>
            <a:off x="2477687" y="4344755"/>
            <a:ext cx="1002722"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5 µs</a:t>
            </a:r>
          </a:p>
        </p:txBody>
      </p:sp>
      <p:cxnSp>
        <p:nvCxnSpPr>
          <p:cNvPr id="26" name="Straight Connector 25">
            <a:extLst>
              <a:ext uri="{FF2B5EF4-FFF2-40B4-BE49-F238E27FC236}">
                <a16:creationId xmlns:a16="http://schemas.microsoft.com/office/drawing/2014/main" id="{01E4F064-0557-AD8C-9D3C-52BF20A9935A}"/>
              </a:ext>
            </a:extLst>
          </p:cNvPr>
          <p:cNvCxnSpPr>
            <a:cxnSpLocks/>
          </p:cNvCxnSpPr>
          <p:nvPr/>
        </p:nvCxnSpPr>
        <p:spPr>
          <a:xfrm>
            <a:off x="691973" y="5863269"/>
            <a:ext cx="10823584"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5735F9-F451-D3E0-B155-13304908E330}"/>
              </a:ext>
            </a:extLst>
          </p:cNvPr>
          <p:cNvCxnSpPr>
            <a:cxnSpLocks/>
          </p:cNvCxnSpPr>
          <p:nvPr/>
        </p:nvCxnSpPr>
        <p:spPr>
          <a:xfrm>
            <a:off x="687852" y="4335146"/>
            <a:ext cx="1082358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53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1550" y="2134214"/>
            <a:ext cx="8229600" cy="30868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Avenir Book" charset="0"/>
                <a:ea typeface="Avenir Book" charset="0"/>
                <a:cs typeface="Avenir Book" charset="0"/>
              </a:rPr>
              <a:t>The Consortium for Monitoring, Technology, and Verification would like to thank the DOE-NNSA for the continued support of these research activities. </a:t>
            </a:r>
          </a:p>
          <a:p>
            <a:pPr marL="0" indent="0">
              <a:buNone/>
            </a:pPr>
            <a:endParaRPr lang="en-US" sz="1800" dirty="0">
              <a:latin typeface="Avenir Book" charset="0"/>
              <a:ea typeface="Avenir Book" charset="0"/>
              <a:cs typeface="Avenir Book" charset="0"/>
            </a:endParaRPr>
          </a:p>
          <a:p>
            <a:pPr marL="400050" lvl="1" indent="0">
              <a:buNone/>
            </a:pPr>
            <a:r>
              <a:rPr lang="en-US" sz="1800" dirty="0">
                <a:latin typeface="Avenir Book" charset="0"/>
                <a:ea typeface="Avenir Book" charset="0"/>
                <a:cs typeface="Avenir Book" charset="0"/>
              </a:rPr>
              <a:t>This work was funded by the Consortium for Monitoring, Technology, and Verification under Department of Energy National Nuclear Security Administration award number DE-NA0003920</a:t>
            </a:r>
            <a:endParaRPr lang="en-US" sz="1800" b="1" dirty="0">
              <a:latin typeface="Avenir Book" charset="0"/>
              <a:ea typeface="Avenir Book" charset="0"/>
              <a:cs typeface="Avenir Book" charset="0"/>
            </a:endParaRPr>
          </a:p>
        </p:txBody>
      </p:sp>
      <p:sp>
        <p:nvSpPr>
          <p:cNvPr id="3" name="Title 2"/>
          <p:cNvSpPr>
            <a:spLocks noGrp="1"/>
          </p:cNvSpPr>
          <p:nvPr>
            <p:ph type="title"/>
          </p:nvPr>
        </p:nvSpPr>
        <p:spPr>
          <a:xfrm>
            <a:off x="609600" y="0"/>
            <a:ext cx="10972800" cy="1143000"/>
          </a:xfrm>
        </p:spPr>
        <p:txBody>
          <a:bodyPr>
            <a:normAutofit/>
          </a:bodyPr>
          <a:lstStyle/>
          <a:p>
            <a:r>
              <a:rPr lang="en-US" dirty="0">
                <a:latin typeface="Trebuchet MS" panose="020B0603020202020204" pitchFamily="34" charset="0"/>
              </a:rPr>
              <a:t>Acknowledgements</a:t>
            </a:r>
          </a:p>
        </p:txBody>
      </p:sp>
      <p:pic>
        <p:nvPicPr>
          <p:cNvPr id="13" name="Picture 18" descr="DOE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593" y="5256616"/>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7" descr="NNSA Logo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6790" y="5278063"/>
            <a:ext cx="2372430" cy="675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DCE6D5-5773-9547-A6D1-905B8289FC23}"/>
              </a:ext>
            </a:extLst>
          </p:cNvPr>
          <p:cNvPicPr>
            <a:picLocks noChangeAspect="1"/>
          </p:cNvPicPr>
          <p:nvPr/>
        </p:nvPicPr>
        <p:blipFill>
          <a:blip r:embed="rId5"/>
          <a:stretch>
            <a:fillRect/>
          </a:stretch>
        </p:blipFill>
        <p:spPr>
          <a:xfrm>
            <a:off x="609600" y="4985638"/>
            <a:ext cx="849124" cy="849124"/>
          </a:xfrm>
          <a:prstGeom prst="rect">
            <a:avLst/>
          </a:prstGeom>
        </p:spPr>
      </p:pic>
      <p:pic>
        <p:nvPicPr>
          <p:cNvPr id="6" name="Picture 5">
            <a:extLst>
              <a:ext uri="{FF2B5EF4-FFF2-40B4-BE49-F238E27FC236}">
                <a16:creationId xmlns:a16="http://schemas.microsoft.com/office/drawing/2014/main" id="{EB2559F6-20D9-EB47-97B7-FC9EA41B2A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9600" y="4126802"/>
            <a:ext cx="849124" cy="560826"/>
          </a:xfrm>
          <a:prstGeom prst="rect">
            <a:avLst/>
          </a:prstGeom>
        </p:spPr>
      </p:pic>
      <p:pic>
        <p:nvPicPr>
          <p:cNvPr id="15" name="Picture 14">
            <a:extLst>
              <a:ext uri="{FF2B5EF4-FFF2-40B4-BE49-F238E27FC236}">
                <a16:creationId xmlns:a16="http://schemas.microsoft.com/office/drawing/2014/main" id="{F94D14EE-A644-BB42-B141-0BA8EB46F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165" y="3066798"/>
            <a:ext cx="761995" cy="761995"/>
          </a:xfrm>
          <a:prstGeom prst="rect">
            <a:avLst/>
          </a:prstGeom>
        </p:spPr>
      </p:pic>
      <p:pic>
        <p:nvPicPr>
          <p:cNvPr id="7" name="Picture 6">
            <a:extLst>
              <a:ext uri="{FF2B5EF4-FFF2-40B4-BE49-F238E27FC236}">
                <a16:creationId xmlns:a16="http://schemas.microsoft.com/office/drawing/2014/main" id="{B79B4CB7-A05E-154B-829F-ED1FFE7F2D6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3505" y="2126809"/>
            <a:ext cx="781314" cy="641980"/>
          </a:xfrm>
          <a:prstGeom prst="rect">
            <a:avLst/>
          </a:prstGeom>
        </p:spPr>
      </p:pic>
      <p:pic>
        <p:nvPicPr>
          <p:cNvPr id="9" name="Picture 8">
            <a:extLst>
              <a:ext uri="{FF2B5EF4-FFF2-40B4-BE49-F238E27FC236}">
                <a16:creationId xmlns:a16="http://schemas.microsoft.com/office/drawing/2014/main" id="{193A56EA-0954-994F-A4C9-50CA4AF86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3165" y="979675"/>
            <a:ext cx="849124" cy="849124"/>
          </a:xfrm>
          <a:prstGeom prst="rect">
            <a:avLst/>
          </a:prstGeom>
        </p:spPr>
      </p:pic>
      <p:pic>
        <p:nvPicPr>
          <p:cNvPr id="20" name="Picture 19">
            <a:extLst>
              <a:ext uri="{FF2B5EF4-FFF2-40B4-BE49-F238E27FC236}">
                <a16:creationId xmlns:a16="http://schemas.microsoft.com/office/drawing/2014/main" id="{EA306836-C282-7B41-9D66-E591BB41B1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2488" y="5161312"/>
            <a:ext cx="684982" cy="679274"/>
          </a:xfrm>
          <a:prstGeom prst="rect">
            <a:avLst/>
          </a:prstGeom>
        </p:spPr>
      </p:pic>
      <p:pic>
        <p:nvPicPr>
          <p:cNvPr id="10" name="Picture 9">
            <a:extLst>
              <a:ext uri="{FF2B5EF4-FFF2-40B4-BE49-F238E27FC236}">
                <a16:creationId xmlns:a16="http://schemas.microsoft.com/office/drawing/2014/main" id="{AAF8AB70-5F2A-3342-AE45-3659303EC8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776582" y="1060207"/>
            <a:ext cx="724383" cy="679275"/>
          </a:xfrm>
          <a:prstGeom prst="rect">
            <a:avLst/>
          </a:prstGeom>
        </p:spPr>
      </p:pic>
      <p:pic>
        <p:nvPicPr>
          <p:cNvPr id="11" name="Picture 10">
            <a:extLst>
              <a:ext uri="{FF2B5EF4-FFF2-40B4-BE49-F238E27FC236}">
                <a16:creationId xmlns:a16="http://schemas.microsoft.com/office/drawing/2014/main" id="{3FB7E71E-3FC7-AA47-808D-3ECC7AE1DF5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488770" y="3240642"/>
            <a:ext cx="1092419" cy="518899"/>
          </a:xfrm>
          <a:prstGeom prst="rect">
            <a:avLst/>
          </a:prstGeom>
        </p:spPr>
      </p:pic>
      <p:pic>
        <p:nvPicPr>
          <p:cNvPr id="22" name="Picture 21">
            <a:extLst>
              <a:ext uri="{FF2B5EF4-FFF2-40B4-BE49-F238E27FC236}">
                <a16:creationId xmlns:a16="http://schemas.microsoft.com/office/drawing/2014/main" id="{858C02C2-6360-E740-BB64-01BF527F8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57213" y="2060507"/>
            <a:ext cx="955532" cy="955532"/>
          </a:xfrm>
          <a:prstGeom prst="rect">
            <a:avLst/>
          </a:prstGeom>
        </p:spPr>
      </p:pic>
      <p:pic>
        <p:nvPicPr>
          <p:cNvPr id="12" name="Picture 11">
            <a:extLst>
              <a:ext uri="{FF2B5EF4-FFF2-40B4-BE49-F238E27FC236}">
                <a16:creationId xmlns:a16="http://schemas.microsoft.com/office/drawing/2014/main" id="{67417527-3E44-CB4B-9D62-C787BC0051D8}"/>
              </a:ext>
            </a:extLst>
          </p:cNvPr>
          <p:cNvPicPr>
            <a:picLocks noChangeAspect="1"/>
          </p:cNvPicPr>
          <p:nvPr/>
        </p:nvPicPr>
        <p:blipFill>
          <a:blip r:embed="rId14"/>
          <a:stretch>
            <a:fillRect/>
          </a:stretch>
        </p:blipFill>
        <p:spPr>
          <a:xfrm>
            <a:off x="10488770" y="859460"/>
            <a:ext cx="1092419" cy="1092419"/>
          </a:xfrm>
          <a:prstGeom prst="rect">
            <a:avLst/>
          </a:prstGeom>
        </p:spPr>
      </p:pic>
      <p:pic>
        <p:nvPicPr>
          <p:cNvPr id="24" name="Picture 23">
            <a:extLst>
              <a:ext uri="{FF2B5EF4-FFF2-40B4-BE49-F238E27FC236}">
                <a16:creationId xmlns:a16="http://schemas.microsoft.com/office/drawing/2014/main" id="{D6DF35EF-D6C3-CC45-A9D5-E930C10F11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67150" y="871109"/>
            <a:ext cx="1080770" cy="1080770"/>
          </a:xfrm>
          <a:prstGeom prst="rect">
            <a:avLst/>
          </a:prstGeom>
        </p:spPr>
      </p:pic>
      <p:pic>
        <p:nvPicPr>
          <p:cNvPr id="26" name="Picture 25">
            <a:extLst>
              <a:ext uri="{FF2B5EF4-FFF2-40B4-BE49-F238E27FC236}">
                <a16:creationId xmlns:a16="http://schemas.microsoft.com/office/drawing/2014/main" id="{474CC569-624D-B742-88A3-53B0401A41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45579" y="1066804"/>
            <a:ext cx="761995" cy="761995"/>
          </a:xfrm>
          <a:prstGeom prst="rect">
            <a:avLst/>
          </a:prstGeom>
        </p:spPr>
      </p:pic>
      <p:pic>
        <p:nvPicPr>
          <p:cNvPr id="28" name="Picture 27">
            <a:extLst>
              <a:ext uri="{FF2B5EF4-FFF2-40B4-BE49-F238E27FC236}">
                <a16:creationId xmlns:a16="http://schemas.microsoft.com/office/drawing/2014/main" id="{266BF608-8EB0-E645-9D55-452D18FD60C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779298" y="1048828"/>
            <a:ext cx="684981" cy="761995"/>
          </a:xfrm>
          <a:prstGeom prst="rect">
            <a:avLst/>
          </a:prstGeom>
        </p:spPr>
      </p:pic>
      <p:pic>
        <p:nvPicPr>
          <p:cNvPr id="30" name="Picture 29">
            <a:extLst>
              <a:ext uri="{FF2B5EF4-FFF2-40B4-BE49-F238E27FC236}">
                <a16:creationId xmlns:a16="http://schemas.microsoft.com/office/drawing/2014/main" id="{BE9D481B-BB39-1C47-9028-C7A9461170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734518" y="4017523"/>
            <a:ext cx="642952" cy="973939"/>
          </a:xfrm>
          <a:prstGeom prst="rect">
            <a:avLst/>
          </a:prstGeom>
        </p:spPr>
      </p:pic>
    </p:spTree>
    <p:extLst>
      <p:ext uri="{BB962C8B-B14F-4D97-AF65-F5344CB8AC3E}">
        <p14:creationId xmlns:p14="http://schemas.microsoft.com/office/powerpoint/2010/main" val="1798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91886" y="0"/>
            <a:ext cx="11800114" cy="1325563"/>
          </a:xfrm>
        </p:spPr>
        <p:txBody>
          <a:bodyPr/>
          <a:lstStyle/>
          <a:p>
            <a:r>
              <a:rPr lang="en-US" dirty="0">
                <a:latin typeface="Trebuchet MS" panose="020B0603020202020204" pitchFamily="34" charset="0"/>
              </a:rPr>
              <a:t>Introduction and Motivation</a:t>
            </a:r>
          </a:p>
        </p:txBody>
      </p:sp>
      <p:pic>
        <p:nvPicPr>
          <p:cNvPr id="18" name="Picture 17">
            <a:extLst>
              <a:ext uri="{FF2B5EF4-FFF2-40B4-BE49-F238E27FC236}">
                <a16:creationId xmlns:a16="http://schemas.microsoft.com/office/drawing/2014/main" id="{DE338EA4-5AFA-F5C4-C366-6340FA4D312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366461" y="3429000"/>
            <a:ext cx="4554606" cy="2203441"/>
          </a:xfrm>
          <a:prstGeom prst="rect">
            <a:avLst/>
          </a:prstGeom>
        </p:spPr>
      </p:pic>
      <p:sp>
        <p:nvSpPr>
          <p:cNvPr id="25" name="Rectangle 24">
            <a:extLst>
              <a:ext uri="{FF2B5EF4-FFF2-40B4-BE49-F238E27FC236}">
                <a16:creationId xmlns:a16="http://schemas.microsoft.com/office/drawing/2014/main" id="{6A9C3F65-81E0-EB91-212E-2FA831C74AD4}"/>
              </a:ext>
            </a:extLst>
          </p:cNvPr>
          <p:cNvSpPr/>
          <p:nvPr/>
        </p:nvSpPr>
        <p:spPr>
          <a:xfrm>
            <a:off x="8058883" y="3612971"/>
            <a:ext cx="276307" cy="302322"/>
          </a:xfrm>
          <a:prstGeom prst="rect">
            <a:avLst/>
          </a:prstGeom>
          <a:solidFill>
            <a:sysClr val="window" lastClr="FFFFFF"/>
          </a:solidFill>
          <a:ln w="127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pic>
        <p:nvPicPr>
          <p:cNvPr id="26" name="Picture 25">
            <a:extLst>
              <a:ext uri="{FF2B5EF4-FFF2-40B4-BE49-F238E27FC236}">
                <a16:creationId xmlns:a16="http://schemas.microsoft.com/office/drawing/2014/main" id="{15D58A5F-FC52-8C99-4204-BDABC3723C9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8547539" y="3684968"/>
            <a:ext cx="1200854" cy="427138"/>
          </a:xfrm>
          <a:prstGeom prst="rect">
            <a:avLst/>
          </a:prstGeom>
        </p:spPr>
      </p:pic>
      <p:sp>
        <p:nvSpPr>
          <p:cNvPr id="27" name="Rectangle 26">
            <a:extLst>
              <a:ext uri="{FF2B5EF4-FFF2-40B4-BE49-F238E27FC236}">
                <a16:creationId xmlns:a16="http://schemas.microsoft.com/office/drawing/2014/main" id="{C60E0552-A44C-F2DA-BC79-BD98F9FC9869}"/>
              </a:ext>
            </a:extLst>
          </p:cNvPr>
          <p:cNvSpPr/>
          <p:nvPr/>
        </p:nvSpPr>
        <p:spPr>
          <a:xfrm>
            <a:off x="10115580" y="3631958"/>
            <a:ext cx="1099767" cy="363780"/>
          </a:xfrm>
          <a:prstGeom prst="rect">
            <a:avLst/>
          </a:prstGeom>
          <a:solidFill>
            <a:sysClr val="window" lastClr="FFFFFF"/>
          </a:solidFill>
          <a:ln w="127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sp>
        <p:nvSpPr>
          <p:cNvPr id="28" name="TextBox 27">
            <a:extLst>
              <a:ext uri="{FF2B5EF4-FFF2-40B4-BE49-F238E27FC236}">
                <a16:creationId xmlns:a16="http://schemas.microsoft.com/office/drawing/2014/main" id="{9696A07B-6840-A6C2-012B-C8AB6EAC2B2F}"/>
              </a:ext>
            </a:extLst>
          </p:cNvPr>
          <p:cNvSpPr txBox="1"/>
          <p:nvPr/>
        </p:nvSpPr>
        <p:spPr>
          <a:xfrm>
            <a:off x="10665463" y="3545961"/>
            <a:ext cx="696024" cy="369332"/>
          </a:xfrm>
          <a:prstGeom prst="rect">
            <a:avLst/>
          </a:prstGeom>
          <a:noFill/>
        </p:spPr>
        <p:txBody>
          <a:bodyPr wrap="none" rtlCol="0">
            <a:spAutoFit/>
          </a:bodyPr>
          <a:lstStyle/>
          <a:p>
            <a:pPr marL="0" marR="0" lvl="0" indent="0" algn="r" defTabSz="4572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a:ea typeface="MS PGothic" charset="0"/>
              </a:rPr>
              <a:t>20 µs</a:t>
            </a:r>
          </a:p>
        </p:txBody>
      </p:sp>
      <p:sp>
        <p:nvSpPr>
          <p:cNvPr id="29" name="TextBox 28">
            <a:extLst>
              <a:ext uri="{FF2B5EF4-FFF2-40B4-BE49-F238E27FC236}">
                <a16:creationId xmlns:a16="http://schemas.microsoft.com/office/drawing/2014/main" id="{E0729B6D-6F7E-7D88-57BC-4484817B64B9}"/>
              </a:ext>
            </a:extLst>
          </p:cNvPr>
          <p:cNvSpPr txBox="1">
            <a:spLocks noChangeAspect="1"/>
          </p:cNvSpPr>
          <p:nvPr/>
        </p:nvSpPr>
        <p:spPr>
          <a:xfrm>
            <a:off x="7366460" y="5632441"/>
            <a:ext cx="4554607" cy="307777"/>
          </a:xfrm>
          <a:prstGeom prst="rect">
            <a:avLst/>
          </a:prstGeom>
          <a:noFill/>
        </p:spPr>
        <p:txBody>
          <a:bodyPr wrap="square" rtlCol="0">
            <a:spAutoFit/>
          </a:bodyPr>
          <a:lstStyle/>
          <a:p>
            <a:pPr algn="ctr" defTabSz="457200" eaLnBrk="0" fontAlgn="base" hangingPunct="0">
              <a:spcBef>
                <a:spcPct val="0"/>
              </a:spcBef>
              <a:spcAft>
                <a:spcPct val="0"/>
              </a:spcAft>
            </a:pPr>
            <a:r>
              <a:rPr lang="en-US" sz="1400"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E.J. Kautz </a:t>
            </a:r>
            <a:r>
              <a:rPr lang="en-US" sz="1400"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et al.</a:t>
            </a:r>
            <a:r>
              <a:rPr lang="en-US" sz="1400"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 </a:t>
            </a:r>
            <a:r>
              <a:rPr lang="en-US" sz="1400"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Phys. Plasmas </a:t>
            </a:r>
            <a:r>
              <a:rPr lang="en-US" sz="1400" b="1"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29</a:t>
            </a:r>
            <a:r>
              <a:rPr lang="en-US" sz="1400"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 053509 (2022).</a:t>
            </a:r>
          </a:p>
        </p:txBody>
      </p:sp>
      <p:sp>
        <p:nvSpPr>
          <p:cNvPr id="8" name="Content Placeholder 2">
            <a:extLst>
              <a:ext uri="{FF2B5EF4-FFF2-40B4-BE49-F238E27FC236}">
                <a16:creationId xmlns:a16="http://schemas.microsoft.com/office/drawing/2014/main" id="{CBCDB362-55C4-9705-389C-125E09F0EF98}"/>
              </a:ext>
            </a:extLst>
          </p:cNvPr>
          <p:cNvSpPr txBox="1">
            <a:spLocks/>
          </p:cNvSpPr>
          <p:nvPr/>
        </p:nvSpPr>
        <p:spPr>
          <a:xfrm>
            <a:off x="404589" y="1153726"/>
            <a:ext cx="6882619" cy="5069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Standoff detection methods using optical spectroscopy are applied towards the</a:t>
            </a:r>
          </a:p>
          <a:p>
            <a:pPr lvl="1"/>
            <a:r>
              <a:rPr lang="en-US" sz="2000" dirty="0"/>
              <a:t>Wide area environmental sampling of nuclear materials to monitor nuclear fuel cycle activities</a:t>
            </a:r>
          </a:p>
          <a:p>
            <a:pPr lvl="1"/>
            <a:r>
              <a:rPr lang="en-US" sz="2000" dirty="0"/>
              <a:t>Rapid characterization of post-detonation nuclear environments to respond to nuclear explosion events</a:t>
            </a:r>
          </a:p>
          <a:p>
            <a:r>
              <a:rPr lang="en-US" sz="2400" dirty="0"/>
              <a:t>Optical signatures are strongly dependent on laser parameters and environmental conditions</a:t>
            </a:r>
          </a:p>
          <a:p>
            <a:pPr lvl="1"/>
            <a:r>
              <a:rPr lang="en-US" sz="2000" dirty="0"/>
              <a:t>Intermixing between reactive plasma species and oxygen results in oxide formation</a:t>
            </a:r>
          </a:p>
          <a:p>
            <a:pPr lvl="1"/>
            <a:r>
              <a:rPr lang="en-US" sz="2000" dirty="0"/>
              <a:t>Depending on thermodynamic and atmospheric properties, molecular formation may follow different reaction pathways and kinetics</a:t>
            </a:r>
          </a:p>
          <a:p>
            <a:pPr lvl="1"/>
            <a:r>
              <a:rPr lang="en-US" sz="2000" u="sng" dirty="0"/>
              <a:t>Molecular signatures overlap with and obscure atomic signals for crowded spectra</a:t>
            </a:r>
          </a:p>
          <a:p>
            <a:endParaRPr lang="en-US" dirty="0"/>
          </a:p>
        </p:txBody>
      </p:sp>
      <p:grpSp>
        <p:nvGrpSpPr>
          <p:cNvPr id="3" name="Group 2">
            <a:extLst>
              <a:ext uri="{FF2B5EF4-FFF2-40B4-BE49-F238E27FC236}">
                <a16:creationId xmlns:a16="http://schemas.microsoft.com/office/drawing/2014/main" id="{7F49E8F6-A810-8978-73C8-30F6DC28C6C7}"/>
              </a:ext>
            </a:extLst>
          </p:cNvPr>
          <p:cNvGrpSpPr>
            <a:grpSpLocks noChangeAspect="1"/>
          </p:cNvGrpSpPr>
          <p:nvPr/>
        </p:nvGrpSpPr>
        <p:grpSpPr>
          <a:xfrm>
            <a:off x="8547532" y="2119505"/>
            <a:ext cx="2219989" cy="1055994"/>
            <a:chOff x="6782116" y="4552444"/>
            <a:chExt cx="651424" cy="324449"/>
          </a:xfrm>
        </p:grpSpPr>
        <p:pic>
          <p:nvPicPr>
            <p:cNvPr id="4" name="Picture 3">
              <a:extLst>
                <a:ext uri="{FF2B5EF4-FFF2-40B4-BE49-F238E27FC236}">
                  <a16:creationId xmlns:a16="http://schemas.microsoft.com/office/drawing/2014/main" id="{C3896929-8073-063E-3545-D9A52C077212}"/>
                </a:ext>
              </a:extLst>
            </p:cNvPr>
            <p:cNvPicPr>
              <a:picLocks noChangeAspect="1"/>
            </p:cNvPicPr>
            <p:nvPr/>
          </p:nvPicPr>
          <p:blipFill rotWithShape="1">
            <a:blip r:embed="rId7">
              <a:alphaModFix amt="85000"/>
            </a:blip>
            <a:srcRect l="8376" t="2844" r="6210" b="-9065"/>
            <a:stretch/>
          </p:blipFill>
          <p:spPr>
            <a:xfrm>
              <a:off x="6998834" y="4552444"/>
              <a:ext cx="220980" cy="322067"/>
            </a:xfrm>
            <a:prstGeom prst="ellipse">
              <a:avLst/>
            </a:prstGeom>
            <a:effectLst>
              <a:softEdge rad="12700"/>
            </a:effectLst>
          </p:spPr>
        </p:pic>
        <p:sp>
          <p:nvSpPr>
            <p:cNvPr id="5" name="Rectangle 4">
              <a:extLst>
                <a:ext uri="{FF2B5EF4-FFF2-40B4-BE49-F238E27FC236}">
                  <a16:creationId xmlns:a16="http://schemas.microsoft.com/office/drawing/2014/main" id="{860179CD-9B3E-808B-C07C-92D4536B065B}"/>
                </a:ext>
              </a:extLst>
            </p:cNvPr>
            <p:cNvSpPr/>
            <p:nvPr/>
          </p:nvSpPr>
          <p:spPr>
            <a:xfrm>
              <a:off x="6782116" y="4841138"/>
              <a:ext cx="651424" cy="35755"/>
            </a:xfrm>
            <a:prstGeom prst="rect">
              <a:avLst/>
            </a:prstGeom>
            <a:solidFill>
              <a:sysClr val="windowText" lastClr="000000"/>
            </a:solidFill>
            <a:ln w="12700" cap="flat" cmpd="sng" algn="ctr">
              <a:solidFill>
                <a:sysClr val="windowText" lastClr="000000"/>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a:ea typeface="+mn-ea"/>
                <a:cs typeface="+mn-cs"/>
              </a:endParaRPr>
            </a:p>
          </p:txBody>
        </p:sp>
      </p:grpSp>
      <p:sp>
        <p:nvSpPr>
          <p:cNvPr id="6" name="Arc 5">
            <a:extLst>
              <a:ext uri="{FF2B5EF4-FFF2-40B4-BE49-F238E27FC236}">
                <a16:creationId xmlns:a16="http://schemas.microsoft.com/office/drawing/2014/main" id="{AAE1CC76-7E7B-C001-96C1-65727BC9A542}"/>
              </a:ext>
            </a:extLst>
          </p:cNvPr>
          <p:cNvSpPr/>
          <p:nvPr/>
        </p:nvSpPr>
        <p:spPr>
          <a:xfrm>
            <a:off x="8674215" y="1894843"/>
            <a:ext cx="1976831" cy="2328550"/>
          </a:xfrm>
          <a:prstGeom prst="arc">
            <a:avLst>
              <a:gd name="adj1" fmla="val 10829040"/>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7" name="Picture 36">
            <a:extLst>
              <a:ext uri="{FF2B5EF4-FFF2-40B4-BE49-F238E27FC236}">
                <a16:creationId xmlns:a16="http://schemas.microsoft.com/office/drawing/2014/main" id="{02D94EA8-2FEF-7C2C-330F-E2DDECB5BE66}"/>
              </a:ext>
            </a:extLst>
          </p:cNvPr>
          <p:cNvPicPr>
            <a:picLocks noChangeAspect="1"/>
          </p:cNvPicPr>
          <p:nvPr/>
        </p:nvPicPr>
        <p:blipFill>
          <a:blip r:embed="rId8"/>
          <a:stretch>
            <a:fillRect/>
          </a:stretch>
        </p:blipFill>
        <p:spPr>
          <a:xfrm>
            <a:off x="7894354" y="417700"/>
            <a:ext cx="2507223" cy="1427416"/>
          </a:xfrm>
          <a:prstGeom prst="rect">
            <a:avLst/>
          </a:prstGeom>
        </p:spPr>
      </p:pic>
      <p:grpSp>
        <p:nvGrpSpPr>
          <p:cNvPr id="14" name="Group 13">
            <a:extLst>
              <a:ext uri="{FF2B5EF4-FFF2-40B4-BE49-F238E27FC236}">
                <a16:creationId xmlns:a16="http://schemas.microsoft.com/office/drawing/2014/main" id="{3C58CF65-87E6-A1AA-158A-FCC669F713F5}"/>
              </a:ext>
            </a:extLst>
          </p:cNvPr>
          <p:cNvGrpSpPr/>
          <p:nvPr/>
        </p:nvGrpSpPr>
        <p:grpSpPr>
          <a:xfrm>
            <a:off x="10518691" y="409144"/>
            <a:ext cx="1393311" cy="1034127"/>
            <a:chOff x="2147085" y="3988443"/>
            <a:chExt cx="1393311" cy="1034127"/>
          </a:xfrm>
        </p:grpSpPr>
        <p:cxnSp>
          <p:nvCxnSpPr>
            <p:cNvPr id="15" name="Straight Connector 14">
              <a:extLst>
                <a:ext uri="{FF2B5EF4-FFF2-40B4-BE49-F238E27FC236}">
                  <a16:creationId xmlns:a16="http://schemas.microsoft.com/office/drawing/2014/main" id="{D709725F-F544-FE5C-733A-5F871491F608}"/>
                </a:ext>
              </a:extLst>
            </p:cNvPr>
            <p:cNvCxnSpPr>
              <a:cxnSpLocks/>
            </p:cNvCxnSpPr>
            <p:nvPr/>
          </p:nvCxnSpPr>
          <p:spPr>
            <a:xfrm>
              <a:off x="2461692" y="3988443"/>
              <a:ext cx="0" cy="731520"/>
            </a:xfrm>
            <a:prstGeom prst="line">
              <a:avLst/>
            </a:prstGeom>
            <a:noFill/>
            <a:ln w="25400" cap="flat" cmpd="sng" algn="ctr">
              <a:solidFill>
                <a:sysClr val="windowText" lastClr="000000"/>
              </a:solidFill>
              <a:prstDash val="solid"/>
            </a:ln>
            <a:effectLst/>
          </p:spPr>
        </p:cxnSp>
        <p:cxnSp>
          <p:nvCxnSpPr>
            <p:cNvPr id="16" name="Straight Connector 15">
              <a:extLst>
                <a:ext uri="{FF2B5EF4-FFF2-40B4-BE49-F238E27FC236}">
                  <a16:creationId xmlns:a16="http://schemas.microsoft.com/office/drawing/2014/main" id="{0FDFFB68-39DC-0390-3D9A-D382DC5541E9}"/>
                </a:ext>
              </a:extLst>
            </p:cNvPr>
            <p:cNvCxnSpPr>
              <a:cxnSpLocks/>
            </p:cNvCxnSpPr>
            <p:nvPr/>
          </p:nvCxnSpPr>
          <p:spPr>
            <a:xfrm flipH="1">
              <a:off x="2461692" y="4719963"/>
              <a:ext cx="914400" cy="0"/>
            </a:xfrm>
            <a:prstGeom prst="line">
              <a:avLst/>
            </a:prstGeom>
            <a:noFill/>
            <a:ln w="25400" cap="flat" cmpd="sng" algn="ctr">
              <a:solidFill>
                <a:sysClr val="windowText" lastClr="000000"/>
              </a:solidFill>
              <a:prstDash val="solid"/>
            </a:ln>
            <a:effectLst/>
          </p:spPr>
        </p:cxnSp>
        <p:sp>
          <p:nvSpPr>
            <p:cNvPr id="17" name="TextBox 16">
              <a:extLst>
                <a:ext uri="{FF2B5EF4-FFF2-40B4-BE49-F238E27FC236}">
                  <a16:creationId xmlns:a16="http://schemas.microsoft.com/office/drawing/2014/main" id="{3188C23A-FF80-62A7-18C8-D6C148DFDB26}"/>
                </a:ext>
              </a:extLst>
            </p:cNvPr>
            <p:cNvSpPr txBox="1"/>
            <p:nvPr/>
          </p:nvSpPr>
          <p:spPr>
            <a:xfrm>
              <a:off x="2315378" y="4699405"/>
              <a:ext cx="1225018" cy="323165"/>
            </a:xfrm>
            <a:prstGeom prst="rect">
              <a:avLst/>
            </a:prstGeom>
            <a:no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rPr>
                <a:t>Time</a:t>
              </a:r>
            </a:p>
          </p:txBody>
        </p:sp>
        <p:sp>
          <p:nvSpPr>
            <p:cNvPr id="19" name="Freeform: Shape 18">
              <a:extLst>
                <a:ext uri="{FF2B5EF4-FFF2-40B4-BE49-F238E27FC236}">
                  <a16:creationId xmlns:a16="http://schemas.microsoft.com/office/drawing/2014/main" id="{C9E9560F-D324-0B17-9CA4-D46ABDCE7471}"/>
                </a:ext>
              </a:extLst>
            </p:cNvPr>
            <p:cNvSpPr/>
            <p:nvPr/>
          </p:nvSpPr>
          <p:spPr>
            <a:xfrm>
              <a:off x="2564976" y="4045054"/>
              <a:ext cx="736170" cy="612183"/>
            </a:xfrm>
            <a:custGeom>
              <a:avLst/>
              <a:gdLst>
                <a:gd name="connsiteX0" fmla="*/ 0 w 736170"/>
                <a:gd name="connsiteY0" fmla="*/ 0 h 612183"/>
                <a:gd name="connsiteX1" fmla="*/ 85241 w 736170"/>
                <a:gd name="connsiteY1" fmla="*/ 371959 h 612183"/>
                <a:gd name="connsiteX2" fmla="*/ 333214 w 736170"/>
                <a:gd name="connsiteY2" fmla="*/ 565688 h 612183"/>
                <a:gd name="connsiteX3" fmla="*/ 736170 w 736170"/>
                <a:gd name="connsiteY3" fmla="*/ 612183 h 612183"/>
              </a:gdLst>
              <a:ahLst/>
              <a:cxnLst>
                <a:cxn ang="0">
                  <a:pos x="connsiteX0" y="connsiteY0"/>
                </a:cxn>
                <a:cxn ang="0">
                  <a:pos x="connsiteX1" y="connsiteY1"/>
                </a:cxn>
                <a:cxn ang="0">
                  <a:pos x="connsiteX2" y="connsiteY2"/>
                </a:cxn>
                <a:cxn ang="0">
                  <a:pos x="connsiteX3" y="connsiteY3"/>
                </a:cxn>
              </a:cxnLst>
              <a:rect l="l" t="t" r="r" b="b"/>
              <a:pathLst>
                <a:path w="736170" h="612183">
                  <a:moveTo>
                    <a:pt x="0" y="0"/>
                  </a:moveTo>
                  <a:cubicBezTo>
                    <a:pt x="14852" y="138839"/>
                    <a:pt x="29705" y="277678"/>
                    <a:pt x="85241" y="371959"/>
                  </a:cubicBezTo>
                  <a:cubicBezTo>
                    <a:pt x="140777" y="466240"/>
                    <a:pt x="224726" y="525651"/>
                    <a:pt x="333214" y="565688"/>
                  </a:cubicBezTo>
                  <a:cubicBezTo>
                    <a:pt x="441702" y="605725"/>
                    <a:pt x="588936" y="608954"/>
                    <a:pt x="736170" y="612183"/>
                  </a:cubicBezTo>
                </a:path>
              </a:pathLst>
            </a:custGeom>
            <a:noFill/>
            <a:ln w="19050" cap="flat" cmpd="sng" algn="ctr">
              <a:solidFill>
                <a:srgbClr val="FF462C"/>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sp>
          <p:nvSpPr>
            <p:cNvPr id="20" name="TextBox 19">
              <a:extLst>
                <a:ext uri="{FF2B5EF4-FFF2-40B4-BE49-F238E27FC236}">
                  <a16:creationId xmlns:a16="http://schemas.microsoft.com/office/drawing/2014/main" id="{6C2F481F-CF47-8651-F99B-B5A87DEB821D}"/>
                </a:ext>
              </a:extLst>
            </p:cNvPr>
            <p:cNvSpPr txBox="1"/>
            <p:nvPr/>
          </p:nvSpPr>
          <p:spPr>
            <a:xfrm rot="16200000">
              <a:off x="2039940" y="4226927"/>
              <a:ext cx="537455" cy="323165"/>
            </a:xfrm>
            <a:prstGeom prst="rect">
              <a:avLst/>
            </a:prstGeom>
            <a:noFill/>
          </p:spPr>
          <p:txBody>
            <a:bodyPr wrap="none" rtlCol="0">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rPr>
                <a:t>T, n</a:t>
              </a:r>
              <a:r>
                <a:rPr kumimoji="0" lang="en-US" sz="1500" b="0" i="0" u="none" strike="noStrike" kern="0" cap="none" spc="0" normalizeH="0" baseline="-25000" noProof="0" dirty="0">
                  <a:ln>
                    <a:noFill/>
                  </a:ln>
                  <a:solidFill>
                    <a:prstClr val="black"/>
                  </a:solidFill>
                  <a:effectLst/>
                  <a:uLnTx/>
                  <a:uFillTx/>
                  <a:latin typeface="Times New Roman" panose="02020603050405020304"/>
                  <a:ea typeface="MS PGothic" charset="0"/>
                </a:rPr>
                <a:t>e</a:t>
              </a:r>
              <a:endPar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endParaRPr>
            </a:p>
          </p:txBody>
        </p:sp>
      </p:grpSp>
      <p:grpSp>
        <p:nvGrpSpPr>
          <p:cNvPr id="21" name="Group 20">
            <a:extLst>
              <a:ext uri="{FF2B5EF4-FFF2-40B4-BE49-F238E27FC236}">
                <a16:creationId xmlns:a16="http://schemas.microsoft.com/office/drawing/2014/main" id="{29AF9786-DF0A-9DA2-A36D-550B30485DAA}"/>
              </a:ext>
            </a:extLst>
          </p:cNvPr>
          <p:cNvGrpSpPr/>
          <p:nvPr/>
        </p:nvGrpSpPr>
        <p:grpSpPr>
          <a:xfrm>
            <a:off x="10279967" y="1462352"/>
            <a:ext cx="2064196" cy="1414568"/>
            <a:chOff x="3173681" y="3604922"/>
            <a:chExt cx="2064196" cy="1414568"/>
          </a:xfrm>
        </p:grpSpPr>
        <p:cxnSp>
          <p:nvCxnSpPr>
            <p:cNvPr id="22" name="Straight Connector 21">
              <a:extLst>
                <a:ext uri="{FF2B5EF4-FFF2-40B4-BE49-F238E27FC236}">
                  <a16:creationId xmlns:a16="http://schemas.microsoft.com/office/drawing/2014/main" id="{B39C0ED9-EC71-B963-4B4F-A15CA28EB539}"/>
                </a:ext>
              </a:extLst>
            </p:cNvPr>
            <p:cNvCxnSpPr>
              <a:cxnSpLocks/>
            </p:cNvCxnSpPr>
            <p:nvPr/>
          </p:nvCxnSpPr>
          <p:spPr>
            <a:xfrm>
              <a:off x="3729848" y="3988443"/>
              <a:ext cx="0" cy="731520"/>
            </a:xfrm>
            <a:prstGeom prst="line">
              <a:avLst/>
            </a:prstGeom>
            <a:noFill/>
            <a:ln w="25400" cap="flat" cmpd="sng" algn="ctr">
              <a:solidFill>
                <a:sysClr val="windowText" lastClr="000000"/>
              </a:solidFill>
              <a:prstDash val="solid"/>
            </a:ln>
            <a:effectLst/>
          </p:spPr>
        </p:cxnSp>
        <p:cxnSp>
          <p:nvCxnSpPr>
            <p:cNvPr id="23" name="Straight Connector 22">
              <a:extLst>
                <a:ext uri="{FF2B5EF4-FFF2-40B4-BE49-F238E27FC236}">
                  <a16:creationId xmlns:a16="http://schemas.microsoft.com/office/drawing/2014/main" id="{3DF354F7-79E0-966F-3377-F28750393E77}"/>
                </a:ext>
              </a:extLst>
            </p:cNvPr>
            <p:cNvCxnSpPr>
              <a:cxnSpLocks/>
            </p:cNvCxnSpPr>
            <p:nvPr/>
          </p:nvCxnSpPr>
          <p:spPr>
            <a:xfrm flipH="1">
              <a:off x="3729848" y="4719963"/>
              <a:ext cx="914400" cy="0"/>
            </a:xfrm>
            <a:prstGeom prst="line">
              <a:avLst/>
            </a:prstGeom>
            <a:noFill/>
            <a:ln w="25400" cap="flat" cmpd="sng" algn="ctr">
              <a:solidFill>
                <a:sysClr val="windowText" lastClr="000000"/>
              </a:solidFill>
              <a:prstDash val="solid"/>
            </a:ln>
            <a:effectLst/>
          </p:spPr>
        </p:cxnSp>
        <p:sp>
          <p:nvSpPr>
            <p:cNvPr id="24" name="TextBox 23">
              <a:extLst>
                <a:ext uri="{FF2B5EF4-FFF2-40B4-BE49-F238E27FC236}">
                  <a16:creationId xmlns:a16="http://schemas.microsoft.com/office/drawing/2014/main" id="{4BD91C68-D000-CEA0-C9DB-450A08545BD8}"/>
                </a:ext>
              </a:extLst>
            </p:cNvPr>
            <p:cNvSpPr txBox="1"/>
            <p:nvPr/>
          </p:nvSpPr>
          <p:spPr>
            <a:xfrm>
              <a:off x="3173681" y="4696325"/>
              <a:ext cx="2026733" cy="323165"/>
            </a:xfrm>
            <a:prstGeom prst="rect">
              <a:avLst/>
            </a:prstGeom>
            <a:no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rPr>
                <a:t>Plasma length</a:t>
              </a:r>
            </a:p>
          </p:txBody>
        </p:sp>
        <p:sp>
          <p:nvSpPr>
            <p:cNvPr id="30" name="Freeform: Shape 29">
              <a:extLst>
                <a:ext uri="{FF2B5EF4-FFF2-40B4-BE49-F238E27FC236}">
                  <a16:creationId xmlns:a16="http://schemas.microsoft.com/office/drawing/2014/main" id="{8826E18D-4DEE-3A20-7FE2-1CA1122EED8B}"/>
                </a:ext>
              </a:extLst>
            </p:cNvPr>
            <p:cNvSpPr/>
            <p:nvPr/>
          </p:nvSpPr>
          <p:spPr>
            <a:xfrm>
              <a:off x="3812590" y="4087518"/>
              <a:ext cx="790414" cy="527253"/>
            </a:xfrm>
            <a:custGeom>
              <a:avLst/>
              <a:gdLst>
                <a:gd name="connsiteX0" fmla="*/ 0 w 790414"/>
                <a:gd name="connsiteY0" fmla="*/ 311 h 527253"/>
                <a:gd name="connsiteX1" fmla="*/ 395207 w 790414"/>
                <a:gd name="connsiteY1" fmla="*/ 85551 h 527253"/>
                <a:gd name="connsiteX2" fmla="*/ 790414 w 790414"/>
                <a:gd name="connsiteY2" fmla="*/ 527253 h 527253"/>
              </a:gdLst>
              <a:ahLst/>
              <a:cxnLst>
                <a:cxn ang="0">
                  <a:pos x="connsiteX0" y="connsiteY0"/>
                </a:cxn>
                <a:cxn ang="0">
                  <a:pos x="connsiteX1" y="connsiteY1"/>
                </a:cxn>
                <a:cxn ang="0">
                  <a:pos x="connsiteX2" y="connsiteY2"/>
                </a:cxn>
              </a:cxnLst>
              <a:rect l="l" t="t" r="r" b="b"/>
              <a:pathLst>
                <a:path w="790414" h="527253">
                  <a:moveTo>
                    <a:pt x="0" y="311"/>
                  </a:moveTo>
                  <a:cubicBezTo>
                    <a:pt x="131735" y="-981"/>
                    <a:pt x="263471" y="-2273"/>
                    <a:pt x="395207" y="85551"/>
                  </a:cubicBezTo>
                  <a:cubicBezTo>
                    <a:pt x="526943" y="173375"/>
                    <a:pt x="658678" y="350314"/>
                    <a:pt x="790414" y="527253"/>
                  </a:cubicBezTo>
                </a:path>
              </a:pathLst>
            </a:custGeom>
            <a:noFill/>
            <a:ln w="19050" cap="flat" cmpd="sng" algn="ctr">
              <a:solidFill>
                <a:srgbClr val="FF462C"/>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sp>
          <p:nvSpPr>
            <p:cNvPr id="31" name="TextBox 30">
              <a:extLst>
                <a:ext uri="{FF2B5EF4-FFF2-40B4-BE49-F238E27FC236}">
                  <a16:creationId xmlns:a16="http://schemas.microsoft.com/office/drawing/2014/main" id="{4E5E3912-E298-A380-C32C-5E21F7DBD406}"/>
                </a:ext>
              </a:extLst>
            </p:cNvPr>
            <p:cNvSpPr txBox="1"/>
            <p:nvPr/>
          </p:nvSpPr>
          <p:spPr>
            <a:xfrm rot="16200000">
              <a:off x="3308665" y="4225238"/>
              <a:ext cx="537455" cy="323165"/>
            </a:xfrm>
            <a:prstGeom prst="rect">
              <a:avLst/>
            </a:prstGeom>
            <a:noFill/>
          </p:spPr>
          <p:txBody>
            <a:bodyPr wrap="none" rtlCol="0">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rPr>
                <a:t>T, n</a:t>
              </a:r>
              <a:r>
                <a:rPr kumimoji="0" lang="en-US" sz="1500" b="0" i="0" u="none" strike="noStrike" kern="0" cap="none" spc="0" normalizeH="0" baseline="-25000" noProof="0" dirty="0">
                  <a:ln>
                    <a:noFill/>
                  </a:ln>
                  <a:solidFill>
                    <a:prstClr val="black"/>
                  </a:solidFill>
                  <a:effectLst/>
                  <a:uLnTx/>
                  <a:uFillTx/>
                  <a:latin typeface="Times New Roman" panose="02020603050405020304"/>
                  <a:ea typeface="MS PGothic" charset="0"/>
                </a:rPr>
                <a:t>e</a:t>
              </a:r>
              <a:endPar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endParaRPr>
            </a:p>
          </p:txBody>
        </p:sp>
        <p:cxnSp>
          <p:nvCxnSpPr>
            <p:cNvPr id="32" name="Straight Arrow Connector 31">
              <a:extLst>
                <a:ext uri="{FF2B5EF4-FFF2-40B4-BE49-F238E27FC236}">
                  <a16:creationId xmlns:a16="http://schemas.microsoft.com/office/drawing/2014/main" id="{17A4DD6B-09C4-A62F-2B24-DCC94D742041}"/>
                </a:ext>
              </a:extLst>
            </p:cNvPr>
            <p:cNvCxnSpPr>
              <a:cxnSpLocks/>
            </p:cNvCxnSpPr>
            <p:nvPr/>
          </p:nvCxnSpPr>
          <p:spPr>
            <a:xfrm flipH="1">
              <a:off x="3864835" y="3876912"/>
              <a:ext cx="160008" cy="159400"/>
            </a:xfrm>
            <a:prstGeom prst="straightConnector1">
              <a:avLst/>
            </a:prstGeom>
            <a:noFill/>
            <a:ln w="25400" cap="flat" cmpd="sng" algn="ctr">
              <a:solidFill>
                <a:sysClr val="windowText" lastClr="000000"/>
              </a:solidFill>
              <a:prstDash val="solid"/>
              <a:tailEnd type="triangle"/>
            </a:ln>
            <a:effectLst/>
          </p:spPr>
        </p:cxnSp>
        <p:sp>
          <p:nvSpPr>
            <p:cNvPr id="33" name="TextBox 32">
              <a:extLst>
                <a:ext uri="{FF2B5EF4-FFF2-40B4-BE49-F238E27FC236}">
                  <a16:creationId xmlns:a16="http://schemas.microsoft.com/office/drawing/2014/main" id="{B839032A-E5A7-D9F5-37F6-4E015BE78DEF}"/>
                </a:ext>
              </a:extLst>
            </p:cNvPr>
            <p:cNvSpPr txBox="1"/>
            <p:nvPr/>
          </p:nvSpPr>
          <p:spPr>
            <a:xfrm>
              <a:off x="3798478" y="3604922"/>
              <a:ext cx="923100" cy="461665"/>
            </a:xfrm>
            <a:prstGeom prst="rect">
              <a:avLst/>
            </a:prstGeom>
            <a:noFill/>
          </p:spPr>
          <p:txBody>
            <a:bodyPr wrap="square" rtlCol="0">
              <a:spAutoFit/>
            </a:bodyP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rPr>
                <a:t>Plasma core</a:t>
              </a:r>
            </a:p>
          </p:txBody>
        </p:sp>
        <p:sp>
          <p:nvSpPr>
            <p:cNvPr id="34" name="TextBox 33">
              <a:extLst>
                <a:ext uri="{FF2B5EF4-FFF2-40B4-BE49-F238E27FC236}">
                  <a16:creationId xmlns:a16="http://schemas.microsoft.com/office/drawing/2014/main" id="{C5FF4E48-1372-7825-CFA6-FAB53CE552B9}"/>
                </a:ext>
              </a:extLst>
            </p:cNvPr>
            <p:cNvSpPr txBox="1"/>
            <p:nvPr/>
          </p:nvSpPr>
          <p:spPr>
            <a:xfrm>
              <a:off x="4271922" y="4065809"/>
              <a:ext cx="965955" cy="276999"/>
            </a:xfrm>
            <a:prstGeom prst="rect">
              <a:avLst/>
            </a:prstGeom>
            <a:noFill/>
          </p:spPr>
          <p:txBody>
            <a:bodyPr wrap="square" rtlCol="0">
              <a:spAutoFit/>
            </a:bodyP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Times New Roman" panose="02020603050405020304"/>
                  <a:ea typeface="MS PGothic" charset="0"/>
                </a:rPr>
                <a:t>Edge</a:t>
              </a:r>
            </a:p>
          </p:txBody>
        </p:sp>
        <p:cxnSp>
          <p:nvCxnSpPr>
            <p:cNvPr id="35" name="Straight Arrow Connector 34">
              <a:extLst>
                <a:ext uri="{FF2B5EF4-FFF2-40B4-BE49-F238E27FC236}">
                  <a16:creationId xmlns:a16="http://schemas.microsoft.com/office/drawing/2014/main" id="{D576C184-EF30-33F2-D1AC-5CEFE5CBFF49}"/>
                </a:ext>
              </a:extLst>
            </p:cNvPr>
            <p:cNvCxnSpPr>
              <a:cxnSpLocks/>
            </p:cNvCxnSpPr>
            <p:nvPr/>
          </p:nvCxnSpPr>
          <p:spPr>
            <a:xfrm flipH="1">
              <a:off x="4591805" y="4312424"/>
              <a:ext cx="119687" cy="187057"/>
            </a:xfrm>
            <a:prstGeom prst="straightConnector1">
              <a:avLst/>
            </a:prstGeom>
            <a:noFill/>
            <a:ln w="25400" cap="flat" cmpd="sng" algn="ctr">
              <a:solidFill>
                <a:sysClr val="windowText" lastClr="000000"/>
              </a:solidFill>
              <a:prstDash val="solid"/>
              <a:tailEnd type="triangle"/>
            </a:ln>
            <a:effectLst/>
          </p:spPr>
        </p:cxnSp>
      </p:grpSp>
    </p:spTree>
    <p:extLst>
      <p:ext uri="{BB962C8B-B14F-4D97-AF65-F5344CB8AC3E}">
        <p14:creationId xmlns:p14="http://schemas.microsoft.com/office/powerpoint/2010/main" val="25513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3D31C3-4F31-1F8E-CB4E-A53CB2A9006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07065" y="4335328"/>
            <a:ext cx="3154682" cy="1687283"/>
          </a:xfrm>
          <a:prstGeom prst="rect">
            <a:avLst/>
          </a:prstGeom>
        </p:spPr>
      </p:pic>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91886" y="0"/>
            <a:ext cx="11800114" cy="1325563"/>
          </a:xfrm>
        </p:spPr>
        <p:txBody>
          <a:bodyPr/>
          <a:lstStyle/>
          <a:p>
            <a:r>
              <a:rPr lang="en-US" dirty="0">
                <a:latin typeface="Trebuchet MS" panose="020B0603020202020204" pitchFamily="34" charset="0"/>
              </a:rPr>
              <a:t>Mission Relevance</a:t>
            </a:r>
          </a:p>
        </p:txBody>
      </p:sp>
      <p:sp>
        <p:nvSpPr>
          <p:cNvPr id="7" name="TextBox 6">
            <a:extLst>
              <a:ext uri="{FF2B5EF4-FFF2-40B4-BE49-F238E27FC236}">
                <a16:creationId xmlns:a16="http://schemas.microsoft.com/office/drawing/2014/main" id="{28A13918-E49B-E479-766B-2D03CD8E4C21}"/>
              </a:ext>
            </a:extLst>
          </p:cNvPr>
          <p:cNvSpPr txBox="1"/>
          <p:nvPr/>
        </p:nvSpPr>
        <p:spPr>
          <a:xfrm>
            <a:off x="8061751" y="3419628"/>
            <a:ext cx="3645309" cy="523220"/>
          </a:xfrm>
          <a:prstGeom prst="rect">
            <a:avLst/>
          </a:prstGeom>
          <a:noFill/>
        </p:spPr>
        <p:txBody>
          <a:bodyPr wrap="square" rtlCol="0">
            <a:spAutoFit/>
          </a:bodyPr>
          <a:lstStyle/>
          <a:p>
            <a:pPr algn="ctr"/>
            <a:r>
              <a:rPr lang="en-US" sz="1400" dirty="0">
                <a:solidFill>
                  <a:schemeClr val="tx1">
                    <a:lumMod val="50000"/>
                    <a:lumOff val="50000"/>
                  </a:schemeClr>
                </a:solidFill>
                <a:latin typeface="Cambria" panose="02040503050406030204" pitchFamily="18" charset="0"/>
                <a:ea typeface="Cambria" panose="02040503050406030204" pitchFamily="18" charset="0"/>
              </a:rPr>
              <a:t>S. Glasstone &amp; P.J. Dolan. </a:t>
            </a:r>
            <a:r>
              <a:rPr lang="en-US" sz="1400" i="1" dirty="0">
                <a:solidFill>
                  <a:schemeClr val="tx1">
                    <a:lumMod val="50000"/>
                    <a:lumOff val="50000"/>
                  </a:schemeClr>
                </a:solidFill>
                <a:latin typeface="Cambria" panose="02040503050406030204" pitchFamily="18" charset="0"/>
                <a:ea typeface="Cambria" panose="02040503050406030204" pitchFamily="18" charset="0"/>
              </a:rPr>
              <a:t>The Effects of Nuclear Weapons</a:t>
            </a:r>
            <a:r>
              <a:rPr lang="en-US" sz="1400" dirty="0">
                <a:solidFill>
                  <a:schemeClr val="tx1">
                    <a:lumMod val="50000"/>
                    <a:lumOff val="50000"/>
                  </a:schemeClr>
                </a:solidFill>
                <a:latin typeface="Cambria" panose="02040503050406030204" pitchFamily="18" charset="0"/>
                <a:ea typeface="Cambria" panose="02040503050406030204" pitchFamily="18" charset="0"/>
              </a:rPr>
              <a:t>, 3</a:t>
            </a:r>
            <a:r>
              <a:rPr lang="en-US" sz="1400" baseline="30000" dirty="0">
                <a:solidFill>
                  <a:schemeClr val="tx1">
                    <a:lumMod val="50000"/>
                    <a:lumOff val="50000"/>
                  </a:schemeClr>
                </a:solidFill>
                <a:latin typeface="Cambria" panose="02040503050406030204" pitchFamily="18" charset="0"/>
                <a:ea typeface="Cambria" panose="02040503050406030204" pitchFamily="18" charset="0"/>
              </a:rPr>
              <a:t>rd</a:t>
            </a:r>
            <a:r>
              <a:rPr lang="en-US" sz="1400" dirty="0">
                <a:solidFill>
                  <a:schemeClr val="tx1">
                    <a:lumMod val="50000"/>
                    <a:lumOff val="50000"/>
                  </a:schemeClr>
                </a:solidFill>
                <a:latin typeface="Cambria" panose="02040503050406030204" pitchFamily="18" charset="0"/>
                <a:ea typeface="Cambria" panose="02040503050406030204" pitchFamily="18" charset="0"/>
              </a:rPr>
              <a:t> ed., DoD &amp; DOE, (1977).</a:t>
            </a:r>
          </a:p>
        </p:txBody>
      </p:sp>
      <p:grpSp>
        <p:nvGrpSpPr>
          <p:cNvPr id="8" name="Group 7">
            <a:extLst>
              <a:ext uri="{FF2B5EF4-FFF2-40B4-BE49-F238E27FC236}">
                <a16:creationId xmlns:a16="http://schemas.microsoft.com/office/drawing/2014/main" id="{ECFBFED2-D519-390D-0058-0A85D27AEA52}"/>
              </a:ext>
            </a:extLst>
          </p:cNvPr>
          <p:cNvGrpSpPr/>
          <p:nvPr/>
        </p:nvGrpSpPr>
        <p:grpSpPr>
          <a:xfrm>
            <a:off x="8387183" y="317059"/>
            <a:ext cx="3416043" cy="3111941"/>
            <a:chOff x="8097933" y="317059"/>
            <a:chExt cx="3882573" cy="3491589"/>
          </a:xfrm>
        </p:grpSpPr>
        <p:pic>
          <p:nvPicPr>
            <p:cNvPr id="6" name="Content Placeholder 4" descr="Diagram&#10;&#10;Description automatically generated">
              <a:extLst>
                <a:ext uri="{FF2B5EF4-FFF2-40B4-BE49-F238E27FC236}">
                  <a16:creationId xmlns:a16="http://schemas.microsoft.com/office/drawing/2014/main" id="{C4ED4864-C7AC-789D-B9BD-D7D591B47320}"/>
                </a:ext>
              </a:extLst>
            </p:cNvPr>
            <p:cNvPicPr>
              <a:picLocks noChangeAspect="1"/>
            </p:cNvPicPr>
            <p:nvPr/>
          </p:nvPicPr>
          <p:blipFill rotWithShape="1">
            <a:blip r:embed="rId5"/>
            <a:srcRect l="1813" b="10040"/>
            <a:stretch/>
          </p:blipFill>
          <p:spPr bwMode="auto">
            <a:xfrm>
              <a:off x="8097933" y="317059"/>
              <a:ext cx="3882573" cy="3491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5" name="Freeform: Shape 14">
              <a:extLst>
                <a:ext uri="{FF2B5EF4-FFF2-40B4-BE49-F238E27FC236}">
                  <a16:creationId xmlns:a16="http://schemas.microsoft.com/office/drawing/2014/main" id="{9C0294F7-F9E9-EE0E-0593-81D58E58588D}"/>
                </a:ext>
              </a:extLst>
            </p:cNvPr>
            <p:cNvSpPr/>
            <p:nvPr/>
          </p:nvSpPr>
          <p:spPr>
            <a:xfrm>
              <a:off x="9820977" y="2562905"/>
              <a:ext cx="7409" cy="457200"/>
            </a:xfrm>
            <a:custGeom>
              <a:avLst/>
              <a:gdLst>
                <a:gd name="connsiteX0" fmla="*/ 0 w 7409"/>
                <a:gd name="connsiteY0" fmla="*/ 0 h 391428"/>
                <a:gd name="connsiteX1" fmla="*/ 0 w 7409"/>
                <a:gd name="connsiteY1" fmla="*/ 391428 h 391428"/>
              </a:gdLst>
              <a:ahLst/>
              <a:cxnLst>
                <a:cxn ang="0">
                  <a:pos x="connsiteX0" y="connsiteY0"/>
                </a:cxn>
                <a:cxn ang="0">
                  <a:pos x="connsiteX1" y="connsiteY1"/>
                </a:cxn>
              </a:cxnLst>
              <a:rect l="l" t="t" r="r" b="b"/>
              <a:pathLst>
                <a:path w="7409" h="391428">
                  <a:moveTo>
                    <a:pt x="0" y="0"/>
                  </a:moveTo>
                  <a:cubicBezTo>
                    <a:pt x="6417" y="131545"/>
                    <a:pt x="12834" y="263091"/>
                    <a:pt x="0" y="391428"/>
                  </a:cubicBezTo>
                </a:path>
              </a:pathLst>
            </a:custGeom>
            <a:noFill/>
            <a:ln w="28575">
              <a:solidFill>
                <a:srgbClr val="0000FF"/>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6743635-2CCD-24AB-FC41-9E95037DD60E}"/>
                </a:ext>
              </a:extLst>
            </p:cNvPr>
            <p:cNvSpPr/>
            <p:nvPr/>
          </p:nvSpPr>
          <p:spPr>
            <a:xfrm>
              <a:off x="9670181" y="2653364"/>
              <a:ext cx="8792" cy="423512"/>
            </a:xfrm>
            <a:custGeom>
              <a:avLst/>
              <a:gdLst>
                <a:gd name="connsiteX0" fmla="*/ 0 w 8792"/>
                <a:gd name="connsiteY0" fmla="*/ 0 h 423512"/>
                <a:gd name="connsiteX1" fmla="*/ 6417 w 8792"/>
                <a:gd name="connsiteY1" fmla="*/ 423512 h 423512"/>
              </a:gdLst>
              <a:ahLst/>
              <a:cxnLst>
                <a:cxn ang="0">
                  <a:pos x="connsiteX0" y="connsiteY0"/>
                </a:cxn>
                <a:cxn ang="0">
                  <a:pos x="connsiteX1" y="connsiteY1"/>
                </a:cxn>
              </a:cxnLst>
              <a:rect l="l" t="t" r="r" b="b"/>
              <a:pathLst>
                <a:path w="8792" h="423512">
                  <a:moveTo>
                    <a:pt x="0" y="0"/>
                  </a:moveTo>
                  <a:cubicBezTo>
                    <a:pt x="6149" y="165768"/>
                    <a:pt x="12299" y="331537"/>
                    <a:pt x="6417" y="423512"/>
                  </a:cubicBezTo>
                </a:path>
              </a:pathLst>
            </a:custGeom>
            <a:noFill/>
            <a:ln w="28575">
              <a:solidFill>
                <a:srgbClr val="0000FF"/>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1E7CB6F-CBDE-8236-CA5C-59B449C15CAB}"/>
                </a:ext>
              </a:extLst>
            </p:cNvPr>
            <p:cNvSpPr/>
            <p:nvPr/>
          </p:nvSpPr>
          <p:spPr>
            <a:xfrm rot="21339360">
              <a:off x="8657277" y="3429802"/>
              <a:ext cx="475488" cy="23772"/>
            </a:xfrm>
            <a:custGeom>
              <a:avLst/>
              <a:gdLst>
                <a:gd name="connsiteX0" fmla="*/ 0 w 439553"/>
                <a:gd name="connsiteY0" fmla="*/ 0 h 23772"/>
                <a:gd name="connsiteX1" fmla="*/ 439553 w 439553"/>
                <a:gd name="connsiteY1" fmla="*/ 0 h 23772"/>
              </a:gdLst>
              <a:ahLst/>
              <a:cxnLst>
                <a:cxn ang="0">
                  <a:pos x="connsiteX0" y="connsiteY0"/>
                </a:cxn>
                <a:cxn ang="0">
                  <a:pos x="connsiteX1" y="connsiteY1"/>
                </a:cxn>
              </a:cxnLst>
              <a:rect l="l" t="t" r="r" b="b"/>
              <a:pathLst>
                <a:path w="439553" h="23772">
                  <a:moveTo>
                    <a:pt x="0" y="0"/>
                  </a:moveTo>
                  <a:cubicBezTo>
                    <a:pt x="156945" y="20587"/>
                    <a:pt x="313890" y="41175"/>
                    <a:pt x="439553"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E66F79-2AE5-4DB0-A1A4-B4D9132472F6}"/>
                </a:ext>
              </a:extLst>
            </p:cNvPr>
            <p:cNvSpPr/>
            <p:nvPr/>
          </p:nvSpPr>
          <p:spPr>
            <a:xfrm>
              <a:off x="9516177" y="3161866"/>
              <a:ext cx="219371" cy="479692"/>
            </a:xfrm>
            <a:custGeom>
              <a:avLst/>
              <a:gdLst>
                <a:gd name="connsiteX0" fmla="*/ 0 w 212921"/>
                <a:gd name="connsiteY0" fmla="*/ 471638 h 471638"/>
                <a:gd name="connsiteX1" fmla="*/ 211756 w 212921"/>
                <a:gd name="connsiteY1" fmla="*/ 0 h 471638"/>
              </a:gdLst>
              <a:ahLst/>
              <a:cxnLst>
                <a:cxn ang="0">
                  <a:pos x="connsiteX0" y="connsiteY0"/>
                </a:cxn>
                <a:cxn ang="0">
                  <a:pos x="connsiteX1" y="connsiteY1"/>
                </a:cxn>
              </a:cxnLst>
              <a:rect l="l" t="t" r="r" b="b"/>
              <a:pathLst>
                <a:path w="212921" h="471638">
                  <a:moveTo>
                    <a:pt x="0" y="471638"/>
                  </a:moveTo>
                  <a:cubicBezTo>
                    <a:pt x="112829" y="357204"/>
                    <a:pt x="225659" y="242770"/>
                    <a:pt x="211756"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3004DE5-11CB-562F-C609-DF0541FE179B}"/>
                </a:ext>
              </a:extLst>
            </p:cNvPr>
            <p:cNvSpPr/>
            <p:nvPr/>
          </p:nvSpPr>
          <p:spPr>
            <a:xfrm>
              <a:off x="9858440" y="3149369"/>
              <a:ext cx="116541" cy="450479"/>
            </a:xfrm>
            <a:custGeom>
              <a:avLst/>
              <a:gdLst>
                <a:gd name="connsiteX0" fmla="*/ 112397 w 112397"/>
                <a:gd name="connsiteY0" fmla="*/ 388219 h 388219"/>
                <a:gd name="connsiteX1" fmla="*/ 3311 w 112397"/>
                <a:gd name="connsiteY1" fmla="*/ 0 h 388219"/>
              </a:gdLst>
              <a:ahLst/>
              <a:cxnLst>
                <a:cxn ang="0">
                  <a:pos x="connsiteX0" y="connsiteY0"/>
                </a:cxn>
                <a:cxn ang="0">
                  <a:pos x="connsiteX1" y="connsiteY1"/>
                </a:cxn>
              </a:cxnLst>
              <a:rect l="l" t="t" r="r" b="b"/>
              <a:pathLst>
                <a:path w="112397" h="388219">
                  <a:moveTo>
                    <a:pt x="112397" y="388219"/>
                  </a:moveTo>
                  <a:cubicBezTo>
                    <a:pt x="48496" y="299185"/>
                    <a:pt x="-15405" y="210151"/>
                    <a:pt x="331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CAA25D7-4F98-F9FC-6D5D-A44C2CC20DCB}"/>
                </a:ext>
              </a:extLst>
            </p:cNvPr>
            <p:cNvSpPr/>
            <p:nvPr/>
          </p:nvSpPr>
          <p:spPr>
            <a:xfrm>
              <a:off x="8906577" y="3530543"/>
              <a:ext cx="501953" cy="252186"/>
            </a:xfrm>
            <a:custGeom>
              <a:avLst/>
              <a:gdLst>
                <a:gd name="connsiteX0" fmla="*/ 0 w 468429"/>
                <a:gd name="connsiteY0" fmla="*/ 224589 h 224589"/>
                <a:gd name="connsiteX1" fmla="*/ 468429 w 468429"/>
                <a:gd name="connsiteY1" fmla="*/ 0 h 224589"/>
              </a:gdLst>
              <a:ahLst/>
              <a:cxnLst>
                <a:cxn ang="0">
                  <a:pos x="connsiteX0" y="connsiteY0"/>
                </a:cxn>
                <a:cxn ang="0">
                  <a:pos x="connsiteX1" y="connsiteY1"/>
                </a:cxn>
              </a:cxnLst>
              <a:rect l="l" t="t" r="r" b="b"/>
              <a:pathLst>
                <a:path w="468429" h="224589">
                  <a:moveTo>
                    <a:pt x="0" y="224589"/>
                  </a:moveTo>
                  <a:cubicBezTo>
                    <a:pt x="179939" y="175126"/>
                    <a:pt x="359878" y="125663"/>
                    <a:pt x="468429"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2561DA1-16C2-CB51-9E05-AB33598F677E}"/>
                </a:ext>
              </a:extLst>
            </p:cNvPr>
            <p:cNvSpPr/>
            <p:nvPr/>
          </p:nvSpPr>
          <p:spPr>
            <a:xfrm>
              <a:off x="10043820" y="3526376"/>
              <a:ext cx="466967" cy="227476"/>
            </a:xfrm>
            <a:custGeom>
              <a:avLst/>
              <a:gdLst>
                <a:gd name="connsiteX0" fmla="*/ 417095 w 417095"/>
                <a:gd name="connsiteY0" fmla="*/ 198922 h 198922"/>
                <a:gd name="connsiteX1" fmla="*/ 0 w 417095"/>
                <a:gd name="connsiteY1" fmla="*/ 0 h 198922"/>
              </a:gdLst>
              <a:ahLst/>
              <a:cxnLst>
                <a:cxn ang="0">
                  <a:pos x="connsiteX0" y="connsiteY0"/>
                </a:cxn>
                <a:cxn ang="0">
                  <a:pos x="connsiteX1" y="connsiteY1"/>
                </a:cxn>
              </a:cxnLst>
              <a:rect l="l" t="t" r="r" b="b"/>
              <a:pathLst>
                <a:path w="417095" h="198922">
                  <a:moveTo>
                    <a:pt x="417095" y="198922"/>
                  </a:moveTo>
                  <a:cubicBezTo>
                    <a:pt x="253733" y="142240"/>
                    <a:pt x="90371" y="85558"/>
                    <a:pt x="0" y="0"/>
                  </a:cubicBezTo>
                </a:path>
              </a:pathLst>
            </a:custGeom>
            <a:noFill/>
            <a:ln w="38100">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E36FAE-8984-1A3F-3710-4C02B63D404C}"/>
                </a:ext>
              </a:extLst>
            </p:cNvPr>
            <p:cNvSpPr/>
            <p:nvPr/>
          </p:nvSpPr>
          <p:spPr>
            <a:xfrm>
              <a:off x="10492543" y="3500387"/>
              <a:ext cx="457200" cy="6417"/>
            </a:xfrm>
            <a:custGeom>
              <a:avLst/>
              <a:gdLst>
                <a:gd name="connsiteX0" fmla="*/ 401053 w 401053"/>
                <a:gd name="connsiteY0" fmla="*/ 6417 h 6417"/>
                <a:gd name="connsiteX1" fmla="*/ 0 w 401053"/>
                <a:gd name="connsiteY1" fmla="*/ 0 h 6417"/>
              </a:gdLst>
              <a:ahLst/>
              <a:cxnLst>
                <a:cxn ang="0">
                  <a:pos x="connsiteX0" y="connsiteY0"/>
                </a:cxn>
                <a:cxn ang="0">
                  <a:pos x="connsiteX1" y="connsiteY1"/>
                </a:cxn>
              </a:cxnLst>
              <a:rect l="l" t="t" r="r" b="b"/>
              <a:pathLst>
                <a:path w="401053" h="6417">
                  <a:moveTo>
                    <a:pt x="401053" y="6417"/>
                  </a:moveTo>
                  <a:lnTo>
                    <a:pt x="0" y="0"/>
                  </a:ln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4C6E103-98C8-A0D4-37E5-76B2BD00BD98}"/>
                </a:ext>
              </a:extLst>
            </p:cNvPr>
            <p:cNvSpPr/>
            <p:nvPr/>
          </p:nvSpPr>
          <p:spPr>
            <a:xfrm>
              <a:off x="10145882" y="3132705"/>
              <a:ext cx="419448" cy="252179"/>
            </a:xfrm>
            <a:custGeom>
              <a:avLst/>
              <a:gdLst>
                <a:gd name="connsiteX0" fmla="*/ 410678 w 410678"/>
                <a:gd name="connsiteY0" fmla="*/ 240632 h 240632"/>
                <a:gd name="connsiteX1" fmla="*/ 198922 w 410678"/>
                <a:gd name="connsiteY1" fmla="*/ 189297 h 240632"/>
                <a:gd name="connsiteX2" fmla="*/ 0 w 410678"/>
                <a:gd name="connsiteY2" fmla="*/ 0 h 240632"/>
              </a:gdLst>
              <a:ahLst/>
              <a:cxnLst>
                <a:cxn ang="0">
                  <a:pos x="connsiteX0" y="connsiteY0"/>
                </a:cxn>
                <a:cxn ang="0">
                  <a:pos x="connsiteX1" y="connsiteY1"/>
                </a:cxn>
                <a:cxn ang="0">
                  <a:pos x="connsiteX2" y="connsiteY2"/>
                </a:cxn>
              </a:cxnLst>
              <a:rect l="l" t="t" r="r" b="b"/>
              <a:pathLst>
                <a:path w="410678" h="240632">
                  <a:moveTo>
                    <a:pt x="410678" y="240632"/>
                  </a:moveTo>
                  <a:cubicBezTo>
                    <a:pt x="339023" y="235017"/>
                    <a:pt x="267368" y="229402"/>
                    <a:pt x="198922" y="189297"/>
                  </a:cubicBezTo>
                  <a:cubicBezTo>
                    <a:pt x="130476" y="149192"/>
                    <a:pt x="32619" y="73259"/>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42D2358-DE54-44EE-461C-6F3F756E9C20}"/>
                </a:ext>
              </a:extLst>
            </p:cNvPr>
            <p:cNvSpPr/>
            <p:nvPr/>
          </p:nvSpPr>
          <p:spPr>
            <a:xfrm>
              <a:off x="10093810" y="2814020"/>
              <a:ext cx="234097" cy="378360"/>
            </a:xfrm>
            <a:custGeom>
              <a:avLst/>
              <a:gdLst>
                <a:gd name="connsiteX0" fmla="*/ 214964 w 214964"/>
                <a:gd name="connsiteY0" fmla="*/ 324051 h 324051"/>
                <a:gd name="connsiteX1" fmla="*/ 0 w 214964"/>
                <a:gd name="connsiteY1" fmla="*/ 0 h 324051"/>
              </a:gdLst>
              <a:ahLst/>
              <a:cxnLst>
                <a:cxn ang="0">
                  <a:pos x="connsiteX0" y="connsiteY0"/>
                </a:cxn>
                <a:cxn ang="0">
                  <a:pos x="connsiteX1" y="connsiteY1"/>
                </a:cxn>
              </a:cxnLst>
              <a:rect l="l" t="t" r="r" b="b"/>
              <a:pathLst>
                <a:path w="214964" h="324051">
                  <a:moveTo>
                    <a:pt x="214964" y="324051"/>
                  </a:moveTo>
                  <a:cubicBezTo>
                    <a:pt x="120850" y="216836"/>
                    <a:pt x="26737" y="109621"/>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DD6E880-A60B-7E32-6FB8-CE90DE302806}"/>
                </a:ext>
              </a:extLst>
            </p:cNvPr>
            <p:cNvSpPr/>
            <p:nvPr/>
          </p:nvSpPr>
          <p:spPr>
            <a:xfrm>
              <a:off x="9365381" y="2682795"/>
              <a:ext cx="120217" cy="394081"/>
            </a:xfrm>
            <a:custGeom>
              <a:avLst/>
              <a:gdLst>
                <a:gd name="connsiteX0" fmla="*/ 0 w 115503"/>
                <a:gd name="connsiteY0" fmla="*/ 368969 h 368969"/>
                <a:gd name="connsiteX1" fmla="*/ 115503 w 115503"/>
                <a:gd name="connsiteY1" fmla="*/ 0 h 368969"/>
              </a:gdLst>
              <a:ahLst/>
              <a:cxnLst>
                <a:cxn ang="0">
                  <a:pos x="connsiteX0" y="connsiteY0"/>
                </a:cxn>
                <a:cxn ang="0">
                  <a:pos x="connsiteX1" y="connsiteY1"/>
                </a:cxn>
              </a:cxnLst>
              <a:rect l="l" t="t" r="r" b="b"/>
              <a:pathLst>
                <a:path w="115503" h="368969">
                  <a:moveTo>
                    <a:pt x="0" y="368969"/>
                  </a:moveTo>
                  <a:cubicBezTo>
                    <a:pt x="51869" y="245712"/>
                    <a:pt x="103739" y="122455"/>
                    <a:pt x="115503"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4B540BC-156C-436B-41C9-CC0F075428C9}"/>
                </a:ext>
              </a:extLst>
            </p:cNvPr>
            <p:cNvSpPr/>
            <p:nvPr/>
          </p:nvSpPr>
          <p:spPr>
            <a:xfrm>
              <a:off x="8829575" y="3166712"/>
              <a:ext cx="295174" cy="144379"/>
            </a:xfrm>
            <a:custGeom>
              <a:avLst/>
              <a:gdLst>
                <a:gd name="connsiteX0" fmla="*/ 0 w 295174"/>
                <a:gd name="connsiteY0" fmla="*/ 144379 h 144379"/>
                <a:gd name="connsiteX1" fmla="*/ 295174 w 295174"/>
                <a:gd name="connsiteY1" fmla="*/ 0 h 144379"/>
              </a:gdLst>
              <a:ahLst/>
              <a:cxnLst>
                <a:cxn ang="0">
                  <a:pos x="connsiteX0" y="connsiteY0"/>
                </a:cxn>
                <a:cxn ang="0">
                  <a:pos x="connsiteX1" y="connsiteY1"/>
                </a:cxn>
              </a:cxnLst>
              <a:rect l="l" t="t" r="r" b="b"/>
              <a:pathLst>
                <a:path w="295174" h="144379">
                  <a:moveTo>
                    <a:pt x="0" y="144379"/>
                  </a:moveTo>
                  <a:cubicBezTo>
                    <a:pt x="117374" y="122187"/>
                    <a:pt x="234749" y="99996"/>
                    <a:pt x="295174" y="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C9AF385-7F2D-098B-51DF-40C82873B0AE}"/>
                </a:ext>
              </a:extLst>
            </p:cNvPr>
            <p:cNvSpPr/>
            <p:nvPr/>
          </p:nvSpPr>
          <p:spPr>
            <a:xfrm>
              <a:off x="9211377" y="2864009"/>
              <a:ext cx="95090" cy="200033"/>
            </a:xfrm>
            <a:custGeom>
              <a:avLst/>
              <a:gdLst>
                <a:gd name="connsiteX0" fmla="*/ 0 w 80210"/>
                <a:gd name="connsiteY0" fmla="*/ 154004 h 154004"/>
                <a:gd name="connsiteX1" fmla="*/ 80210 w 80210"/>
                <a:gd name="connsiteY1" fmla="*/ 0 h 154004"/>
              </a:gdLst>
              <a:ahLst/>
              <a:cxnLst>
                <a:cxn ang="0">
                  <a:pos x="connsiteX0" y="connsiteY0"/>
                </a:cxn>
                <a:cxn ang="0">
                  <a:pos x="connsiteX1" y="connsiteY1"/>
                </a:cxn>
              </a:cxnLst>
              <a:rect l="l" t="t" r="r" b="b"/>
              <a:pathLst>
                <a:path w="80210" h="154004">
                  <a:moveTo>
                    <a:pt x="0" y="154004"/>
                  </a:moveTo>
                  <a:cubicBezTo>
                    <a:pt x="29677" y="110423"/>
                    <a:pt x="59355" y="66842"/>
                    <a:pt x="8021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8C6E593-AF75-0E7F-6A47-3D6E22AC29AF}"/>
                </a:ext>
              </a:extLst>
            </p:cNvPr>
            <p:cNvSpPr/>
            <p:nvPr/>
          </p:nvSpPr>
          <p:spPr>
            <a:xfrm rot="202503">
              <a:off x="9664878" y="2099579"/>
              <a:ext cx="45719" cy="367697"/>
            </a:xfrm>
            <a:custGeom>
              <a:avLst/>
              <a:gdLst>
                <a:gd name="connsiteX0" fmla="*/ 6417 w 6417"/>
                <a:gd name="connsiteY0" fmla="*/ 324051 h 324051"/>
                <a:gd name="connsiteX1" fmla="*/ 0 w 6417"/>
                <a:gd name="connsiteY1" fmla="*/ 0 h 324051"/>
              </a:gdLst>
              <a:ahLst/>
              <a:cxnLst>
                <a:cxn ang="0">
                  <a:pos x="connsiteX0" y="connsiteY0"/>
                </a:cxn>
                <a:cxn ang="0">
                  <a:pos x="connsiteX1" y="connsiteY1"/>
                </a:cxn>
              </a:cxnLst>
              <a:rect l="l" t="t" r="r" b="b"/>
              <a:pathLst>
                <a:path w="6417" h="324051">
                  <a:moveTo>
                    <a:pt x="6417" y="324051"/>
                  </a:moveTo>
                  <a:cubicBezTo>
                    <a:pt x="5615" y="195179"/>
                    <a:pt x="4813" y="66307"/>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59B40DE-9935-7FA9-3F33-A48D0E61A1EC}"/>
                </a:ext>
              </a:extLst>
            </p:cNvPr>
            <p:cNvSpPr/>
            <p:nvPr/>
          </p:nvSpPr>
          <p:spPr>
            <a:xfrm>
              <a:off x="9799632" y="1905868"/>
              <a:ext cx="45719" cy="371153"/>
            </a:xfrm>
            <a:custGeom>
              <a:avLst/>
              <a:gdLst>
                <a:gd name="connsiteX0" fmla="*/ 0 w 19251"/>
                <a:gd name="connsiteY0" fmla="*/ 308008 h 308008"/>
                <a:gd name="connsiteX1" fmla="*/ 19251 w 19251"/>
                <a:gd name="connsiteY1" fmla="*/ 0 h 308008"/>
              </a:gdLst>
              <a:ahLst/>
              <a:cxnLst>
                <a:cxn ang="0">
                  <a:pos x="connsiteX0" y="connsiteY0"/>
                </a:cxn>
                <a:cxn ang="0">
                  <a:pos x="connsiteX1" y="connsiteY1"/>
                </a:cxn>
              </a:cxnLst>
              <a:rect l="l" t="t" r="r" b="b"/>
              <a:pathLst>
                <a:path w="19251" h="308008">
                  <a:moveTo>
                    <a:pt x="0" y="308008"/>
                  </a:moveTo>
                  <a:cubicBezTo>
                    <a:pt x="5615" y="197585"/>
                    <a:pt x="11230" y="87162"/>
                    <a:pt x="1925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5140C52-DFE3-0B7F-6445-37BAED9B54C9}"/>
                </a:ext>
              </a:extLst>
            </p:cNvPr>
            <p:cNvSpPr/>
            <p:nvPr/>
          </p:nvSpPr>
          <p:spPr>
            <a:xfrm>
              <a:off x="9862687" y="2045423"/>
              <a:ext cx="131144" cy="364101"/>
            </a:xfrm>
            <a:custGeom>
              <a:avLst/>
              <a:gdLst>
                <a:gd name="connsiteX0" fmla="*/ 0 w 109087"/>
                <a:gd name="connsiteY0" fmla="*/ 343301 h 343301"/>
                <a:gd name="connsiteX1" fmla="*/ 109087 w 109087"/>
                <a:gd name="connsiteY1" fmla="*/ 0 h 343301"/>
              </a:gdLst>
              <a:ahLst/>
              <a:cxnLst>
                <a:cxn ang="0">
                  <a:pos x="connsiteX0" y="connsiteY0"/>
                </a:cxn>
                <a:cxn ang="0">
                  <a:pos x="connsiteX1" y="connsiteY1"/>
                </a:cxn>
              </a:cxnLst>
              <a:rect l="l" t="t" r="r" b="b"/>
              <a:pathLst>
                <a:path w="109087" h="343301">
                  <a:moveTo>
                    <a:pt x="0" y="343301"/>
                  </a:moveTo>
                  <a:cubicBezTo>
                    <a:pt x="23529" y="215231"/>
                    <a:pt x="47058" y="87162"/>
                    <a:pt x="109087"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BBB9EA8-A0F6-A576-5455-0D262421506F}"/>
                </a:ext>
              </a:extLst>
            </p:cNvPr>
            <p:cNvSpPr/>
            <p:nvPr/>
          </p:nvSpPr>
          <p:spPr>
            <a:xfrm>
              <a:off x="10041737" y="2078750"/>
              <a:ext cx="87248" cy="433444"/>
            </a:xfrm>
            <a:custGeom>
              <a:avLst/>
              <a:gdLst>
                <a:gd name="connsiteX0" fmla="*/ 93694 w 93694"/>
                <a:gd name="connsiteY0" fmla="*/ 381802 h 381802"/>
                <a:gd name="connsiteX1" fmla="*/ 13484 w 93694"/>
                <a:gd name="connsiteY1" fmla="*/ 0 h 381802"/>
              </a:gdLst>
              <a:ahLst/>
              <a:cxnLst>
                <a:cxn ang="0">
                  <a:pos x="connsiteX0" y="connsiteY0"/>
                </a:cxn>
                <a:cxn ang="0">
                  <a:pos x="connsiteX1" y="connsiteY1"/>
                </a:cxn>
              </a:cxnLst>
              <a:rect l="l" t="t" r="r" b="b"/>
              <a:pathLst>
                <a:path w="93694" h="381802">
                  <a:moveTo>
                    <a:pt x="93694" y="381802"/>
                  </a:moveTo>
                  <a:cubicBezTo>
                    <a:pt x="33001" y="253198"/>
                    <a:pt x="-27691" y="124594"/>
                    <a:pt x="13484"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B40017E-5C52-2F05-A262-BE8101F4B04B}"/>
                </a:ext>
              </a:extLst>
            </p:cNvPr>
            <p:cNvSpPr/>
            <p:nvPr/>
          </p:nvSpPr>
          <p:spPr>
            <a:xfrm>
              <a:off x="9958938" y="1753815"/>
              <a:ext cx="257763" cy="193697"/>
            </a:xfrm>
            <a:custGeom>
              <a:avLst/>
              <a:gdLst>
                <a:gd name="connsiteX0" fmla="*/ 0 w 198922"/>
                <a:gd name="connsiteY0" fmla="*/ 166838 h 166838"/>
                <a:gd name="connsiteX1" fmla="*/ 198922 w 198922"/>
                <a:gd name="connsiteY1" fmla="*/ 0 h 166838"/>
              </a:gdLst>
              <a:ahLst/>
              <a:cxnLst>
                <a:cxn ang="0">
                  <a:pos x="connsiteX0" y="connsiteY0"/>
                </a:cxn>
                <a:cxn ang="0">
                  <a:pos x="connsiteX1" y="connsiteY1"/>
                </a:cxn>
              </a:cxnLst>
              <a:rect l="l" t="t" r="r" b="b"/>
              <a:pathLst>
                <a:path w="198922" h="166838">
                  <a:moveTo>
                    <a:pt x="0" y="166838"/>
                  </a:moveTo>
                  <a:cubicBezTo>
                    <a:pt x="55612" y="105076"/>
                    <a:pt x="111225" y="43314"/>
                    <a:pt x="198922"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5CD6EA-A328-ABAB-7EF2-474938906FB6}"/>
                </a:ext>
              </a:extLst>
            </p:cNvPr>
            <p:cNvSpPr/>
            <p:nvPr/>
          </p:nvSpPr>
          <p:spPr>
            <a:xfrm>
              <a:off x="9920438" y="1366393"/>
              <a:ext cx="200449" cy="334070"/>
            </a:xfrm>
            <a:custGeom>
              <a:avLst/>
              <a:gdLst>
                <a:gd name="connsiteX0" fmla="*/ 0 w 160421"/>
                <a:gd name="connsiteY0" fmla="*/ 291966 h 291966"/>
                <a:gd name="connsiteX1" fmla="*/ 160421 w 160421"/>
                <a:gd name="connsiteY1" fmla="*/ 0 h 291966"/>
              </a:gdLst>
              <a:ahLst/>
              <a:cxnLst>
                <a:cxn ang="0">
                  <a:pos x="connsiteX0" y="connsiteY0"/>
                </a:cxn>
                <a:cxn ang="0">
                  <a:pos x="connsiteX1" y="connsiteY1"/>
                </a:cxn>
              </a:cxnLst>
              <a:rect l="l" t="t" r="r" b="b"/>
              <a:pathLst>
                <a:path w="160421" h="291966">
                  <a:moveTo>
                    <a:pt x="0" y="291966"/>
                  </a:moveTo>
                  <a:cubicBezTo>
                    <a:pt x="46789" y="187960"/>
                    <a:pt x="93579" y="83954"/>
                    <a:pt x="16042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58FA62E-5767-AD58-01DB-B0360C1FC8FC}"/>
                </a:ext>
              </a:extLst>
            </p:cNvPr>
            <p:cNvSpPr/>
            <p:nvPr/>
          </p:nvSpPr>
          <p:spPr>
            <a:xfrm>
              <a:off x="9981398" y="1530943"/>
              <a:ext cx="397771" cy="252939"/>
            </a:xfrm>
            <a:custGeom>
              <a:avLst/>
              <a:gdLst>
                <a:gd name="connsiteX0" fmla="*/ 0 w 343301"/>
                <a:gd name="connsiteY0" fmla="*/ 237423 h 237423"/>
                <a:gd name="connsiteX1" fmla="*/ 343301 w 343301"/>
                <a:gd name="connsiteY1" fmla="*/ 0 h 237423"/>
              </a:gdLst>
              <a:ahLst/>
              <a:cxnLst>
                <a:cxn ang="0">
                  <a:pos x="connsiteX0" y="connsiteY0"/>
                </a:cxn>
                <a:cxn ang="0">
                  <a:pos x="connsiteX1" y="connsiteY1"/>
                </a:cxn>
              </a:cxnLst>
              <a:rect l="l" t="t" r="r" b="b"/>
              <a:pathLst>
                <a:path w="343301" h="237423">
                  <a:moveTo>
                    <a:pt x="0" y="237423"/>
                  </a:moveTo>
                  <a:cubicBezTo>
                    <a:pt x="84221" y="131545"/>
                    <a:pt x="168442" y="25667"/>
                    <a:pt x="34330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4FDBC2A9-97EC-C97A-8884-A852C4A4A08D}"/>
                </a:ext>
              </a:extLst>
            </p:cNvPr>
            <p:cNvSpPr/>
            <p:nvPr/>
          </p:nvSpPr>
          <p:spPr>
            <a:xfrm>
              <a:off x="10254114" y="1991267"/>
              <a:ext cx="158382" cy="110249"/>
            </a:xfrm>
            <a:custGeom>
              <a:avLst/>
              <a:gdLst>
                <a:gd name="connsiteX0" fmla="*/ 0 w 102669"/>
                <a:gd name="connsiteY0" fmla="*/ 105878 h 105878"/>
                <a:gd name="connsiteX1" fmla="*/ 102669 w 102669"/>
                <a:gd name="connsiteY1" fmla="*/ 0 h 105878"/>
              </a:gdLst>
              <a:ahLst/>
              <a:cxnLst>
                <a:cxn ang="0">
                  <a:pos x="connsiteX0" y="connsiteY0"/>
                </a:cxn>
                <a:cxn ang="0">
                  <a:pos x="connsiteX1" y="connsiteY1"/>
                </a:cxn>
              </a:cxnLst>
              <a:rect l="l" t="t" r="r" b="b"/>
              <a:pathLst>
                <a:path w="102669" h="105878">
                  <a:moveTo>
                    <a:pt x="0" y="105878"/>
                  </a:moveTo>
                  <a:cubicBezTo>
                    <a:pt x="18181" y="67644"/>
                    <a:pt x="36362" y="29410"/>
                    <a:pt x="102669"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3210207-108C-7422-7F26-0D46BF730821}"/>
                </a:ext>
              </a:extLst>
            </p:cNvPr>
            <p:cNvSpPr/>
            <p:nvPr/>
          </p:nvSpPr>
          <p:spPr>
            <a:xfrm>
              <a:off x="10118847" y="1924615"/>
              <a:ext cx="93689" cy="273154"/>
            </a:xfrm>
            <a:custGeom>
              <a:avLst/>
              <a:gdLst>
                <a:gd name="connsiteX0" fmla="*/ 513 w 58265"/>
                <a:gd name="connsiteY0" fmla="*/ 224589 h 224589"/>
                <a:gd name="connsiteX1" fmla="*/ 58265 w 58265"/>
                <a:gd name="connsiteY1" fmla="*/ 0 h 224589"/>
              </a:gdLst>
              <a:ahLst/>
              <a:cxnLst>
                <a:cxn ang="0">
                  <a:pos x="connsiteX0" y="connsiteY0"/>
                </a:cxn>
                <a:cxn ang="0">
                  <a:pos x="connsiteX1" y="connsiteY1"/>
                </a:cxn>
              </a:cxnLst>
              <a:rect l="l" t="t" r="r" b="b"/>
              <a:pathLst>
                <a:path w="58265" h="224589">
                  <a:moveTo>
                    <a:pt x="513" y="224589"/>
                  </a:moveTo>
                  <a:cubicBezTo>
                    <a:pt x="-1091" y="158816"/>
                    <a:pt x="-2695" y="93044"/>
                    <a:pt x="58265"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0526CB2-41CD-C1A3-20AA-9E2365F5C8EA}"/>
                </a:ext>
              </a:extLst>
            </p:cNvPr>
            <p:cNvSpPr/>
            <p:nvPr/>
          </p:nvSpPr>
          <p:spPr>
            <a:xfrm rot="829723">
              <a:off x="10283779" y="1894096"/>
              <a:ext cx="264107" cy="57595"/>
            </a:xfrm>
            <a:custGeom>
              <a:avLst/>
              <a:gdLst>
                <a:gd name="connsiteX0" fmla="*/ 0 w 221381"/>
                <a:gd name="connsiteY0" fmla="*/ 30956 h 30956"/>
                <a:gd name="connsiteX1" fmla="*/ 221381 w 221381"/>
                <a:gd name="connsiteY1" fmla="*/ 24539 h 30956"/>
              </a:gdLst>
              <a:ahLst/>
              <a:cxnLst>
                <a:cxn ang="0">
                  <a:pos x="connsiteX0" y="connsiteY0"/>
                </a:cxn>
                <a:cxn ang="0">
                  <a:pos x="connsiteX1" y="connsiteY1"/>
                </a:cxn>
              </a:cxnLst>
              <a:rect l="l" t="t" r="r" b="b"/>
              <a:pathLst>
                <a:path w="221381" h="30956">
                  <a:moveTo>
                    <a:pt x="0" y="30956"/>
                  </a:moveTo>
                  <a:cubicBezTo>
                    <a:pt x="55078" y="5288"/>
                    <a:pt x="110156" y="-20379"/>
                    <a:pt x="221381" y="24539"/>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352E52A-DBB0-EF68-15DB-E97D22123523}"/>
                </a:ext>
              </a:extLst>
            </p:cNvPr>
            <p:cNvSpPr/>
            <p:nvPr/>
          </p:nvSpPr>
          <p:spPr>
            <a:xfrm>
              <a:off x="10279781" y="1652146"/>
              <a:ext cx="428489" cy="203732"/>
            </a:xfrm>
            <a:custGeom>
              <a:avLst/>
              <a:gdLst>
                <a:gd name="connsiteX0" fmla="*/ 0 w 385011"/>
                <a:gd name="connsiteY0" fmla="*/ 16233 h 131736"/>
                <a:gd name="connsiteX1" fmla="*/ 214964 w 385011"/>
                <a:gd name="connsiteY1" fmla="*/ 9816 h 131736"/>
                <a:gd name="connsiteX2" fmla="*/ 385011 w 385011"/>
                <a:gd name="connsiteY2" fmla="*/ 131736 h 131736"/>
              </a:gdLst>
              <a:ahLst/>
              <a:cxnLst>
                <a:cxn ang="0">
                  <a:pos x="connsiteX0" y="connsiteY0"/>
                </a:cxn>
                <a:cxn ang="0">
                  <a:pos x="connsiteX1" y="connsiteY1"/>
                </a:cxn>
                <a:cxn ang="0">
                  <a:pos x="connsiteX2" y="connsiteY2"/>
                </a:cxn>
              </a:cxnLst>
              <a:rect l="l" t="t" r="r" b="b"/>
              <a:pathLst>
                <a:path w="385011" h="131736">
                  <a:moveTo>
                    <a:pt x="0" y="16233"/>
                  </a:moveTo>
                  <a:cubicBezTo>
                    <a:pt x="75398" y="3399"/>
                    <a:pt x="150796" y="-9434"/>
                    <a:pt x="214964" y="9816"/>
                  </a:cubicBezTo>
                  <a:cubicBezTo>
                    <a:pt x="279132" y="29066"/>
                    <a:pt x="320308" y="47248"/>
                    <a:pt x="385011" y="131736"/>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7E63E192-821E-FEE8-4C2A-304373B8D88B}"/>
                </a:ext>
              </a:extLst>
            </p:cNvPr>
            <p:cNvSpPr/>
            <p:nvPr/>
          </p:nvSpPr>
          <p:spPr>
            <a:xfrm>
              <a:off x="10564549" y="1921843"/>
              <a:ext cx="151114" cy="540163"/>
            </a:xfrm>
            <a:custGeom>
              <a:avLst/>
              <a:gdLst>
                <a:gd name="connsiteX0" fmla="*/ 99461 w 131081"/>
                <a:gd name="connsiteY0" fmla="*/ 0 h 529390"/>
                <a:gd name="connsiteX1" fmla="*/ 125128 w 131081"/>
                <a:gd name="connsiteY1" fmla="*/ 288758 h 529390"/>
                <a:gd name="connsiteX2" fmla="*/ 0 w 131081"/>
                <a:gd name="connsiteY2" fmla="*/ 529390 h 529390"/>
              </a:gdLst>
              <a:ahLst/>
              <a:cxnLst>
                <a:cxn ang="0">
                  <a:pos x="connsiteX0" y="connsiteY0"/>
                </a:cxn>
                <a:cxn ang="0">
                  <a:pos x="connsiteX1" y="connsiteY1"/>
                </a:cxn>
                <a:cxn ang="0">
                  <a:pos x="connsiteX2" y="connsiteY2"/>
                </a:cxn>
              </a:cxnLst>
              <a:rect l="l" t="t" r="r" b="b"/>
              <a:pathLst>
                <a:path w="131081" h="529390">
                  <a:moveTo>
                    <a:pt x="99461" y="0"/>
                  </a:moveTo>
                  <a:cubicBezTo>
                    <a:pt x="120583" y="100263"/>
                    <a:pt x="141705" y="200526"/>
                    <a:pt x="125128" y="288758"/>
                  </a:cubicBezTo>
                  <a:cubicBezTo>
                    <a:pt x="108551" y="376990"/>
                    <a:pt x="54275" y="453190"/>
                    <a:pt x="0" y="52939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DE4D01A-CE36-07AC-B586-25E5B4123555}"/>
                </a:ext>
              </a:extLst>
            </p:cNvPr>
            <p:cNvSpPr/>
            <p:nvPr/>
          </p:nvSpPr>
          <p:spPr>
            <a:xfrm>
              <a:off x="10244488" y="1770905"/>
              <a:ext cx="410678" cy="282484"/>
            </a:xfrm>
            <a:custGeom>
              <a:avLst/>
              <a:gdLst>
                <a:gd name="connsiteX0" fmla="*/ 0 w 410678"/>
                <a:gd name="connsiteY0" fmla="*/ 67520 h 282484"/>
                <a:gd name="connsiteX1" fmla="*/ 198923 w 410678"/>
                <a:gd name="connsiteY1" fmla="*/ 143 h 282484"/>
                <a:gd name="connsiteX2" fmla="*/ 330468 w 410678"/>
                <a:gd name="connsiteY2" fmla="*/ 83562 h 282484"/>
                <a:gd name="connsiteX3" fmla="*/ 385011 w 410678"/>
                <a:gd name="connsiteY3" fmla="*/ 173398 h 282484"/>
                <a:gd name="connsiteX4" fmla="*/ 410678 w 410678"/>
                <a:gd name="connsiteY4" fmla="*/ 282484 h 28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78" h="282484">
                  <a:moveTo>
                    <a:pt x="0" y="67520"/>
                  </a:moveTo>
                  <a:cubicBezTo>
                    <a:pt x="71922" y="32494"/>
                    <a:pt x="143845" y="-2531"/>
                    <a:pt x="198923" y="143"/>
                  </a:cubicBezTo>
                  <a:cubicBezTo>
                    <a:pt x="254001" y="2817"/>
                    <a:pt x="299453" y="54686"/>
                    <a:pt x="330468" y="83562"/>
                  </a:cubicBezTo>
                  <a:cubicBezTo>
                    <a:pt x="361483" y="112438"/>
                    <a:pt x="371643" y="140245"/>
                    <a:pt x="385011" y="173398"/>
                  </a:cubicBezTo>
                  <a:cubicBezTo>
                    <a:pt x="398379" y="206551"/>
                    <a:pt x="404528" y="244517"/>
                    <a:pt x="410678" y="28248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91FF56E0-9C91-3263-76FB-88281B5E75ED}"/>
                </a:ext>
              </a:extLst>
            </p:cNvPr>
            <p:cNvSpPr/>
            <p:nvPr/>
          </p:nvSpPr>
          <p:spPr>
            <a:xfrm rot="1784096">
              <a:off x="10235448" y="2243301"/>
              <a:ext cx="147003" cy="73114"/>
            </a:xfrm>
            <a:custGeom>
              <a:avLst/>
              <a:gdLst>
                <a:gd name="connsiteX0" fmla="*/ 112295 w 112295"/>
                <a:gd name="connsiteY0" fmla="*/ 3208 h 25769"/>
                <a:gd name="connsiteX1" fmla="*/ 0 w 112295"/>
                <a:gd name="connsiteY1" fmla="*/ 0 h 25769"/>
              </a:gdLst>
              <a:ahLst/>
              <a:cxnLst>
                <a:cxn ang="0">
                  <a:pos x="connsiteX0" y="connsiteY0"/>
                </a:cxn>
                <a:cxn ang="0">
                  <a:pos x="connsiteX1" y="connsiteY1"/>
                </a:cxn>
              </a:cxnLst>
              <a:rect l="l" t="t" r="r" b="b"/>
              <a:pathLst>
                <a:path w="112295" h="25769">
                  <a:moveTo>
                    <a:pt x="112295" y="3208"/>
                  </a:moveTo>
                  <a:cubicBezTo>
                    <a:pt x="79141" y="23261"/>
                    <a:pt x="45987" y="43314"/>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27E56077-F14F-A7D8-F878-E3984A9E60CB}"/>
                </a:ext>
              </a:extLst>
            </p:cNvPr>
            <p:cNvSpPr/>
            <p:nvPr/>
          </p:nvSpPr>
          <p:spPr>
            <a:xfrm rot="571569">
              <a:off x="10434121" y="2068391"/>
              <a:ext cx="63774" cy="189490"/>
            </a:xfrm>
            <a:custGeom>
              <a:avLst/>
              <a:gdLst>
                <a:gd name="connsiteX0" fmla="*/ 0 w 54543"/>
                <a:gd name="connsiteY0" fmla="*/ 1041 h 113335"/>
                <a:gd name="connsiteX1" fmla="*/ 54543 w 54543"/>
                <a:gd name="connsiteY1" fmla="*/ 113335 h 113335"/>
              </a:gdLst>
              <a:ahLst/>
              <a:cxnLst>
                <a:cxn ang="0">
                  <a:pos x="connsiteX0" y="connsiteY0"/>
                </a:cxn>
                <a:cxn ang="0">
                  <a:pos x="connsiteX1" y="connsiteY1"/>
                </a:cxn>
              </a:cxnLst>
              <a:rect l="l" t="t" r="r" b="b"/>
              <a:pathLst>
                <a:path w="54543" h="113335">
                  <a:moveTo>
                    <a:pt x="0" y="1041"/>
                  </a:moveTo>
                  <a:cubicBezTo>
                    <a:pt x="16577" y="-2168"/>
                    <a:pt x="33154" y="-5377"/>
                    <a:pt x="54543" y="113335"/>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3B49D9-1479-3E97-1A15-0096ED53E48F}"/>
                </a:ext>
              </a:extLst>
            </p:cNvPr>
            <p:cNvSpPr/>
            <p:nvPr/>
          </p:nvSpPr>
          <p:spPr>
            <a:xfrm rot="386180">
              <a:off x="10533810" y="2014721"/>
              <a:ext cx="45719" cy="243160"/>
            </a:xfrm>
            <a:custGeom>
              <a:avLst/>
              <a:gdLst>
                <a:gd name="connsiteX0" fmla="*/ 0 w 23824"/>
                <a:gd name="connsiteY0" fmla="*/ 0 h 198922"/>
                <a:gd name="connsiteX1" fmla="*/ 22459 w 23824"/>
                <a:gd name="connsiteY1" fmla="*/ 198922 h 198922"/>
              </a:gdLst>
              <a:ahLst/>
              <a:cxnLst>
                <a:cxn ang="0">
                  <a:pos x="connsiteX0" y="connsiteY0"/>
                </a:cxn>
                <a:cxn ang="0">
                  <a:pos x="connsiteX1" y="connsiteY1"/>
                </a:cxn>
              </a:cxnLst>
              <a:rect l="l" t="t" r="r" b="b"/>
              <a:pathLst>
                <a:path w="23824" h="198922">
                  <a:moveTo>
                    <a:pt x="0" y="0"/>
                  </a:moveTo>
                  <a:cubicBezTo>
                    <a:pt x="14170" y="10962"/>
                    <a:pt x="28341" y="21924"/>
                    <a:pt x="22459" y="198922"/>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F3B93D8-9691-F832-4700-EC36C5843B37}"/>
                </a:ext>
              </a:extLst>
            </p:cNvPr>
            <p:cNvSpPr/>
            <p:nvPr/>
          </p:nvSpPr>
          <p:spPr>
            <a:xfrm>
              <a:off x="9804935" y="1260165"/>
              <a:ext cx="72251" cy="292712"/>
            </a:xfrm>
            <a:custGeom>
              <a:avLst/>
              <a:gdLst>
                <a:gd name="connsiteX0" fmla="*/ 0 w 57751"/>
                <a:gd name="connsiteY0" fmla="*/ 218173 h 218173"/>
                <a:gd name="connsiteX1" fmla="*/ 57751 w 57751"/>
                <a:gd name="connsiteY1" fmla="*/ 0 h 218173"/>
              </a:gdLst>
              <a:ahLst/>
              <a:cxnLst>
                <a:cxn ang="0">
                  <a:pos x="connsiteX0" y="connsiteY0"/>
                </a:cxn>
                <a:cxn ang="0">
                  <a:pos x="connsiteX1" y="connsiteY1"/>
                </a:cxn>
              </a:cxnLst>
              <a:rect l="l" t="t" r="r" b="b"/>
              <a:pathLst>
                <a:path w="57751" h="218173">
                  <a:moveTo>
                    <a:pt x="0" y="218173"/>
                  </a:moveTo>
                  <a:cubicBezTo>
                    <a:pt x="19517" y="142240"/>
                    <a:pt x="39035" y="66307"/>
                    <a:pt x="5775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E5F9B32-8A3E-A0E7-AE01-8BD2A34CBE12}"/>
                </a:ext>
              </a:extLst>
            </p:cNvPr>
            <p:cNvSpPr/>
            <p:nvPr/>
          </p:nvSpPr>
          <p:spPr>
            <a:xfrm rot="523066">
              <a:off x="10214618" y="2364110"/>
              <a:ext cx="472801" cy="237883"/>
            </a:xfrm>
            <a:custGeom>
              <a:avLst/>
              <a:gdLst>
                <a:gd name="connsiteX0" fmla="*/ 439553 w 439553"/>
                <a:gd name="connsiteY0" fmla="*/ 0 h 192637"/>
                <a:gd name="connsiteX1" fmla="*/ 266299 w 439553"/>
                <a:gd name="connsiteY1" fmla="*/ 182880 h 192637"/>
                <a:gd name="connsiteX2" fmla="*/ 0 w 439553"/>
                <a:gd name="connsiteY2" fmla="*/ 147588 h 192637"/>
              </a:gdLst>
              <a:ahLst/>
              <a:cxnLst>
                <a:cxn ang="0">
                  <a:pos x="connsiteX0" y="connsiteY0"/>
                </a:cxn>
                <a:cxn ang="0">
                  <a:pos x="connsiteX1" y="connsiteY1"/>
                </a:cxn>
                <a:cxn ang="0">
                  <a:pos x="connsiteX2" y="connsiteY2"/>
                </a:cxn>
              </a:cxnLst>
              <a:rect l="l" t="t" r="r" b="b"/>
              <a:pathLst>
                <a:path w="439553" h="192637">
                  <a:moveTo>
                    <a:pt x="439553" y="0"/>
                  </a:moveTo>
                  <a:cubicBezTo>
                    <a:pt x="389555" y="79141"/>
                    <a:pt x="339558" y="158282"/>
                    <a:pt x="266299" y="182880"/>
                  </a:cubicBezTo>
                  <a:cubicBezTo>
                    <a:pt x="193040" y="207478"/>
                    <a:pt x="77537" y="181811"/>
                    <a:pt x="0" y="147588"/>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F73511C-E286-E239-AE36-60B587414FD1}"/>
                </a:ext>
              </a:extLst>
            </p:cNvPr>
            <p:cNvSpPr/>
            <p:nvPr/>
          </p:nvSpPr>
          <p:spPr>
            <a:xfrm>
              <a:off x="9637651" y="1208091"/>
              <a:ext cx="64570" cy="391588"/>
            </a:xfrm>
            <a:custGeom>
              <a:avLst/>
              <a:gdLst>
                <a:gd name="connsiteX0" fmla="*/ 64570 w 64570"/>
                <a:gd name="connsiteY0" fmla="*/ 356178 h 356178"/>
                <a:gd name="connsiteX1" fmla="*/ 0 w 64570"/>
                <a:gd name="connsiteY1" fmla="*/ 0 h 356178"/>
              </a:gdLst>
              <a:ahLst/>
              <a:cxnLst>
                <a:cxn ang="0">
                  <a:pos x="connsiteX0" y="connsiteY0"/>
                </a:cxn>
                <a:cxn ang="0">
                  <a:pos x="connsiteX1" y="connsiteY1"/>
                </a:cxn>
              </a:cxnLst>
              <a:rect l="l" t="t" r="r" b="b"/>
              <a:pathLst>
                <a:path w="64570" h="356178">
                  <a:moveTo>
                    <a:pt x="64570" y="356178"/>
                  </a:moveTo>
                  <a:cubicBezTo>
                    <a:pt x="46865" y="222351"/>
                    <a:pt x="29161" y="88524"/>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E76246D3-84BC-8BFA-FF2D-E004AD329D38}"/>
                </a:ext>
              </a:extLst>
            </p:cNvPr>
            <p:cNvSpPr/>
            <p:nvPr/>
          </p:nvSpPr>
          <p:spPr>
            <a:xfrm>
              <a:off x="9471019" y="1360144"/>
              <a:ext cx="199960" cy="466573"/>
            </a:xfrm>
            <a:custGeom>
              <a:avLst/>
              <a:gdLst>
                <a:gd name="connsiteX0" fmla="*/ 166633 w 166633"/>
                <a:gd name="connsiteY0" fmla="*/ 426998 h 426998"/>
                <a:gd name="connsiteX1" fmla="*/ 0 w 166633"/>
                <a:gd name="connsiteY1" fmla="*/ 0 h 426998"/>
              </a:gdLst>
              <a:ahLst/>
              <a:cxnLst>
                <a:cxn ang="0">
                  <a:pos x="connsiteX0" y="connsiteY0"/>
                </a:cxn>
                <a:cxn ang="0">
                  <a:pos x="connsiteX1" y="connsiteY1"/>
                </a:cxn>
              </a:cxnLst>
              <a:rect l="l" t="t" r="r" b="b"/>
              <a:pathLst>
                <a:path w="166633" h="426998">
                  <a:moveTo>
                    <a:pt x="166633" y="426998"/>
                  </a:moveTo>
                  <a:cubicBezTo>
                    <a:pt x="127231" y="265051"/>
                    <a:pt x="87830" y="103104"/>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96F045EF-195D-A223-0655-76CE49EE2227}"/>
                </a:ext>
              </a:extLst>
            </p:cNvPr>
            <p:cNvSpPr/>
            <p:nvPr/>
          </p:nvSpPr>
          <p:spPr>
            <a:xfrm>
              <a:off x="9468936" y="1633006"/>
              <a:ext cx="141638" cy="335349"/>
            </a:xfrm>
            <a:custGeom>
              <a:avLst/>
              <a:gdLst>
                <a:gd name="connsiteX0" fmla="*/ 102063 w 102063"/>
                <a:gd name="connsiteY0" fmla="*/ 281193 h 281193"/>
                <a:gd name="connsiteX1" fmla="*/ 0 w 102063"/>
                <a:gd name="connsiteY1" fmla="*/ 0 h 281193"/>
              </a:gdLst>
              <a:ahLst/>
              <a:cxnLst>
                <a:cxn ang="0">
                  <a:pos x="connsiteX0" y="connsiteY0"/>
                </a:cxn>
                <a:cxn ang="0">
                  <a:pos x="connsiteX1" y="connsiteY1"/>
                </a:cxn>
              </a:cxnLst>
              <a:rect l="l" t="t" r="r" b="b"/>
              <a:pathLst>
                <a:path w="102063" h="281193">
                  <a:moveTo>
                    <a:pt x="102063" y="281193"/>
                  </a:moveTo>
                  <a:cubicBezTo>
                    <a:pt x="65612" y="172881"/>
                    <a:pt x="29161" y="64570"/>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0CCCC75-7CD4-7935-EE59-3730A35ED4F0}"/>
                </a:ext>
              </a:extLst>
            </p:cNvPr>
            <p:cNvSpPr/>
            <p:nvPr/>
          </p:nvSpPr>
          <p:spPr>
            <a:xfrm>
              <a:off x="9181492" y="1424714"/>
              <a:ext cx="216624" cy="237454"/>
            </a:xfrm>
            <a:custGeom>
              <a:avLst/>
              <a:gdLst>
                <a:gd name="connsiteX0" fmla="*/ 185380 w 185380"/>
                <a:gd name="connsiteY0" fmla="*/ 210375 h 210375"/>
                <a:gd name="connsiteX1" fmla="*/ 0 w 185380"/>
                <a:gd name="connsiteY1" fmla="*/ 0 h 210375"/>
              </a:gdLst>
              <a:ahLst/>
              <a:cxnLst>
                <a:cxn ang="0">
                  <a:pos x="connsiteX0" y="connsiteY0"/>
                </a:cxn>
                <a:cxn ang="0">
                  <a:pos x="connsiteX1" y="connsiteY1"/>
                </a:cxn>
              </a:cxnLst>
              <a:rect l="l" t="t" r="r" b="b"/>
              <a:pathLst>
                <a:path w="185380" h="210375">
                  <a:moveTo>
                    <a:pt x="185380" y="210375"/>
                  </a:moveTo>
                  <a:cubicBezTo>
                    <a:pt x="128099" y="127231"/>
                    <a:pt x="70819" y="44088"/>
                    <a:pt x="0" y="0"/>
                  </a:cubicBezTo>
                </a:path>
              </a:pathLst>
            </a:custGeom>
            <a:noFill/>
            <a:ln w="28575">
              <a:solidFill>
                <a:srgbClr val="0000FF"/>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07F33B6-9EA0-FBA4-B27F-1D72F48C43DA}"/>
                </a:ext>
              </a:extLst>
            </p:cNvPr>
            <p:cNvSpPr/>
            <p:nvPr/>
          </p:nvSpPr>
          <p:spPr>
            <a:xfrm>
              <a:off x="9013814" y="1614259"/>
              <a:ext cx="348892" cy="210375"/>
            </a:xfrm>
            <a:custGeom>
              <a:avLst/>
              <a:gdLst>
                <a:gd name="connsiteX0" fmla="*/ 277028 w 277028"/>
                <a:gd name="connsiteY0" fmla="*/ 198388 h 198388"/>
                <a:gd name="connsiteX1" fmla="*/ 0 w 277028"/>
                <a:gd name="connsiteY1" fmla="*/ 511 h 198388"/>
              </a:gdLst>
              <a:ahLst/>
              <a:cxnLst>
                <a:cxn ang="0">
                  <a:pos x="connsiteX0" y="connsiteY0"/>
                </a:cxn>
                <a:cxn ang="0">
                  <a:pos x="connsiteX1" y="connsiteY1"/>
                </a:cxn>
              </a:cxnLst>
              <a:rect l="l" t="t" r="r" b="b"/>
              <a:pathLst>
                <a:path w="277028" h="198388">
                  <a:moveTo>
                    <a:pt x="277028" y="198388"/>
                  </a:moveTo>
                  <a:cubicBezTo>
                    <a:pt x="198571" y="95110"/>
                    <a:pt x="120115" y="-8168"/>
                    <a:pt x="0" y="511"/>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FC99F07-C5C5-3513-E3A5-89A5A37917CC}"/>
                </a:ext>
              </a:extLst>
            </p:cNvPr>
            <p:cNvSpPr/>
            <p:nvPr/>
          </p:nvSpPr>
          <p:spPr>
            <a:xfrm rot="21338372">
              <a:off x="9346281" y="1890467"/>
              <a:ext cx="144847" cy="625753"/>
            </a:xfrm>
            <a:custGeom>
              <a:avLst/>
              <a:gdLst>
                <a:gd name="connsiteX0" fmla="*/ 0 w 136479"/>
                <a:gd name="connsiteY0" fmla="*/ 585299 h 585299"/>
                <a:gd name="connsiteX1" fmla="*/ 112478 w 136479"/>
                <a:gd name="connsiteY1" fmla="*/ 0 h 585299"/>
              </a:gdLst>
              <a:ahLst/>
              <a:cxnLst>
                <a:cxn ang="0">
                  <a:pos x="connsiteX0" y="connsiteY0"/>
                </a:cxn>
                <a:cxn ang="0">
                  <a:pos x="connsiteX1" y="connsiteY1"/>
                </a:cxn>
              </a:cxnLst>
              <a:rect l="l" t="t" r="r" b="b"/>
              <a:pathLst>
                <a:path w="136479" h="585299">
                  <a:moveTo>
                    <a:pt x="0" y="585299"/>
                  </a:moveTo>
                  <a:cubicBezTo>
                    <a:pt x="90433" y="399399"/>
                    <a:pt x="180867" y="213499"/>
                    <a:pt x="112478"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DF4676CE-7DF9-81E8-6CF6-6A083AB1CE65}"/>
                </a:ext>
              </a:extLst>
            </p:cNvPr>
            <p:cNvSpPr/>
            <p:nvPr/>
          </p:nvSpPr>
          <p:spPr>
            <a:xfrm>
              <a:off x="8981533" y="1966271"/>
              <a:ext cx="85399" cy="302023"/>
            </a:xfrm>
            <a:custGeom>
              <a:avLst/>
              <a:gdLst>
                <a:gd name="connsiteX0" fmla="*/ 83708 w 83708"/>
                <a:gd name="connsiteY0" fmla="*/ 0 h 245784"/>
                <a:gd name="connsiteX1" fmla="*/ 8723 w 83708"/>
                <a:gd name="connsiteY1" fmla="*/ 129141 h 245784"/>
                <a:gd name="connsiteX2" fmla="*/ 4557 w 83708"/>
                <a:gd name="connsiteY2" fmla="*/ 245784 h 245784"/>
              </a:gdLst>
              <a:ahLst/>
              <a:cxnLst>
                <a:cxn ang="0">
                  <a:pos x="connsiteX0" y="connsiteY0"/>
                </a:cxn>
                <a:cxn ang="0">
                  <a:pos x="connsiteX1" y="connsiteY1"/>
                </a:cxn>
                <a:cxn ang="0">
                  <a:pos x="connsiteX2" y="connsiteY2"/>
                </a:cxn>
              </a:cxnLst>
              <a:rect l="l" t="t" r="r" b="b"/>
              <a:pathLst>
                <a:path w="83708" h="245784">
                  <a:moveTo>
                    <a:pt x="83708" y="0"/>
                  </a:moveTo>
                  <a:cubicBezTo>
                    <a:pt x="52811" y="44088"/>
                    <a:pt x="21915" y="88177"/>
                    <a:pt x="8723" y="129141"/>
                  </a:cubicBezTo>
                  <a:cubicBezTo>
                    <a:pt x="-4469" y="170105"/>
                    <a:pt x="44" y="207944"/>
                    <a:pt x="4557" y="245784"/>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C93601C8-F379-B649-9535-82FE6DA03954}"/>
                </a:ext>
              </a:extLst>
            </p:cNvPr>
            <p:cNvSpPr/>
            <p:nvPr/>
          </p:nvSpPr>
          <p:spPr>
            <a:xfrm>
              <a:off x="9108696" y="2062086"/>
              <a:ext cx="45719" cy="139555"/>
            </a:xfrm>
            <a:custGeom>
              <a:avLst/>
              <a:gdLst>
                <a:gd name="connsiteX0" fmla="*/ 29161 w 29161"/>
                <a:gd name="connsiteY0" fmla="*/ 0 h 83316"/>
                <a:gd name="connsiteX1" fmla="*/ 0 w 29161"/>
                <a:gd name="connsiteY1" fmla="*/ 83316 h 83316"/>
              </a:gdLst>
              <a:ahLst/>
              <a:cxnLst>
                <a:cxn ang="0">
                  <a:pos x="connsiteX0" y="connsiteY0"/>
                </a:cxn>
                <a:cxn ang="0">
                  <a:pos x="connsiteX1" y="connsiteY1"/>
                </a:cxn>
              </a:cxnLst>
              <a:rect l="l" t="t" r="r" b="b"/>
              <a:pathLst>
                <a:path w="29161" h="83316">
                  <a:moveTo>
                    <a:pt x="29161" y="0"/>
                  </a:moveTo>
                  <a:cubicBezTo>
                    <a:pt x="16490" y="27077"/>
                    <a:pt x="3819" y="54155"/>
                    <a:pt x="0" y="83316"/>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140C9E96-867E-5D5D-DFAB-CB2913801FB6}"/>
                </a:ext>
              </a:extLst>
            </p:cNvPr>
            <p:cNvSpPr/>
            <p:nvPr/>
          </p:nvSpPr>
          <p:spPr>
            <a:xfrm>
              <a:off x="9139834" y="1910035"/>
              <a:ext cx="227038" cy="127058"/>
            </a:xfrm>
            <a:custGeom>
              <a:avLst/>
              <a:gdLst>
                <a:gd name="connsiteX0" fmla="*/ 177048 w 177048"/>
                <a:gd name="connsiteY0" fmla="*/ 122331 h 122331"/>
                <a:gd name="connsiteX1" fmla="*/ 0 w 177048"/>
                <a:gd name="connsiteY1" fmla="*/ 1521 h 122331"/>
              </a:gdLst>
              <a:ahLst/>
              <a:cxnLst>
                <a:cxn ang="0">
                  <a:pos x="connsiteX0" y="connsiteY0"/>
                </a:cxn>
                <a:cxn ang="0">
                  <a:pos x="connsiteX1" y="connsiteY1"/>
                </a:cxn>
              </a:cxnLst>
              <a:rect l="l" t="t" r="r" b="b"/>
              <a:pathLst>
                <a:path w="177048" h="122331">
                  <a:moveTo>
                    <a:pt x="177048" y="122331"/>
                  </a:moveTo>
                  <a:cubicBezTo>
                    <a:pt x="146845" y="55677"/>
                    <a:pt x="116643" y="-10976"/>
                    <a:pt x="0" y="1521"/>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C0BE5D5-6280-9F9F-E37C-4EFA2CD2BD7A}"/>
                </a:ext>
              </a:extLst>
            </p:cNvPr>
            <p:cNvSpPr/>
            <p:nvPr/>
          </p:nvSpPr>
          <p:spPr>
            <a:xfrm rot="20588518">
              <a:off x="9079429" y="2251632"/>
              <a:ext cx="158301" cy="63154"/>
            </a:xfrm>
            <a:custGeom>
              <a:avLst/>
              <a:gdLst>
                <a:gd name="connsiteX0" fmla="*/ 0 w 118726"/>
                <a:gd name="connsiteY0" fmla="*/ 0 h 36076"/>
                <a:gd name="connsiteX1" fmla="*/ 118726 w 118726"/>
                <a:gd name="connsiteY1" fmla="*/ 0 h 36076"/>
              </a:gdLst>
              <a:ahLst/>
              <a:cxnLst>
                <a:cxn ang="0">
                  <a:pos x="connsiteX0" y="connsiteY0"/>
                </a:cxn>
                <a:cxn ang="0">
                  <a:pos x="connsiteX1" y="connsiteY1"/>
                </a:cxn>
              </a:cxnLst>
              <a:rect l="l" t="t" r="r" b="b"/>
              <a:pathLst>
                <a:path w="118726" h="36076">
                  <a:moveTo>
                    <a:pt x="0" y="0"/>
                  </a:moveTo>
                  <a:cubicBezTo>
                    <a:pt x="21176" y="31243"/>
                    <a:pt x="42353" y="62487"/>
                    <a:pt x="118726"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2EFD02B-18DD-E414-D6BF-1F7DBB5E9DDB}"/>
                </a:ext>
              </a:extLst>
            </p:cNvPr>
            <p:cNvSpPr/>
            <p:nvPr/>
          </p:nvSpPr>
          <p:spPr>
            <a:xfrm>
              <a:off x="9204405" y="2020428"/>
              <a:ext cx="104109" cy="177048"/>
            </a:xfrm>
            <a:custGeom>
              <a:avLst/>
              <a:gdLst>
                <a:gd name="connsiteX0" fmla="*/ 37493 w 52037"/>
                <a:gd name="connsiteY0" fmla="*/ 154136 h 154136"/>
                <a:gd name="connsiteX1" fmla="*/ 0 w 52037"/>
                <a:gd name="connsiteY1" fmla="*/ 0 h 154136"/>
              </a:gdLst>
              <a:ahLst/>
              <a:cxnLst>
                <a:cxn ang="0">
                  <a:pos x="connsiteX0" y="connsiteY0"/>
                </a:cxn>
                <a:cxn ang="0">
                  <a:pos x="connsiteX1" y="connsiteY1"/>
                </a:cxn>
              </a:cxnLst>
              <a:rect l="l" t="t" r="r" b="b"/>
              <a:pathLst>
                <a:path w="52037" h="154136">
                  <a:moveTo>
                    <a:pt x="37493" y="154136"/>
                  </a:moveTo>
                  <a:cubicBezTo>
                    <a:pt x="54156" y="100848"/>
                    <a:pt x="70819" y="47560"/>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23B2BE2-B81F-279A-1FF3-A58B417CB3E3}"/>
                </a:ext>
              </a:extLst>
            </p:cNvPr>
            <p:cNvSpPr/>
            <p:nvPr/>
          </p:nvSpPr>
          <p:spPr>
            <a:xfrm>
              <a:off x="9260643" y="2089164"/>
              <a:ext cx="131224" cy="299940"/>
            </a:xfrm>
            <a:custGeom>
              <a:avLst/>
              <a:gdLst>
                <a:gd name="connsiteX0" fmla="*/ 0 w 124975"/>
                <a:gd name="connsiteY0" fmla="*/ 237452 h 237452"/>
                <a:gd name="connsiteX1" fmla="*/ 124975 w 124975"/>
                <a:gd name="connsiteY1" fmla="*/ 0 h 237452"/>
              </a:gdLst>
              <a:ahLst/>
              <a:cxnLst>
                <a:cxn ang="0">
                  <a:pos x="connsiteX0" y="connsiteY0"/>
                </a:cxn>
                <a:cxn ang="0">
                  <a:pos x="connsiteX1" y="connsiteY1"/>
                </a:cxn>
              </a:cxnLst>
              <a:rect l="l" t="t" r="r" b="b"/>
              <a:pathLst>
                <a:path w="124975" h="237452">
                  <a:moveTo>
                    <a:pt x="0" y="237452"/>
                  </a:moveTo>
                  <a:cubicBezTo>
                    <a:pt x="61446" y="180519"/>
                    <a:pt x="122892" y="123586"/>
                    <a:pt x="124975"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E424B16B-C012-2942-4DAB-6DB1FEA1AA2C}"/>
                </a:ext>
              </a:extLst>
            </p:cNvPr>
            <p:cNvSpPr/>
            <p:nvPr/>
          </p:nvSpPr>
          <p:spPr>
            <a:xfrm>
              <a:off x="9039854" y="2409933"/>
              <a:ext cx="316603" cy="144431"/>
            </a:xfrm>
            <a:custGeom>
              <a:avLst/>
              <a:gdLst>
                <a:gd name="connsiteX0" fmla="*/ 0 w 297857"/>
                <a:gd name="connsiteY0" fmla="*/ 102062 h 121518"/>
                <a:gd name="connsiteX1" fmla="*/ 297857 w 297857"/>
                <a:gd name="connsiteY1" fmla="*/ 0 h 121518"/>
              </a:gdLst>
              <a:ahLst/>
              <a:cxnLst>
                <a:cxn ang="0">
                  <a:pos x="connsiteX0" y="connsiteY0"/>
                </a:cxn>
                <a:cxn ang="0">
                  <a:pos x="connsiteX1" y="connsiteY1"/>
                </a:cxn>
              </a:cxnLst>
              <a:rect l="l" t="t" r="r" b="b"/>
              <a:pathLst>
                <a:path w="297857" h="121518">
                  <a:moveTo>
                    <a:pt x="0" y="102062"/>
                  </a:moveTo>
                  <a:cubicBezTo>
                    <a:pt x="90259" y="127751"/>
                    <a:pt x="180519" y="153441"/>
                    <a:pt x="297857"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B908B284-16EC-EAA0-4E9F-98B3C11ABDA4}"/>
                </a:ext>
              </a:extLst>
            </p:cNvPr>
            <p:cNvSpPr/>
            <p:nvPr/>
          </p:nvSpPr>
          <p:spPr>
            <a:xfrm>
              <a:off x="8784066" y="1968355"/>
              <a:ext cx="137062" cy="568636"/>
            </a:xfrm>
            <a:custGeom>
              <a:avLst/>
              <a:gdLst>
                <a:gd name="connsiteX0" fmla="*/ 41248 w 122482"/>
                <a:gd name="connsiteY0" fmla="*/ 0 h 554056"/>
                <a:gd name="connsiteX1" fmla="*/ 3755 w 122482"/>
                <a:gd name="connsiteY1" fmla="*/ 339516 h 554056"/>
                <a:gd name="connsiteX2" fmla="*/ 122482 w 122482"/>
                <a:gd name="connsiteY2" fmla="*/ 554056 h 554056"/>
              </a:gdLst>
              <a:ahLst/>
              <a:cxnLst>
                <a:cxn ang="0">
                  <a:pos x="connsiteX0" y="connsiteY0"/>
                </a:cxn>
                <a:cxn ang="0">
                  <a:pos x="connsiteX1" y="connsiteY1"/>
                </a:cxn>
                <a:cxn ang="0">
                  <a:pos x="connsiteX2" y="connsiteY2"/>
                </a:cxn>
              </a:cxnLst>
              <a:rect l="l" t="t" r="r" b="b"/>
              <a:pathLst>
                <a:path w="122482" h="554056">
                  <a:moveTo>
                    <a:pt x="41248" y="0"/>
                  </a:moveTo>
                  <a:cubicBezTo>
                    <a:pt x="15732" y="123586"/>
                    <a:pt x="-9784" y="247173"/>
                    <a:pt x="3755" y="339516"/>
                  </a:cubicBezTo>
                  <a:cubicBezTo>
                    <a:pt x="17294" y="431859"/>
                    <a:pt x="69888" y="492957"/>
                    <a:pt x="122482" y="554056"/>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8D48F8A-1574-1E88-FC16-122CD17896D1}"/>
                </a:ext>
              </a:extLst>
            </p:cNvPr>
            <p:cNvSpPr/>
            <p:nvPr/>
          </p:nvSpPr>
          <p:spPr>
            <a:xfrm>
              <a:off x="8873221" y="1767820"/>
              <a:ext cx="437412" cy="135965"/>
            </a:xfrm>
            <a:custGeom>
              <a:avLst/>
              <a:gdLst>
                <a:gd name="connsiteX0" fmla="*/ 437412 w 437412"/>
                <a:gd name="connsiteY0" fmla="*/ 96390 h 135965"/>
                <a:gd name="connsiteX1" fmla="*/ 235369 w 437412"/>
                <a:gd name="connsiteY1" fmla="*/ 575 h 135965"/>
                <a:gd name="connsiteX2" fmla="*/ 0 w 437412"/>
                <a:gd name="connsiteY2" fmla="*/ 135965 h 135965"/>
              </a:gdLst>
              <a:ahLst/>
              <a:cxnLst>
                <a:cxn ang="0">
                  <a:pos x="connsiteX0" y="connsiteY0"/>
                </a:cxn>
                <a:cxn ang="0">
                  <a:pos x="connsiteX1" y="connsiteY1"/>
                </a:cxn>
                <a:cxn ang="0">
                  <a:pos x="connsiteX2" y="connsiteY2"/>
                </a:cxn>
              </a:cxnLst>
              <a:rect l="l" t="t" r="r" b="b"/>
              <a:pathLst>
                <a:path w="437412" h="135965">
                  <a:moveTo>
                    <a:pt x="437412" y="96390"/>
                  </a:moveTo>
                  <a:cubicBezTo>
                    <a:pt x="372841" y="45184"/>
                    <a:pt x="308271" y="-6021"/>
                    <a:pt x="235369" y="575"/>
                  </a:cubicBezTo>
                  <a:cubicBezTo>
                    <a:pt x="162467" y="7171"/>
                    <a:pt x="81233" y="71568"/>
                    <a:pt x="0" y="135965"/>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B1DFBF1-A329-4E42-3B66-E788FB427166}"/>
                </a:ext>
              </a:extLst>
            </p:cNvPr>
            <p:cNvSpPr/>
            <p:nvPr/>
          </p:nvSpPr>
          <p:spPr>
            <a:xfrm>
              <a:off x="9016942" y="2372442"/>
              <a:ext cx="218706" cy="64570"/>
            </a:xfrm>
            <a:custGeom>
              <a:avLst/>
              <a:gdLst>
                <a:gd name="connsiteX0" fmla="*/ 0 w 181214"/>
                <a:gd name="connsiteY0" fmla="*/ 0 h 65009"/>
                <a:gd name="connsiteX1" fmla="*/ 181214 w 181214"/>
                <a:gd name="connsiteY1" fmla="*/ 47907 h 65009"/>
              </a:gdLst>
              <a:ahLst/>
              <a:cxnLst>
                <a:cxn ang="0">
                  <a:pos x="connsiteX0" y="connsiteY0"/>
                </a:cxn>
                <a:cxn ang="0">
                  <a:pos x="connsiteX1" y="connsiteY1"/>
                </a:cxn>
              </a:cxnLst>
              <a:rect l="l" t="t" r="r" b="b"/>
              <a:pathLst>
                <a:path w="181214" h="65009">
                  <a:moveTo>
                    <a:pt x="0" y="0"/>
                  </a:moveTo>
                  <a:cubicBezTo>
                    <a:pt x="57627" y="45303"/>
                    <a:pt x="115255" y="90607"/>
                    <a:pt x="181214" y="47907"/>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4A35B8DB-8BCF-EF2A-3079-71AB8C180084}"/>
                </a:ext>
              </a:extLst>
            </p:cNvPr>
            <p:cNvSpPr/>
            <p:nvPr/>
          </p:nvSpPr>
          <p:spPr>
            <a:xfrm>
              <a:off x="10145882" y="2309954"/>
              <a:ext cx="385340" cy="113268"/>
            </a:xfrm>
            <a:custGeom>
              <a:avLst/>
              <a:gdLst>
                <a:gd name="connsiteX0" fmla="*/ 385340 w 385340"/>
                <a:gd name="connsiteY0" fmla="*/ 2082 h 113268"/>
                <a:gd name="connsiteX1" fmla="*/ 227038 w 385340"/>
                <a:gd name="connsiteY1" fmla="*/ 110394 h 113268"/>
                <a:gd name="connsiteX2" fmla="*/ 49990 w 385340"/>
                <a:gd name="connsiteY2" fmla="*/ 74984 h 113268"/>
                <a:gd name="connsiteX3" fmla="*/ 0 w 385340"/>
                <a:gd name="connsiteY3" fmla="*/ 0 h 113268"/>
              </a:gdLst>
              <a:ahLst/>
              <a:cxnLst>
                <a:cxn ang="0">
                  <a:pos x="connsiteX0" y="connsiteY0"/>
                </a:cxn>
                <a:cxn ang="0">
                  <a:pos x="connsiteX1" y="connsiteY1"/>
                </a:cxn>
                <a:cxn ang="0">
                  <a:pos x="connsiteX2" y="connsiteY2"/>
                </a:cxn>
                <a:cxn ang="0">
                  <a:pos x="connsiteX3" y="connsiteY3"/>
                </a:cxn>
              </a:cxnLst>
              <a:rect l="l" t="t" r="r" b="b"/>
              <a:pathLst>
                <a:path w="385340" h="113268">
                  <a:moveTo>
                    <a:pt x="385340" y="2082"/>
                  </a:moveTo>
                  <a:cubicBezTo>
                    <a:pt x="334135" y="50163"/>
                    <a:pt x="282930" y="98244"/>
                    <a:pt x="227038" y="110394"/>
                  </a:cubicBezTo>
                  <a:cubicBezTo>
                    <a:pt x="171146" y="122544"/>
                    <a:pt x="87830" y="93383"/>
                    <a:pt x="49990" y="74984"/>
                  </a:cubicBezTo>
                  <a:cubicBezTo>
                    <a:pt x="12150" y="56585"/>
                    <a:pt x="6075" y="28292"/>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a:extLst>
              <a:ext uri="{FF2B5EF4-FFF2-40B4-BE49-F238E27FC236}">
                <a16:creationId xmlns:a16="http://schemas.microsoft.com/office/drawing/2014/main" id="{A85E969F-5F17-88F1-5D26-0B898B4FD43B}"/>
              </a:ext>
            </a:extLst>
          </p:cNvPr>
          <p:cNvSpPr txBox="1">
            <a:spLocks/>
          </p:cNvSpPr>
          <p:nvPr/>
        </p:nvSpPr>
        <p:spPr>
          <a:xfrm>
            <a:off x="404588" y="1153727"/>
            <a:ext cx="7757817" cy="5013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Objective: </a:t>
            </a:r>
            <a:r>
              <a:rPr lang="en-US" sz="2400" dirty="0"/>
              <a:t>To explain the hydrodynamical intermixing processes between plasma and ambient gas species that govern combustion chemistry in laser ablation (LA) plasmas </a:t>
            </a:r>
          </a:p>
          <a:p>
            <a:pPr lvl="1"/>
            <a:r>
              <a:rPr lang="en-US" sz="2100" dirty="0"/>
              <a:t>Develop a more advanced understanding on the mechanisms of molecular formation in LA plasmas</a:t>
            </a:r>
          </a:p>
          <a:p>
            <a:pPr marL="1257300" lvl="2" indent="-342900">
              <a:buFont typeface="+mj-lt"/>
              <a:buAutoNum type="arabicParenR"/>
            </a:pPr>
            <a:r>
              <a:rPr lang="en-US" sz="1900" dirty="0"/>
              <a:t>Spatial distributions of reactants and products</a:t>
            </a:r>
          </a:p>
          <a:p>
            <a:pPr marL="1257300" lvl="2" indent="-342900">
              <a:buFont typeface="+mj-lt"/>
              <a:buAutoNum type="arabicParenR"/>
            </a:pPr>
            <a:r>
              <a:rPr lang="en-US" sz="1900" dirty="0"/>
              <a:t>Timescales and reaction rates</a:t>
            </a:r>
          </a:p>
          <a:p>
            <a:pPr lvl="1"/>
            <a:r>
              <a:rPr lang="en-US" sz="2100" dirty="0"/>
              <a:t>Investigate the role of turbulence on the morphology of  plasma plume chemical reaction zones </a:t>
            </a:r>
          </a:p>
          <a:p>
            <a:pPr lvl="1"/>
            <a:r>
              <a:rPr lang="en-US" sz="2100" dirty="0"/>
              <a:t>Address opposing viewpoints on the involvement of shockwaves in LA plasma chemistry</a:t>
            </a:r>
          </a:p>
          <a:p>
            <a:pPr lvl="1"/>
            <a:r>
              <a:rPr lang="en-US" sz="2100" dirty="0"/>
              <a:t>Predict debris formation in nuclear fireballs and corresponding fate and transport of radionuclides in the environment</a:t>
            </a:r>
          </a:p>
        </p:txBody>
      </p:sp>
      <p:sp>
        <p:nvSpPr>
          <p:cNvPr id="3" name="Arrow: Down 2">
            <a:extLst>
              <a:ext uri="{FF2B5EF4-FFF2-40B4-BE49-F238E27FC236}">
                <a16:creationId xmlns:a16="http://schemas.microsoft.com/office/drawing/2014/main" id="{D118E6F7-66AA-56E2-722E-EF5709A45BCF}"/>
              </a:ext>
            </a:extLst>
          </p:cNvPr>
          <p:cNvSpPr/>
          <p:nvPr/>
        </p:nvSpPr>
        <p:spPr>
          <a:xfrm>
            <a:off x="9655252" y="3928005"/>
            <a:ext cx="383257"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74A636-DDCD-5436-6835-41592F50A95A}"/>
              </a:ext>
            </a:extLst>
          </p:cNvPr>
          <p:cNvSpPr txBox="1"/>
          <p:nvPr/>
        </p:nvSpPr>
        <p:spPr>
          <a:xfrm>
            <a:off x="9756232" y="4720902"/>
            <a:ext cx="1135247" cy="369332"/>
          </a:xfrm>
          <a:prstGeom prst="rect">
            <a:avLst/>
          </a:prstGeom>
          <a:noFill/>
        </p:spPr>
        <p:txBody>
          <a:bodyPr wrap="none" rtlCol="0">
            <a:spAutoFit/>
          </a:bodyPr>
          <a:lstStyle/>
          <a:p>
            <a:pPr algn="ctr"/>
            <a:r>
              <a:rPr lang="en-US" dirty="0">
                <a:solidFill>
                  <a:srgbClr val="0B0BF2"/>
                </a:solidFill>
              </a:rPr>
              <a:t>Molecular</a:t>
            </a:r>
          </a:p>
        </p:txBody>
      </p:sp>
      <p:sp>
        <p:nvSpPr>
          <p:cNvPr id="11" name="TextBox 10">
            <a:extLst>
              <a:ext uri="{FF2B5EF4-FFF2-40B4-BE49-F238E27FC236}">
                <a16:creationId xmlns:a16="http://schemas.microsoft.com/office/drawing/2014/main" id="{37BAA118-706D-FEDB-7919-2F4EB74483D7}"/>
              </a:ext>
            </a:extLst>
          </p:cNvPr>
          <p:cNvSpPr txBox="1"/>
          <p:nvPr/>
        </p:nvSpPr>
        <p:spPr>
          <a:xfrm>
            <a:off x="8724476" y="4033865"/>
            <a:ext cx="843436" cy="369332"/>
          </a:xfrm>
          <a:prstGeom prst="rect">
            <a:avLst/>
          </a:prstGeom>
          <a:noFill/>
        </p:spPr>
        <p:txBody>
          <a:bodyPr wrap="none" rtlCol="0">
            <a:spAutoFit/>
          </a:bodyPr>
          <a:lstStyle/>
          <a:p>
            <a:pPr algn="ctr"/>
            <a:r>
              <a:rPr lang="en-US" dirty="0">
                <a:solidFill>
                  <a:srgbClr val="0B0BF2"/>
                </a:solidFill>
              </a:rPr>
              <a:t>Atomic</a:t>
            </a:r>
          </a:p>
        </p:txBody>
      </p:sp>
    </p:spTree>
    <p:extLst>
      <p:ext uri="{BB962C8B-B14F-4D97-AF65-F5344CB8AC3E}">
        <p14:creationId xmlns:p14="http://schemas.microsoft.com/office/powerpoint/2010/main" val="115081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82555" y="0"/>
            <a:ext cx="11809445" cy="1325563"/>
          </a:xfrm>
        </p:spPr>
        <p:txBody>
          <a:bodyPr/>
          <a:lstStyle/>
          <a:p>
            <a:r>
              <a:rPr lang="en-US" dirty="0">
                <a:latin typeface="Trebuchet MS" panose="020B0603020202020204" pitchFamily="34" charset="0"/>
              </a:rPr>
              <a:t>Technical Approach</a:t>
            </a:r>
          </a:p>
        </p:txBody>
      </p:sp>
      <p:sp>
        <p:nvSpPr>
          <p:cNvPr id="7" name="Rectangle 6">
            <a:extLst>
              <a:ext uri="{FF2B5EF4-FFF2-40B4-BE49-F238E27FC236}">
                <a16:creationId xmlns:a16="http://schemas.microsoft.com/office/drawing/2014/main" id="{49EC0311-5943-4529-1853-07A23FAEA260}"/>
              </a:ext>
            </a:extLst>
          </p:cNvPr>
          <p:cNvSpPr/>
          <p:nvPr/>
        </p:nvSpPr>
        <p:spPr>
          <a:xfrm>
            <a:off x="382554" y="1208314"/>
            <a:ext cx="7632441" cy="4679301"/>
          </a:xfrm>
          <a:prstGeom prst="rect">
            <a:avLst/>
          </a:prstGeom>
          <a:solidFill>
            <a:schemeClr val="bg1">
              <a:lumMod val="75000"/>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 name="Flowchart: Magnetic Disk 25">
            <a:extLst>
              <a:ext uri="{FF2B5EF4-FFF2-40B4-BE49-F238E27FC236}">
                <a16:creationId xmlns:a16="http://schemas.microsoft.com/office/drawing/2014/main" id="{F4776B15-34D5-A036-A474-423ED3DBCB19}"/>
              </a:ext>
            </a:extLst>
          </p:cNvPr>
          <p:cNvSpPr/>
          <p:nvPr/>
        </p:nvSpPr>
        <p:spPr>
          <a:xfrm rot="5400000">
            <a:off x="1667152" y="3123944"/>
            <a:ext cx="282840" cy="89580"/>
          </a:xfrm>
          <a:prstGeom prst="flowChartMagneticDisk">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3876334-9AE3-6F20-23EC-000F4B20557A}"/>
              </a:ext>
            </a:extLst>
          </p:cNvPr>
          <p:cNvSpPr/>
          <p:nvPr/>
        </p:nvSpPr>
        <p:spPr>
          <a:xfrm>
            <a:off x="4418888" y="2793624"/>
            <a:ext cx="3214275" cy="736385"/>
          </a:xfrm>
          <a:prstGeom prst="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C0172C2-B305-F77A-A065-C5BF8A5353A8}"/>
              </a:ext>
            </a:extLst>
          </p:cNvPr>
          <p:cNvSpPr/>
          <p:nvPr/>
        </p:nvSpPr>
        <p:spPr>
          <a:xfrm>
            <a:off x="1849762" y="3009337"/>
            <a:ext cx="1119450" cy="308490"/>
          </a:xfrm>
          <a:custGeom>
            <a:avLst/>
            <a:gdLst>
              <a:gd name="connsiteX0" fmla="*/ 523875 w 527685"/>
              <a:gd name="connsiteY0" fmla="*/ 0 h 177165"/>
              <a:gd name="connsiteX1" fmla="*/ 0 w 527685"/>
              <a:gd name="connsiteY1" fmla="*/ 66675 h 177165"/>
              <a:gd name="connsiteX2" fmla="*/ 1905 w 527685"/>
              <a:gd name="connsiteY2" fmla="*/ 110490 h 177165"/>
              <a:gd name="connsiteX3" fmla="*/ 527685 w 527685"/>
              <a:gd name="connsiteY3" fmla="*/ 177165 h 177165"/>
              <a:gd name="connsiteX4" fmla="*/ 523875 w 527685"/>
              <a:gd name="connsiteY4" fmla="*/ 0 h 177165"/>
              <a:gd name="connsiteX0" fmla="*/ 521970 w 525780"/>
              <a:gd name="connsiteY0" fmla="*/ 0 h 177165"/>
              <a:gd name="connsiteX1" fmla="*/ 1905 w 525780"/>
              <a:gd name="connsiteY1" fmla="*/ 68580 h 177165"/>
              <a:gd name="connsiteX2" fmla="*/ 0 w 525780"/>
              <a:gd name="connsiteY2" fmla="*/ 110490 h 177165"/>
              <a:gd name="connsiteX3" fmla="*/ 525780 w 525780"/>
              <a:gd name="connsiteY3" fmla="*/ 177165 h 177165"/>
              <a:gd name="connsiteX4" fmla="*/ 521970 w 525780"/>
              <a:gd name="connsiteY4" fmla="*/ 0 h 177165"/>
              <a:gd name="connsiteX0" fmla="*/ 520065 w 523875"/>
              <a:gd name="connsiteY0" fmla="*/ 0 h 177165"/>
              <a:gd name="connsiteX1" fmla="*/ 0 w 523875"/>
              <a:gd name="connsiteY1" fmla="*/ 68580 h 177165"/>
              <a:gd name="connsiteX2" fmla="*/ 1969 w 523875"/>
              <a:gd name="connsiteY2" fmla="*/ 114365 h 177165"/>
              <a:gd name="connsiteX3" fmla="*/ 523875 w 523875"/>
              <a:gd name="connsiteY3" fmla="*/ 177165 h 177165"/>
              <a:gd name="connsiteX4" fmla="*/ 520065 w 523875"/>
              <a:gd name="connsiteY4" fmla="*/ 0 h 177165"/>
              <a:gd name="connsiteX0" fmla="*/ 518290 w 522100"/>
              <a:gd name="connsiteY0" fmla="*/ 0 h 177165"/>
              <a:gd name="connsiteX1" fmla="*/ 162 w 522100"/>
              <a:gd name="connsiteY1" fmla="*/ 68580 h 177165"/>
              <a:gd name="connsiteX2" fmla="*/ 194 w 522100"/>
              <a:gd name="connsiteY2" fmla="*/ 114365 h 177165"/>
              <a:gd name="connsiteX3" fmla="*/ 522100 w 522100"/>
              <a:gd name="connsiteY3" fmla="*/ 177165 h 177165"/>
              <a:gd name="connsiteX4" fmla="*/ 518290 w 522100"/>
              <a:gd name="connsiteY4" fmla="*/ 0 h 17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0" h="177165">
                <a:moveTo>
                  <a:pt x="518290" y="0"/>
                </a:moveTo>
                <a:lnTo>
                  <a:pt x="162" y="68580"/>
                </a:lnTo>
                <a:cubicBezTo>
                  <a:pt x="818" y="83842"/>
                  <a:pt x="-462" y="99103"/>
                  <a:pt x="194" y="114365"/>
                </a:cubicBezTo>
                <a:lnTo>
                  <a:pt x="522100" y="177165"/>
                </a:lnTo>
                <a:lnTo>
                  <a:pt x="518290" y="0"/>
                </a:lnTo>
                <a:close/>
              </a:path>
            </a:pathLst>
          </a:custGeom>
          <a:solidFill>
            <a:srgbClr val="FFFF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475904AA-F8AA-88A3-CC11-7CF385CB0E52}"/>
              </a:ext>
            </a:extLst>
          </p:cNvPr>
          <p:cNvSpPr/>
          <p:nvPr/>
        </p:nvSpPr>
        <p:spPr>
          <a:xfrm rot="16200000">
            <a:off x="5769100" y="2425932"/>
            <a:ext cx="99252" cy="1485603"/>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 h="1154430">
                <a:moveTo>
                  <a:pt x="70485" y="1150620"/>
                </a:moveTo>
                <a:lnTo>
                  <a:pt x="30480" y="1154430"/>
                </a:lnTo>
                <a:lnTo>
                  <a:pt x="0" y="0"/>
                </a:lnTo>
                <a:lnTo>
                  <a:pt x="116205" y="0"/>
                </a:lnTo>
                <a:lnTo>
                  <a:pt x="70485" y="1150620"/>
                </a:lnTo>
                <a:close/>
              </a:path>
            </a:pathLst>
          </a:custGeom>
          <a:solidFill>
            <a:srgbClr val="17BA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Magnetic Disk 104">
            <a:extLst>
              <a:ext uri="{FF2B5EF4-FFF2-40B4-BE49-F238E27FC236}">
                <a16:creationId xmlns:a16="http://schemas.microsoft.com/office/drawing/2014/main" id="{398EE404-163C-D248-9DCD-0553B5BDFA88}"/>
              </a:ext>
            </a:extLst>
          </p:cNvPr>
          <p:cNvSpPr/>
          <p:nvPr/>
        </p:nvSpPr>
        <p:spPr>
          <a:xfrm rot="5400000">
            <a:off x="2808193" y="3128409"/>
            <a:ext cx="347806" cy="66793"/>
          </a:xfrm>
          <a:prstGeom prst="flowChartMagneticDisk">
            <a:avLst/>
          </a:prstGeom>
          <a:solidFill>
            <a:schemeClr val="bg1">
              <a:lumMod val="85000"/>
            </a:schemeClr>
          </a:solidFill>
          <a:ln>
            <a:solidFill>
              <a:srgbClr val="57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FE2BA65-9E2A-67C9-333E-8491AC5F9104}"/>
              </a:ext>
            </a:extLst>
          </p:cNvPr>
          <p:cNvSpPr/>
          <p:nvPr/>
        </p:nvSpPr>
        <p:spPr>
          <a:xfrm>
            <a:off x="5998008" y="3011272"/>
            <a:ext cx="45719" cy="2992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F22736-1000-0C92-EA21-2F268873FB4A}"/>
              </a:ext>
            </a:extLst>
          </p:cNvPr>
          <p:cNvSpPr/>
          <p:nvPr/>
        </p:nvSpPr>
        <p:spPr>
          <a:xfrm>
            <a:off x="2434064" y="1959538"/>
            <a:ext cx="58520" cy="393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CC9A078-F4A8-4B51-7156-27140D2BDA29}"/>
              </a:ext>
            </a:extLst>
          </p:cNvPr>
          <p:cNvSpPr/>
          <p:nvPr/>
        </p:nvSpPr>
        <p:spPr>
          <a:xfrm>
            <a:off x="2987675" y="2996918"/>
            <a:ext cx="1198316" cy="334825"/>
          </a:xfrm>
          <a:custGeom>
            <a:avLst/>
            <a:gdLst>
              <a:gd name="connsiteX0" fmla="*/ 1031468 w 1066272"/>
              <a:gd name="connsiteY0" fmla="*/ 303745 h 316401"/>
              <a:gd name="connsiteX1" fmla="*/ 993500 w 1066272"/>
              <a:gd name="connsiteY1" fmla="*/ 256285 h 316401"/>
              <a:gd name="connsiteX2" fmla="*/ 977680 w 1066272"/>
              <a:gd name="connsiteY2" fmla="*/ 208825 h 316401"/>
              <a:gd name="connsiteX3" fmla="*/ 974516 w 1066272"/>
              <a:gd name="connsiteY3" fmla="*/ 161365 h 316401"/>
              <a:gd name="connsiteX4" fmla="*/ 980844 w 1066272"/>
              <a:gd name="connsiteY4" fmla="*/ 101248 h 316401"/>
              <a:gd name="connsiteX5" fmla="*/ 999828 w 1066272"/>
              <a:gd name="connsiteY5" fmla="*/ 66444 h 316401"/>
              <a:gd name="connsiteX6" fmla="*/ 1025140 w 1066272"/>
              <a:gd name="connsiteY6" fmla="*/ 41132 h 316401"/>
              <a:gd name="connsiteX7" fmla="*/ 1066272 w 1066272"/>
              <a:gd name="connsiteY7" fmla="*/ 0 h 316401"/>
              <a:gd name="connsiteX8" fmla="*/ 0 w 1066272"/>
              <a:gd name="connsiteY8" fmla="*/ 3164 h 316401"/>
              <a:gd name="connsiteX9" fmla="*/ 0 w 1066272"/>
              <a:gd name="connsiteY9" fmla="*/ 316401 h 316401"/>
              <a:gd name="connsiteX10" fmla="*/ 1031468 w 1066272"/>
              <a:gd name="connsiteY10" fmla="*/ 303745 h 316401"/>
              <a:gd name="connsiteX0" fmla="*/ 1039088 w 1066272"/>
              <a:gd name="connsiteY0" fmla="*/ 318985 h 318985"/>
              <a:gd name="connsiteX1" fmla="*/ 993500 w 1066272"/>
              <a:gd name="connsiteY1" fmla="*/ 256285 h 318985"/>
              <a:gd name="connsiteX2" fmla="*/ 977680 w 1066272"/>
              <a:gd name="connsiteY2" fmla="*/ 208825 h 318985"/>
              <a:gd name="connsiteX3" fmla="*/ 974516 w 1066272"/>
              <a:gd name="connsiteY3" fmla="*/ 161365 h 318985"/>
              <a:gd name="connsiteX4" fmla="*/ 980844 w 1066272"/>
              <a:gd name="connsiteY4" fmla="*/ 101248 h 318985"/>
              <a:gd name="connsiteX5" fmla="*/ 999828 w 1066272"/>
              <a:gd name="connsiteY5" fmla="*/ 66444 h 318985"/>
              <a:gd name="connsiteX6" fmla="*/ 1025140 w 1066272"/>
              <a:gd name="connsiteY6" fmla="*/ 41132 h 318985"/>
              <a:gd name="connsiteX7" fmla="*/ 1066272 w 1066272"/>
              <a:gd name="connsiteY7" fmla="*/ 0 h 318985"/>
              <a:gd name="connsiteX8" fmla="*/ 0 w 1066272"/>
              <a:gd name="connsiteY8" fmla="*/ 3164 h 318985"/>
              <a:gd name="connsiteX9" fmla="*/ 0 w 1066272"/>
              <a:gd name="connsiteY9" fmla="*/ 316401 h 318985"/>
              <a:gd name="connsiteX10" fmla="*/ 1039088 w 1066272"/>
              <a:gd name="connsiteY10" fmla="*/ 318985 h 318985"/>
              <a:gd name="connsiteX0" fmla="*/ 1039088 w 1066272"/>
              <a:gd name="connsiteY0" fmla="*/ 319631 h 319631"/>
              <a:gd name="connsiteX1" fmla="*/ 993500 w 1066272"/>
              <a:gd name="connsiteY1" fmla="*/ 256931 h 319631"/>
              <a:gd name="connsiteX2" fmla="*/ 977680 w 1066272"/>
              <a:gd name="connsiteY2" fmla="*/ 209471 h 319631"/>
              <a:gd name="connsiteX3" fmla="*/ 974516 w 1066272"/>
              <a:gd name="connsiteY3" fmla="*/ 162011 h 319631"/>
              <a:gd name="connsiteX4" fmla="*/ 980844 w 1066272"/>
              <a:gd name="connsiteY4" fmla="*/ 101894 h 319631"/>
              <a:gd name="connsiteX5" fmla="*/ 999828 w 1066272"/>
              <a:gd name="connsiteY5" fmla="*/ 67090 h 319631"/>
              <a:gd name="connsiteX6" fmla="*/ 1025140 w 1066272"/>
              <a:gd name="connsiteY6" fmla="*/ 41778 h 319631"/>
              <a:gd name="connsiteX7" fmla="*/ 1066272 w 1066272"/>
              <a:gd name="connsiteY7" fmla="*/ 646 h 319631"/>
              <a:gd name="connsiteX8" fmla="*/ 0 w 1066272"/>
              <a:gd name="connsiteY8" fmla="*/ 0 h 319631"/>
              <a:gd name="connsiteX9" fmla="*/ 0 w 1066272"/>
              <a:gd name="connsiteY9" fmla="*/ 317047 h 319631"/>
              <a:gd name="connsiteX10" fmla="*/ 1039088 w 1066272"/>
              <a:gd name="connsiteY10" fmla="*/ 319631 h 3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272" h="319631">
                <a:moveTo>
                  <a:pt x="1039088" y="319631"/>
                </a:moveTo>
                <a:lnTo>
                  <a:pt x="993500" y="256931"/>
                </a:lnTo>
                <a:lnTo>
                  <a:pt x="977680" y="209471"/>
                </a:lnTo>
                <a:lnTo>
                  <a:pt x="974516" y="162011"/>
                </a:lnTo>
                <a:lnTo>
                  <a:pt x="980844" y="101894"/>
                </a:lnTo>
                <a:lnTo>
                  <a:pt x="999828" y="67090"/>
                </a:lnTo>
                <a:lnTo>
                  <a:pt x="1025140" y="41778"/>
                </a:lnTo>
                <a:lnTo>
                  <a:pt x="1066272" y="646"/>
                </a:lnTo>
                <a:lnTo>
                  <a:pt x="0" y="0"/>
                </a:lnTo>
                <a:lnTo>
                  <a:pt x="0" y="317047"/>
                </a:lnTo>
                <a:lnTo>
                  <a:pt x="1039088" y="319631"/>
                </a:lnTo>
                <a:close/>
              </a:path>
            </a:pathLst>
          </a:custGeom>
          <a:solidFill>
            <a:srgbClr val="FFFFEB">
              <a:alpha val="5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A6C28B-BC51-2E74-829A-AC2FAEABE510}"/>
              </a:ext>
            </a:extLst>
          </p:cNvPr>
          <p:cNvSpPr/>
          <p:nvPr/>
        </p:nvSpPr>
        <p:spPr>
          <a:xfrm>
            <a:off x="8220269" y="1208314"/>
            <a:ext cx="3610946" cy="4679301"/>
          </a:xfrm>
          <a:prstGeom prst="rect">
            <a:avLst/>
          </a:prstGeom>
          <a:solidFill>
            <a:srgbClr val="C2D2E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6F5E67-C8A9-78C0-EEC2-4F362429C4DA}"/>
              </a:ext>
            </a:extLst>
          </p:cNvPr>
          <p:cNvSpPr txBox="1"/>
          <p:nvPr/>
        </p:nvSpPr>
        <p:spPr>
          <a:xfrm>
            <a:off x="474130" y="3657104"/>
            <a:ext cx="2606416" cy="911660"/>
          </a:xfrm>
          <a:prstGeom prst="rect">
            <a:avLst/>
          </a:prstGeom>
          <a:noFill/>
        </p:spPr>
        <p:txBody>
          <a:bodyPr wrap="square" rtlCol="0">
            <a:spAutoFit/>
          </a:bodyPr>
          <a:lstStyle/>
          <a:p>
            <a:pPr algn="ctr">
              <a:lnSpc>
                <a:spcPct val="80000"/>
              </a:lnSpc>
            </a:pPr>
            <a:r>
              <a:rPr lang="en-US" sz="2200" dirty="0"/>
              <a:t>Laser-Induced Breakdown Spectroscopy</a:t>
            </a:r>
          </a:p>
        </p:txBody>
      </p:sp>
      <p:sp>
        <p:nvSpPr>
          <p:cNvPr id="10" name="TextBox 9">
            <a:extLst>
              <a:ext uri="{FF2B5EF4-FFF2-40B4-BE49-F238E27FC236}">
                <a16:creationId xmlns:a16="http://schemas.microsoft.com/office/drawing/2014/main" id="{74E4461A-9014-FF5F-5532-6E236211FF09}"/>
              </a:ext>
            </a:extLst>
          </p:cNvPr>
          <p:cNvSpPr txBox="1"/>
          <p:nvPr/>
        </p:nvSpPr>
        <p:spPr>
          <a:xfrm>
            <a:off x="2934893" y="3792526"/>
            <a:ext cx="2500604" cy="640816"/>
          </a:xfrm>
          <a:prstGeom prst="rect">
            <a:avLst/>
          </a:prstGeom>
          <a:noFill/>
        </p:spPr>
        <p:txBody>
          <a:bodyPr wrap="square" rtlCol="0">
            <a:spAutoFit/>
          </a:bodyPr>
          <a:lstStyle/>
          <a:p>
            <a:pPr algn="ctr">
              <a:lnSpc>
                <a:spcPct val="80000"/>
              </a:lnSpc>
            </a:pPr>
            <a:r>
              <a:rPr lang="en-US" sz="2200" dirty="0"/>
              <a:t>Time-Resolved Fast-Gated Imaging</a:t>
            </a:r>
          </a:p>
        </p:txBody>
      </p:sp>
      <p:sp>
        <p:nvSpPr>
          <p:cNvPr id="11" name="TextBox 10">
            <a:extLst>
              <a:ext uri="{FF2B5EF4-FFF2-40B4-BE49-F238E27FC236}">
                <a16:creationId xmlns:a16="http://schemas.microsoft.com/office/drawing/2014/main" id="{A471555C-E1CE-49B6-C99F-D5B7440E8290}"/>
              </a:ext>
            </a:extLst>
          </p:cNvPr>
          <p:cNvSpPr txBox="1"/>
          <p:nvPr/>
        </p:nvSpPr>
        <p:spPr>
          <a:xfrm>
            <a:off x="5458406" y="3920274"/>
            <a:ext cx="2500604" cy="369973"/>
          </a:xfrm>
          <a:prstGeom prst="rect">
            <a:avLst/>
          </a:prstGeom>
          <a:noFill/>
        </p:spPr>
        <p:txBody>
          <a:bodyPr wrap="square" rtlCol="0">
            <a:spAutoFit/>
          </a:bodyPr>
          <a:lstStyle/>
          <a:p>
            <a:pPr algn="ctr">
              <a:lnSpc>
                <a:spcPct val="80000"/>
              </a:lnSpc>
            </a:pPr>
            <a:r>
              <a:rPr lang="en-US" sz="2200" dirty="0"/>
              <a:t>Shadowgraphy</a:t>
            </a:r>
          </a:p>
        </p:txBody>
      </p:sp>
      <p:sp>
        <p:nvSpPr>
          <p:cNvPr id="12" name="TextBox 11">
            <a:extLst>
              <a:ext uri="{FF2B5EF4-FFF2-40B4-BE49-F238E27FC236}">
                <a16:creationId xmlns:a16="http://schemas.microsoft.com/office/drawing/2014/main" id="{F932FF7D-AE25-87C6-3D20-ADC34CE2C132}"/>
              </a:ext>
            </a:extLst>
          </p:cNvPr>
          <p:cNvSpPr txBox="1"/>
          <p:nvPr/>
        </p:nvSpPr>
        <p:spPr>
          <a:xfrm>
            <a:off x="8220361" y="1677317"/>
            <a:ext cx="3610854" cy="1815882"/>
          </a:xfrm>
          <a:prstGeom prst="rect">
            <a:avLst/>
          </a:prstGeom>
          <a:noFill/>
        </p:spPr>
        <p:txBody>
          <a:bodyPr wrap="square" rtlCol="0">
            <a:spAutoFit/>
          </a:bodyPr>
          <a:lstStyle/>
          <a:p>
            <a:r>
              <a:rPr lang="en-US" sz="2000" dirty="0"/>
              <a:t>Using high-fidelity, multi-physics CFD code </a:t>
            </a:r>
            <a:r>
              <a:rPr lang="en-US" sz="2000" b="1" u="sng" dirty="0" err="1"/>
              <a:t>HyBurn</a:t>
            </a:r>
            <a:endParaRPr lang="en-US" sz="2000" b="1" u="sng" dirty="0"/>
          </a:p>
          <a:p>
            <a:pPr marL="342900" indent="-230188">
              <a:buFont typeface="Arial" panose="020B0604020202020204" pitchFamily="34" charset="0"/>
              <a:buChar char="•"/>
            </a:pPr>
            <a:r>
              <a:rPr lang="en-US" dirty="0"/>
              <a:t>State-of-the-art Eulerian multi-phase flow model</a:t>
            </a:r>
          </a:p>
          <a:p>
            <a:pPr marL="342900" indent="-230188">
              <a:buFont typeface="Arial" panose="020B0604020202020204" pitchFamily="34" charset="0"/>
              <a:buChar char="•"/>
            </a:pPr>
            <a:r>
              <a:rPr lang="en-US" dirty="0"/>
              <a:t>Post-detonation physics and turbulent chemistry</a:t>
            </a:r>
          </a:p>
        </p:txBody>
      </p:sp>
      <p:sp>
        <p:nvSpPr>
          <p:cNvPr id="13" name="TextBox 12">
            <a:extLst>
              <a:ext uri="{FF2B5EF4-FFF2-40B4-BE49-F238E27FC236}">
                <a16:creationId xmlns:a16="http://schemas.microsoft.com/office/drawing/2014/main" id="{CE85599A-B8FB-77DB-C2EE-5A64F6F14C43}"/>
              </a:ext>
            </a:extLst>
          </p:cNvPr>
          <p:cNvSpPr txBox="1"/>
          <p:nvPr/>
        </p:nvSpPr>
        <p:spPr>
          <a:xfrm>
            <a:off x="8347787" y="1279395"/>
            <a:ext cx="3418115" cy="461665"/>
          </a:xfrm>
          <a:prstGeom prst="rect">
            <a:avLst/>
          </a:prstGeom>
          <a:noFill/>
        </p:spPr>
        <p:txBody>
          <a:bodyPr wrap="square" rtlCol="0">
            <a:spAutoFit/>
          </a:bodyPr>
          <a:lstStyle/>
          <a:p>
            <a:r>
              <a:rPr lang="en-US" sz="2400" b="1" u="sng" dirty="0"/>
              <a:t>Computational Modeling</a:t>
            </a:r>
          </a:p>
        </p:txBody>
      </p:sp>
      <p:sp>
        <p:nvSpPr>
          <p:cNvPr id="14" name="TextBox 13">
            <a:extLst>
              <a:ext uri="{FF2B5EF4-FFF2-40B4-BE49-F238E27FC236}">
                <a16:creationId xmlns:a16="http://schemas.microsoft.com/office/drawing/2014/main" id="{FAD054EF-5616-7D96-9600-FEEEA3796F1D}"/>
              </a:ext>
            </a:extLst>
          </p:cNvPr>
          <p:cNvSpPr txBox="1"/>
          <p:nvPr/>
        </p:nvSpPr>
        <p:spPr>
          <a:xfrm>
            <a:off x="2346648" y="1279394"/>
            <a:ext cx="3704252" cy="461665"/>
          </a:xfrm>
          <a:prstGeom prst="rect">
            <a:avLst/>
          </a:prstGeom>
          <a:noFill/>
        </p:spPr>
        <p:txBody>
          <a:bodyPr wrap="square" rtlCol="0">
            <a:spAutoFit/>
          </a:bodyPr>
          <a:lstStyle/>
          <a:p>
            <a:pPr algn="ctr"/>
            <a:r>
              <a:rPr lang="en-US" sz="2400" b="1" u="sng" dirty="0"/>
              <a:t>Experimental Methods</a:t>
            </a:r>
          </a:p>
        </p:txBody>
      </p:sp>
      <p:sp>
        <p:nvSpPr>
          <p:cNvPr id="22" name="Freeform: Shape 21">
            <a:extLst>
              <a:ext uri="{FF2B5EF4-FFF2-40B4-BE49-F238E27FC236}">
                <a16:creationId xmlns:a16="http://schemas.microsoft.com/office/drawing/2014/main" id="{D790FF18-24BD-4D1A-A7BE-13358ACC5407}"/>
              </a:ext>
            </a:extLst>
          </p:cNvPr>
          <p:cNvSpPr/>
          <p:nvPr/>
        </p:nvSpPr>
        <p:spPr>
          <a:xfrm>
            <a:off x="4150406" y="1901207"/>
            <a:ext cx="99252" cy="1485603"/>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 h="1154430">
                <a:moveTo>
                  <a:pt x="70485" y="1150620"/>
                </a:moveTo>
                <a:lnTo>
                  <a:pt x="30480" y="1154430"/>
                </a:lnTo>
                <a:lnTo>
                  <a:pt x="0" y="0"/>
                </a:lnTo>
                <a:lnTo>
                  <a:pt x="116205" y="0"/>
                </a:lnTo>
                <a:lnTo>
                  <a:pt x="70485" y="115062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C37048C-4087-0DF6-9A72-9DAC47BC4A5E}"/>
              </a:ext>
            </a:extLst>
          </p:cNvPr>
          <p:cNvGrpSpPr>
            <a:grpSpLocks noChangeAspect="1"/>
          </p:cNvGrpSpPr>
          <p:nvPr/>
        </p:nvGrpSpPr>
        <p:grpSpPr>
          <a:xfrm>
            <a:off x="4017221" y="2973807"/>
            <a:ext cx="364395" cy="436317"/>
            <a:chOff x="6970063" y="4552444"/>
            <a:chExt cx="273222" cy="342545"/>
          </a:xfrm>
        </p:grpSpPr>
        <p:pic>
          <p:nvPicPr>
            <p:cNvPr id="16" name="Picture 15">
              <a:extLst>
                <a:ext uri="{FF2B5EF4-FFF2-40B4-BE49-F238E27FC236}">
                  <a16:creationId xmlns:a16="http://schemas.microsoft.com/office/drawing/2014/main" id="{AFDB9DA2-537D-8CD0-8B1A-6E4F7FF4DBD9}"/>
                </a:ext>
              </a:extLst>
            </p:cNvPr>
            <p:cNvPicPr>
              <a:picLocks noChangeAspect="1"/>
            </p:cNvPicPr>
            <p:nvPr/>
          </p:nvPicPr>
          <p:blipFill rotWithShape="1">
            <a:blip r:embed="rId3">
              <a:alphaModFix amt="85000"/>
            </a:blip>
            <a:srcRect l="8376" t="2844" r="6210" b="-9065"/>
            <a:stretch/>
          </p:blipFill>
          <p:spPr>
            <a:xfrm>
              <a:off x="6998834" y="4552444"/>
              <a:ext cx="220980" cy="322067"/>
            </a:xfrm>
            <a:prstGeom prst="ellipse">
              <a:avLst/>
            </a:prstGeom>
            <a:effectLst>
              <a:softEdge rad="12700"/>
            </a:effectLst>
          </p:spPr>
        </p:pic>
        <p:sp>
          <p:nvSpPr>
            <p:cNvPr id="17" name="Rectangle 16">
              <a:extLst>
                <a:ext uri="{FF2B5EF4-FFF2-40B4-BE49-F238E27FC236}">
                  <a16:creationId xmlns:a16="http://schemas.microsoft.com/office/drawing/2014/main" id="{2090CAE1-B72F-5E68-C6D1-1B9C34A43925}"/>
                </a:ext>
              </a:extLst>
            </p:cNvPr>
            <p:cNvSpPr/>
            <p:nvPr/>
          </p:nvSpPr>
          <p:spPr>
            <a:xfrm>
              <a:off x="6970063" y="4841138"/>
              <a:ext cx="273222" cy="53851"/>
            </a:xfrm>
            <a:prstGeom prst="rect">
              <a:avLst/>
            </a:prstGeom>
            <a:solidFill>
              <a:sysClr val="windowText" lastClr="000000"/>
            </a:solidFill>
            <a:ln w="12700" cap="flat" cmpd="sng" algn="ctr">
              <a:solidFill>
                <a:sysClr val="windowText" lastClr="000000"/>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grpSp>
      <p:sp>
        <p:nvSpPr>
          <p:cNvPr id="23" name="Rectangle 22">
            <a:extLst>
              <a:ext uri="{FF2B5EF4-FFF2-40B4-BE49-F238E27FC236}">
                <a16:creationId xmlns:a16="http://schemas.microsoft.com/office/drawing/2014/main" id="{BED9A3C5-5AD0-1707-B21E-E11F153BFD08}"/>
              </a:ext>
            </a:extLst>
          </p:cNvPr>
          <p:cNvSpPr/>
          <p:nvPr/>
        </p:nvSpPr>
        <p:spPr>
          <a:xfrm>
            <a:off x="860436" y="1894629"/>
            <a:ext cx="1576753" cy="713895"/>
          </a:xfrm>
          <a:prstGeom prst="rect">
            <a:avLst/>
          </a:prstGeom>
          <a:solidFill>
            <a:schemeClr val="tx1">
              <a:lumMod val="75000"/>
              <a:lumOff val="2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2B51B71-C225-F630-32BC-E5A57BF86C73}"/>
              </a:ext>
            </a:extLst>
          </p:cNvPr>
          <p:cNvSpPr/>
          <p:nvPr/>
        </p:nvSpPr>
        <p:spPr>
          <a:xfrm>
            <a:off x="854322" y="2902841"/>
            <a:ext cx="923016" cy="515112"/>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EC17421-DE49-98CA-793D-1C4F59B18BAE}"/>
              </a:ext>
            </a:extLst>
          </p:cNvPr>
          <p:cNvSpPr txBox="1"/>
          <p:nvPr/>
        </p:nvSpPr>
        <p:spPr>
          <a:xfrm>
            <a:off x="817703" y="2964032"/>
            <a:ext cx="1011815" cy="400110"/>
          </a:xfrm>
          <a:prstGeom prst="rect">
            <a:avLst/>
          </a:prstGeom>
          <a:noFill/>
        </p:spPr>
        <p:txBody>
          <a:bodyPr wrap="none" rtlCol="0">
            <a:spAutoFit/>
          </a:bodyPr>
          <a:lstStyle/>
          <a:p>
            <a:r>
              <a:rPr lang="en-US" sz="2000" dirty="0" err="1">
                <a:solidFill>
                  <a:schemeClr val="bg1"/>
                </a:solidFill>
              </a:rPr>
              <a:t>emICCD</a:t>
            </a:r>
            <a:endParaRPr lang="en-US" sz="2000" dirty="0">
              <a:solidFill>
                <a:schemeClr val="bg1"/>
              </a:solidFill>
            </a:endParaRPr>
          </a:p>
        </p:txBody>
      </p:sp>
      <p:sp>
        <p:nvSpPr>
          <p:cNvPr id="32" name="Rectangle 31">
            <a:extLst>
              <a:ext uri="{FF2B5EF4-FFF2-40B4-BE49-F238E27FC236}">
                <a16:creationId xmlns:a16="http://schemas.microsoft.com/office/drawing/2014/main" id="{E690CA46-CA47-95D5-C2F9-57F9F8F7FD0E}"/>
              </a:ext>
            </a:extLst>
          </p:cNvPr>
          <p:cNvSpPr/>
          <p:nvPr/>
        </p:nvSpPr>
        <p:spPr>
          <a:xfrm>
            <a:off x="2481160" y="1891422"/>
            <a:ext cx="923016" cy="515112"/>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1980550-5086-A879-6AA0-6353ED3F38C7}"/>
              </a:ext>
            </a:extLst>
          </p:cNvPr>
          <p:cNvSpPr txBox="1"/>
          <p:nvPr/>
        </p:nvSpPr>
        <p:spPr>
          <a:xfrm>
            <a:off x="2444541" y="1952613"/>
            <a:ext cx="1011815" cy="400110"/>
          </a:xfrm>
          <a:prstGeom prst="rect">
            <a:avLst/>
          </a:prstGeom>
          <a:noFill/>
        </p:spPr>
        <p:txBody>
          <a:bodyPr wrap="none" rtlCol="0">
            <a:spAutoFit/>
          </a:bodyPr>
          <a:lstStyle/>
          <a:p>
            <a:r>
              <a:rPr lang="en-US" sz="2000" dirty="0" err="1">
                <a:solidFill>
                  <a:schemeClr val="bg1"/>
                </a:solidFill>
              </a:rPr>
              <a:t>emICCD</a:t>
            </a:r>
            <a:endParaRPr lang="en-US" sz="2000" dirty="0">
              <a:solidFill>
                <a:schemeClr val="bg1"/>
              </a:solidFill>
            </a:endParaRPr>
          </a:p>
        </p:txBody>
      </p:sp>
      <p:cxnSp>
        <p:nvCxnSpPr>
          <p:cNvPr id="40" name="Straight Connector 39">
            <a:extLst>
              <a:ext uri="{FF2B5EF4-FFF2-40B4-BE49-F238E27FC236}">
                <a16:creationId xmlns:a16="http://schemas.microsoft.com/office/drawing/2014/main" id="{A4DE111F-E943-6491-14C2-2DFEFD532610}"/>
              </a:ext>
            </a:extLst>
          </p:cNvPr>
          <p:cNvCxnSpPr>
            <a:cxnSpLocks/>
          </p:cNvCxnSpPr>
          <p:nvPr/>
        </p:nvCxnSpPr>
        <p:spPr>
          <a:xfrm>
            <a:off x="3873629" y="2841092"/>
            <a:ext cx="270067" cy="16231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EB00F31-3735-7144-8512-A7BA9B8105D4}"/>
              </a:ext>
            </a:extLst>
          </p:cNvPr>
          <p:cNvCxnSpPr>
            <a:cxnSpLocks/>
          </p:cNvCxnSpPr>
          <p:nvPr/>
        </p:nvCxnSpPr>
        <p:spPr>
          <a:xfrm>
            <a:off x="3998894" y="2715115"/>
            <a:ext cx="152422" cy="28829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Flowchart: Magnetic Disk 41">
            <a:extLst>
              <a:ext uri="{FF2B5EF4-FFF2-40B4-BE49-F238E27FC236}">
                <a16:creationId xmlns:a16="http://schemas.microsoft.com/office/drawing/2014/main" id="{8DEE264E-5837-8CDA-F3AB-CAC8483D5056}"/>
              </a:ext>
            </a:extLst>
          </p:cNvPr>
          <p:cNvSpPr/>
          <p:nvPr/>
        </p:nvSpPr>
        <p:spPr>
          <a:xfrm rot="18940591">
            <a:off x="3746217" y="2651517"/>
            <a:ext cx="182880" cy="54864"/>
          </a:xfrm>
          <a:prstGeom prst="flowChartMagneticDisk">
            <a:avLst/>
          </a:prstGeom>
          <a:solidFill>
            <a:schemeClr val="bg1">
              <a:lumMod val="85000"/>
            </a:schemeClr>
          </a:solidFill>
          <a:ln>
            <a:solidFill>
              <a:srgbClr val="57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gnetic Disk 42">
            <a:extLst>
              <a:ext uri="{FF2B5EF4-FFF2-40B4-BE49-F238E27FC236}">
                <a16:creationId xmlns:a16="http://schemas.microsoft.com/office/drawing/2014/main" id="{71BAF877-500B-B53E-594F-F31ABF946817}"/>
              </a:ext>
            </a:extLst>
          </p:cNvPr>
          <p:cNvSpPr/>
          <p:nvPr/>
        </p:nvSpPr>
        <p:spPr>
          <a:xfrm rot="18940591">
            <a:off x="3822870" y="2732781"/>
            <a:ext cx="182880" cy="54864"/>
          </a:xfrm>
          <a:prstGeom prst="flowChartMagneticDisk">
            <a:avLst/>
          </a:prstGeom>
          <a:solidFill>
            <a:schemeClr val="bg1">
              <a:lumMod val="85000"/>
            </a:schemeClr>
          </a:solidFill>
          <a:ln>
            <a:solidFill>
              <a:srgbClr val="57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A85CC62-A0C6-E047-F0C2-EE27EF221921}"/>
              </a:ext>
            </a:extLst>
          </p:cNvPr>
          <p:cNvCxnSpPr>
            <a:cxnSpLocks/>
          </p:cNvCxnSpPr>
          <p:nvPr/>
        </p:nvCxnSpPr>
        <p:spPr>
          <a:xfrm>
            <a:off x="3747559" y="2589363"/>
            <a:ext cx="34839" cy="36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034933A-1EA1-9CE3-1039-7486415D4CDB}"/>
              </a:ext>
            </a:extLst>
          </p:cNvPr>
          <p:cNvCxnSpPr>
            <a:cxnSpLocks/>
          </p:cNvCxnSpPr>
          <p:nvPr/>
        </p:nvCxnSpPr>
        <p:spPr>
          <a:xfrm flipH="1">
            <a:off x="3751285" y="2635742"/>
            <a:ext cx="19031" cy="8995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39619EE-8B7F-CDD1-32AF-D0EC58E329A3}"/>
              </a:ext>
            </a:extLst>
          </p:cNvPr>
          <p:cNvCxnSpPr>
            <a:cxnSpLocks/>
          </p:cNvCxnSpPr>
          <p:nvPr/>
        </p:nvCxnSpPr>
        <p:spPr>
          <a:xfrm>
            <a:off x="3796656" y="2768483"/>
            <a:ext cx="26535" cy="251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9FE218-6479-A776-DAD8-337B1F82411E}"/>
              </a:ext>
            </a:extLst>
          </p:cNvPr>
          <p:cNvCxnSpPr>
            <a:cxnSpLocks/>
          </p:cNvCxnSpPr>
          <p:nvPr/>
        </p:nvCxnSpPr>
        <p:spPr>
          <a:xfrm>
            <a:off x="3926939" y="2644051"/>
            <a:ext cx="27432" cy="25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5A4252-A8C2-7FEA-5F2B-F4E2FCD2F543}"/>
              </a:ext>
            </a:extLst>
          </p:cNvPr>
          <p:cNvCxnSpPr>
            <a:cxnSpLocks/>
          </p:cNvCxnSpPr>
          <p:nvPr/>
        </p:nvCxnSpPr>
        <p:spPr>
          <a:xfrm>
            <a:off x="4071005" y="2850861"/>
            <a:ext cx="15541" cy="28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795C404F-339F-D5D4-9709-E8A2CEDD61B2}"/>
              </a:ext>
            </a:extLst>
          </p:cNvPr>
          <p:cNvSpPr/>
          <p:nvPr/>
        </p:nvSpPr>
        <p:spPr>
          <a:xfrm rot="16200000">
            <a:off x="1556761" y="1847855"/>
            <a:ext cx="103627" cy="1221506"/>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 h="1154430">
                <a:moveTo>
                  <a:pt x="70485" y="1150620"/>
                </a:moveTo>
                <a:lnTo>
                  <a:pt x="30480" y="1154430"/>
                </a:lnTo>
                <a:lnTo>
                  <a:pt x="0" y="0"/>
                </a:lnTo>
                <a:lnTo>
                  <a:pt x="116205" y="0"/>
                </a:lnTo>
                <a:lnTo>
                  <a:pt x="70485" y="1150620"/>
                </a:lnTo>
                <a:close/>
              </a:path>
            </a:pathLst>
          </a:custGeom>
          <a:solidFill>
            <a:srgbClr val="FFFF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C854593A-835A-00ED-3411-9C043544ABDD}"/>
              </a:ext>
            </a:extLst>
          </p:cNvPr>
          <p:cNvCxnSpPr>
            <a:cxnSpLocks/>
          </p:cNvCxnSpPr>
          <p:nvPr/>
        </p:nvCxnSpPr>
        <p:spPr>
          <a:xfrm flipV="1">
            <a:off x="3790911" y="2599547"/>
            <a:ext cx="91800" cy="1656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CEF27D8-B366-F8F5-374C-654AAE59B1F3}"/>
              </a:ext>
            </a:extLst>
          </p:cNvPr>
          <p:cNvSpPr/>
          <p:nvPr/>
        </p:nvSpPr>
        <p:spPr>
          <a:xfrm rot="20751596">
            <a:off x="975047" y="2375865"/>
            <a:ext cx="45720" cy="182880"/>
          </a:xfrm>
          <a:prstGeom prst="rect">
            <a:avLst/>
          </a:prstGeom>
          <a:solidFill>
            <a:schemeClr val="bg1">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C818207-969D-D5C0-C9C9-504C698FB787}"/>
              </a:ext>
            </a:extLst>
          </p:cNvPr>
          <p:cNvSpPr/>
          <p:nvPr/>
        </p:nvSpPr>
        <p:spPr>
          <a:xfrm>
            <a:off x="2009611" y="2609824"/>
            <a:ext cx="383871" cy="53988"/>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0408B2C-3CE0-CC57-4100-3E333E8A084F}"/>
              </a:ext>
            </a:extLst>
          </p:cNvPr>
          <p:cNvSpPr/>
          <p:nvPr/>
        </p:nvSpPr>
        <p:spPr>
          <a:xfrm rot="15307083">
            <a:off x="1400728" y="1898802"/>
            <a:ext cx="103627" cy="890754"/>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 h="1154430">
                <a:moveTo>
                  <a:pt x="70485" y="1150620"/>
                </a:moveTo>
                <a:lnTo>
                  <a:pt x="30480" y="1154430"/>
                </a:lnTo>
                <a:lnTo>
                  <a:pt x="0" y="0"/>
                </a:lnTo>
                <a:lnTo>
                  <a:pt x="116205" y="0"/>
                </a:lnTo>
                <a:lnTo>
                  <a:pt x="70485" y="1150620"/>
                </a:lnTo>
                <a:close/>
              </a:path>
            </a:pathLst>
          </a:custGeom>
          <a:solidFill>
            <a:srgbClr val="FFFF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2E35CD0-5BF7-FEE8-2305-B32CF7744654}"/>
              </a:ext>
            </a:extLst>
          </p:cNvPr>
          <p:cNvSpPr/>
          <p:nvPr/>
        </p:nvSpPr>
        <p:spPr>
          <a:xfrm rot="16996966">
            <a:off x="1644381" y="1536067"/>
            <a:ext cx="22598" cy="1280160"/>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70484"/>
              <a:gd name="connsiteY0" fmla="*/ 1155155 h 1158965"/>
              <a:gd name="connsiteX1" fmla="*/ 30480 w 70484"/>
              <a:gd name="connsiteY1" fmla="*/ 1158965 h 1158965"/>
              <a:gd name="connsiteX2" fmla="*/ 0 w 70484"/>
              <a:gd name="connsiteY2" fmla="*/ 4535 h 1158965"/>
              <a:gd name="connsiteX3" fmla="*/ 64783 w 70484"/>
              <a:gd name="connsiteY3" fmla="*/ 1 h 1158965"/>
              <a:gd name="connsiteX4" fmla="*/ 70485 w 70484"/>
              <a:gd name="connsiteY4" fmla="*/ 1155155 h 1158965"/>
              <a:gd name="connsiteX0" fmla="*/ 48868 w 48867"/>
              <a:gd name="connsiteY0" fmla="*/ 1158234 h 1162044"/>
              <a:gd name="connsiteX1" fmla="*/ 8863 w 48867"/>
              <a:gd name="connsiteY1" fmla="*/ 1162044 h 1162044"/>
              <a:gd name="connsiteX2" fmla="*/ -1 w 48867"/>
              <a:gd name="connsiteY2" fmla="*/ 0 h 1162044"/>
              <a:gd name="connsiteX3" fmla="*/ 43166 w 48867"/>
              <a:gd name="connsiteY3" fmla="*/ 3080 h 1162044"/>
              <a:gd name="connsiteX4" fmla="*/ 48868 w 48867"/>
              <a:gd name="connsiteY4" fmla="*/ 1158234 h 1162044"/>
              <a:gd name="connsiteX0" fmla="*/ 25204 w 43283"/>
              <a:gd name="connsiteY0" fmla="*/ 1160905 h 1162044"/>
              <a:gd name="connsiteX1" fmla="*/ 8863 w 43283"/>
              <a:gd name="connsiteY1" fmla="*/ 1162044 h 1162044"/>
              <a:gd name="connsiteX2" fmla="*/ -1 w 43283"/>
              <a:gd name="connsiteY2" fmla="*/ 0 h 1162044"/>
              <a:gd name="connsiteX3" fmla="*/ 43166 w 43283"/>
              <a:gd name="connsiteY3" fmla="*/ 3080 h 1162044"/>
              <a:gd name="connsiteX4" fmla="*/ 25204 w 43283"/>
              <a:gd name="connsiteY4" fmla="*/ 1160905 h 1162044"/>
              <a:gd name="connsiteX0" fmla="*/ 25204 w 57438"/>
              <a:gd name="connsiteY0" fmla="*/ 1160905 h 1162044"/>
              <a:gd name="connsiteX1" fmla="*/ 8863 w 57438"/>
              <a:gd name="connsiteY1" fmla="*/ 1162044 h 1162044"/>
              <a:gd name="connsiteX2" fmla="*/ -1 w 57438"/>
              <a:gd name="connsiteY2" fmla="*/ 0 h 1162044"/>
              <a:gd name="connsiteX3" fmla="*/ 57365 w 57438"/>
              <a:gd name="connsiteY3" fmla="*/ 1477 h 1162044"/>
              <a:gd name="connsiteX4" fmla="*/ 25204 w 57438"/>
              <a:gd name="connsiteY4" fmla="*/ 1160905 h 11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38" h="1162044">
                <a:moveTo>
                  <a:pt x="25204" y="1160905"/>
                </a:moveTo>
                <a:lnTo>
                  <a:pt x="8863" y="1162044"/>
                </a:lnTo>
                <a:cubicBezTo>
                  <a:pt x="5908" y="774696"/>
                  <a:pt x="2954" y="387348"/>
                  <a:pt x="-1" y="0"/>
                </a:cubicBezTo>
                <a:lnTo>
                  <a:pt x="57365" y="1477"/>
                </a:lnTo>
                <a:cubicBezTo>
                  <a:pt x="59266" y="386528"/>
                  <a:pt x="23303" y="775854"/>
                  <a:pt x="25204" y="1160905"/>
                </a:cubicBez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4D8E444-D428-CBFF-541C-3330E161A029}"/>
              </a:ext>
            </a:extLst>
          </p:cNvPr>
          <p:cNvSpPr/>
          <p:nvPr/>
        </p:nvSpPr>
        <p:spPr>
          <a:xfrm rot="16930477">
            <a:off x="1643845" y="1556590"/>
            <a:ext cx="22598" cy="1280160"/>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70484"/>
              <a:gd name="connsiteY0" fmla="*/ 1155155 h 1158965"/>
              <a:gd name="connsiteX1" fmla="*/ 30480 w 70484"/>
              <a:gd name="connsiteY1" fmla="*/ 1158965 h 1158965"/>
              <a:gd name="connsiteX2" fmla="*/ 0 w 70484"/>
              <a:gd name="connsiteY2" fmla="*/ 4535 h 1158965"/>
              <a:gd name="connsiteX3" fmla="*/ 64783 w 70484"/>
              <a:gd name="connsiteY3" fmla="*/ 1 h 1158965"/>
              <a:gd name="connsiteX4" fmla="*/ 70485 w 70484"/>
              <a:gd name="connsiteY4" fmla="*/ 1155155 h 1158965"/>
              <a:gd name="connsiteX0" fmla="*/ 48868 w 48867"/>
              <a:gd name="connsiteY0" fmla="*/ 1158234 h 1162044"/>
              <a:gd name="connsiteX1" fmla="*/ 8863 w 48867"/>
              <a:gd name="connsiteY1" fmla="*/ 1162044 h 1162044"/>
              <a:gd name="connsiteX2" fmla="*/ -1 w 48867"/>
              <a:gd name="connsiteY2" fmla="*/ 0 h 1162044"/>
              <a:gd name="connsiteX3" fmla="*/ 43166 w 48867"/>
              <a:gd name="connsiteY3" fmla="*/ 3080 h 1162044"/>
              <a:gd name="connsiteX4" fmla="*/ 48868 w 48867"/>
              <a:gd name="connsiteY4" fmla="*/ 1158234 h 1162044"/>
              <a:gd name="connsiteX0" fmla="*/ 25204 w 43283"/>
              <a:gd name="connsiteY0" fmla="*/ 1160905 h 1162044"/>
              <a:gd name="connsiteX1" fmla="*/ 8863 w 43283"/>
              <a:gd name="connsiteY1" fmla="*/ 1162044 h 1162044"/>
              <a:gd name="connsiteX2" fmla="*/ -1 w 43283"/>
              <a:gd name="connsiteY2" fmla="*/ 0 h 1162044"/>
              <a:gd name="connsiteX3" fmla="*/ 43166 w 43283"/>
              <a:gd name="connsiteY3" fmla="*/ 3080 h 1162044"/>
              <a:gd name="connsiteX4" fmla="*/ 25204 w 43283"/>
              <a:gd name="connsiteY4" fmla="*/ 1160905 h 1162044"/>
              <a:gd name="connsiteX0" fmla="*/ 25204 w 57438"/>
              <a:gd name="connsiteY0" fmla="*/ 1160905 h 1162044"/>
              <a:gd name="connsiteX1" fmla="*/ 8863 w 57438"/>
              <a:gd name="connsiteY1" fmla="*/ 1162044 h 1162044"/>
              <a:gd name="connsiteX2" fmla="*/ -1 w 57438"/>
              <a:gd name="connsiteY2" fmla="*/ 0 h 1162044"/>
              <a:gd name="connsiteX3" fmla="*/ 57365 w 57438"/>
              <a:gd name="connsiteY3" fmla="*/ 1477 h 1162044"/>
              <a:gd name="connsiteX4" fmla="*/ 25204 w 57438"/>
              <a:gd name="connsiteY4" fmla="*/ 1160905 h 11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38" h="1162044">
                <a:moveTo>
                  <a:pt x="25204" y="1160905"/>
                </a:moveTo>
                <a:lnTo>
                  <a:pt x="8863" y="1162044"/>
                </a:lnTo>
                <a:cubicBezTo>
                  <a:pt x="5908" y="774696"/>
                  <a:pt x="2954" y="387348"/>
                  <a:pt x="-1" y="0"/>
                </a:cubicBezTo>
                <a:lnTo>
                  <a:pt x="57365" y="1477"/>
                </a:lnTo>
                <a:cubicBezTo>
                  <a:pt x="59266" y="386528"/>
                  <a:pt x="23303" y="775854"/>
                  <a:pt x="25204" y="1160905"/>
                </a:cubicBezTo>
                <a:close/>
              </a:path>
            </a:pathLst>
          </a:custGeom>
          <a:solidFill>
            <a:srgbClr val="00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47E52EFC-DB86-8D96-2848-1290D03538CA}"/>
              </a:ext>
            </a:extLst>
          </p:cNvPr>
          <p:cNvSpPr/>
          <p:nvPr/>
        </p:nvSpPr>
        <p:spPr>
          <a:xfrm rot="16872119">
            <a:off x="1638086" y="1577559"/>
            <a:ext cx="22598" cy="1280160"/>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70484"/>
              <a:gd name="connsiteY0" fmla="*/ 1155155 h 1158965"/>
              <a:gd name="connsiteX1" fmla="*/ 30480 w 70484"/>
              <a:gd name="connsiteY1" fmla="*/ 1158965 h 1158965"/>
              <a:gd name="connsiteX2" fmla="*/ 0 w 70484"/>
              <a:gd name="connsiteY2" fmla="*/ 4535 h 1158965"/>
              <a:gd name="connsiteX3" fmla="*/ 64783 w 70484"/>
              <a:gd name="connsiteY3" fmla="*/ 1 h 1158965"/>
              <a:gd name="connsiteX4" fmla="*/ 70485 w 70484"/>
              <a:gd name="connsiteY4" fmla="*/ 1155155 h 1158965"/>
              <a:gd name="connsiteX0" fmla="*/ 48868 w 48867"/>
              <a:gd name="connsiteY0" fmla="*/ 1158234 h 1162044"/>
              <a:gd name="connsiteX1" fmla="*/ 8863 w 48867"/>
              <a:gd name="connsiteY1" fmla="*/ 1162044 h 1162044"/>
              <a:gd name="connsiteX2" fmla="*/ -1 w 48867"/>
              <a:gd name="connsiteY2" fmla="*/ 0 h 1162044"/>
              <a:gd name="connsiteX3" fmla="*/ 43166 w 48867"/>
              <a:gd name="connsiteY3" fmla="*/ 3080 h 1162044"/>
              <a:gd name="connsiteX4" fmla="*/ 48868 w 48867"/>
              <a:gd name="connsiteY4" fmla="*/ 1158234 h 1162044"/>
              <a:gd name="connsiteX0" fmla="*/ 25204 w 43283"/>
              <a:gd name="connsiteY0" fmla="*/ 1160905 h 1162044"/>
              <a:gd name="connsiteX1" fmla="*/ 8863 w 43283"/>
              <a:gd name="connsiteY1" fmla="*/ 1162044 h 1162044"/>
              <a:gd name="connsiteX2" fmla="*/ -1 w 43283"/>
              <a:gd name="connsiteY2" fmla="*/ 0 h 1162044"/>
              <a:gd name="connsiteX3" fmla="*/ 43166 w 43283"/>
              <a:gd name="connsiteY3" fmla="*/ 3080 h 1162044"/>
              <a:gd name="connsiteX4" fmla="*/ 25204 w 43283"/>
              <a:gd name="connsiteY4" fmla="*/ 1160905 h 1162044"/>
              <a:gd name="connsiteX0" fmla="*/ 25204 w 57438"/>
              <a:gd name="connsiteY0" fmla="*/ 1160905 h 1162044"/>
              <a:gd name="connsiteX1" fmla="*/ 8863 w 57438"/>
              <a:gd name="connsiteY1" fmla="*/ 1162044 h 1162044"/>
              <a:gd name="connsiteX2" fmla="*/ -1 w 57438"/>
              <a:gd name="connsiteY2" fmla="*/ 0 h 1162044"/>
              <a:gd name="connsiteX3" fmla="*/ 57365 w 57438"/>
              <a:gd name="connsiteY3" fmla="*/ 1477 h 1162044"/>
              <a:gd name="connsiteX4" fmla="*/ 25204 w 57438"/>
              <a:gd name="connsiteY4" fmla="*/ 1160905 h 11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38" h="1162044">
                <a:moveTo>
                  <a:pt x="25204" y="1160905"/>
                </a:moveTo>
                <a:lnTo>
                  <a:pt x="8863" y="1162044"/>
                </a:lnTo>
                <a:cubicBezTo>
                  <a:pt x="5908" y="774696"/>
                  <a:pt x="2954" y="387348"/>
                  <a:pt x="-1" y="0"/>
                </a:cubicBezTo>
                <a:lnTo>
                  <a:pt x="57365" y="1477"/>
                </a:lnTo>
                <a:cubicBezTo>
                  <a:pt x="59266" y="386528"/>
                  <a:pt x="23303" y="775854"/>
                  <a:pt x="25204" y="1160905"/>
                </a:cubicBezTo>
                <a:close/>
              </a:path>
            </a:pathLst>
          </a:cu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a:extLst>
              <a:ext uri="{FF2B5EF4-FFF2-40B4-BE49-F238E27FC236}">
                <a16:creationId xmlns:a16="http://schemas.microsoft.com/office/drawing/2014/main" id="{21233FEC-A576-FCA7-B18E-A46FBF73E9DE}"/>
              </a:ext>
            </a:extLst>
          </p:cNvPr>
          <p:cNvSpPr/>
          <p:nvPr/>
        </p:nvSpPr>
        <p:spPr>
          <a:xfrm rot="5400000">
            <a:off x="4847315" y="2411011"/>
            <a:ext cx="580395" cy="1499855"/>
          </a:xfrm>
          <a:prstGeom prst="triangle">
            <a:avLst/>
          </a:prstGeom>
          <a:solidFill>
            <a:srgbClr val="B9F90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0A81C6D-AE2F-40B9-03A4-195BC3885667}"/>
              </a:ext>
            </a:extLst>
          </p:cNvPr>
          <p:cNvSpPr/>
          <p:nvPr/>
        </p:nvSpPr>
        <p:spPr>
          <a:xfrm rot="535883">
            <a:off x="1883245" y="2218239"/>
            <a:ext cx="419796" cy="1376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058CA76-68F9-724B-74D7-BCBAD2DA958A}"/>
              </a:ext>
            </a:extLst>
          </p:cNvPr>
          <p:cNvSpPr/>
          <p:nvPr/>
        </p:nvSpPr>
        <p:spPr>
          <a:xfrm rot="529255">
            <a:off x="1847346" y="2156758"/>
            <a:ext cx="45720" cy="182880"/>
          </a:xfrm>
          <a:prstGeom prst="rect">
            <a:avLst/>
          </a:prstGeom>
          <a:solidFill>
            <a:schemeClr val="bg1">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18BC0E8F-54A4-F79E-60F0-CB606F5E006F}"/>
              </a:ext>
            </a:extLst>
          </p:cNvPr>
          <p:cNvSpPr/>
          <p:nvPr/>
        </p:nvSpPr>
        <p:spPr>
          <a:xfrm rot="16260000">
            <a:off x="1723249" y="1339644"/>
            <a:ext cx="22598" cy="1399032"/>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70484"/>
              <a:gd name="connsiteY0" fmla="*/ 1155155 h 1158965"/>
              <a:gd name="connsiteX1" fmla="*/ 30480 w 70484"/>
              <a:gd name="connsiteY1" fmla="*/ 1158965 h 1158965"/>
              <a:gd name="connsiteX2" fmla="*/ 0 w 70484"/>
              <a:gd name="connsiteY2" fmla="*/ 4535 h 1158965"/>
              <a:gd name="connsiteX3" fmla="*/ 64783 w 70484"/>
              <a:gd name="connsiteY3" fmla="*/ 1 h 1158965"/>
              <a:gd name="connsiteX4" fmla="*/ 70485 w 70484"/>
              <a:gd name="connsiteY4" fmla="*/ 1155155 h 1158965"/>
              <a:gd name="connsiteX0" fmla="*/ 48868 w 48867"/>
              <a:gd name="connsiteY0" fmla="*/ 1158234 h 1162044"/>
              <a:gd name="connsiteX1" fmla="*/ 8863 w 48867"/>
              <a:gd name="connsiteY1" fmla="*/ 1162044 h 1162044"/>
              <a:gd name="connsiteX2" fmla="*/ -1 w 48867"/>
              <a:gd name="connsiteY2" fmla="*/ 0 h 1162044"/>
              <a:gd name="connsiteX3" fmla="*/ 43166 w 48867"/>
              <a:gd name="connsiteY3" fmla="*/ 3080 h 1162044"/>
              <a:gd name="connsiteX4" fmla="*/ 48868 w 48867"/>
              <a:gd name="connsiteY4" fmla="*/ 1158234 h 1162044"/>
              <a:gd name="connsiteX0" fmla="*/ 25204 w 43283"/>
              <a:gd name="connsiteY0" fmla="*/ 1160905 h 1162044"/>
              <a:gd name="connsiteX1" fmla="*/ 8863 w 43283"/>
              <a:gd name="connsiteY1" fmla="*/ 1162044 h 1162044"/>
              <a:gd name="connsiteX2" fmla="*/ -1 w 43283"/>
              <a:gd name="connsiteY2" fmla="*/ 0 h 1162044"/>
              <a:gd name="connsiteX3" fmla="*/ 43166 w 43283"/>
              <a:gd name="connsiteY3" fmla="*/ 3080 h 1162044"/>
              <a:gd name="connsiteX4" fmla="*/ 25204 w 43283"/>
              <a:gd name="connsiteY4" fmla="*/ 1160905 h 1162044"/>
              <a:gd name="connsiteX0" fmla="*/ 25204 w 57438"/>
              <a:gd name="connsiteY0" fmla="*/ 1160905 h 1162044"/>
              <a:gd name="connsiteX1" fmla="*/ 8863 w 57438"/>
              <a:gd name="connsiteY1" fmla="*/ 1162044 h 1162044"/>
              <a:gd name="connsiteX2" fmla="*/ -1 w 57438"/>
              <a:gd name="connsiteY2" fmla="*/ 0 h 1162044"/>
              <a:gd name="connsiteX3" fmla="*/ 57365 w 57438"/>
              <a:gd name="connsiteY3" fmla="*/ 1477 h 1162044"/>
              <a:gd name="connsiteX4" fmla="*/ 25204 w 57438"/>
              <a:gd name="connsiteY4" fmla="*/ 1160905 h 11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38" h="1162044">
                <a:moveTo>
                  <a:pt x="25204" y="1160905"/>
                </a:moveTo>
                <a:lnTo>
                  <a:pt x="8863" y="1162044"/>
                </a:lnTo>
                <a:cubicBezTo>
                  <a:pt x="5908" y="774696"/>
                  <a:pt x="2954" y="387348"/>
                  <a:pt x="-1" y="0"/>
                </a:cubicBezTo>
                <a:lnTo>
                  <a:pt x="57365" y="1477"/>
                </a:lnTo>
                <a:cubicBezTo>
                  <a:pt x="59266" y="386528"/>
                  <a:pt x="23303" y="775854"/>
                  <a:pt x="25204" y="1160905"/>
                </a:cubicBez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22F6976-E111-35C6-396D-B86518D6E52D}"/>
              </a:ext>
            </a:extLst>
          </p:cNvPr>
          <p:cNvSpPr/>
          <p:nvPr/>
        </p:nvSpPr>
        <p:spPr>
          <a:xfrm rot="16200000">
            <a:off x="1723249" y="1362504"/>
            <a:ext cx="22598" cy="1399032"/>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70484"/>
              <a:gd name="connsiteY0" fmla="*/ 1155155 h 1158965"/>
              <a:gd name="connsiteX1" fmla="*/ 30480 w 70484"/>
              <a:gd name="connsiteY1" fmla="*/ 1158965 h 1158965"/>
              <a:gd name="connsiteX2" fmla="*/ 0 w 70484"/>
              <a:gd name="connsiteY2" fmla="*/ 4535 h 1158965"/>
              <a:gd name="connsiteX3" fmla="*/ 64783 w 70484"/>
              <a:gd name="connsiteY3" fmla="*/ 1 h 1158965"/>
              <a:gd name="connsiteX4" fmla="*/ 70485 w 70484"/>
              <a:gd name="connsiteY4" fmla="*/ 1155155 h 1158965"/>
              <a:gd name="connsiteX0" fmla="*/ 48868 w 48867"/>
              <a:gd name="connsiteY0" fmla="*/ 1158234 h 1162044"/>
              <a:gd name="connsiteX1" fmla="*/ 8863 w 48867"/>
              <a:gd name="connsiteY1" fmla="*/ 1162044 h 1162044"/>
              <a:gd name="connsiteX2" fmla="*/ -1 w 48867"/>
              <a:gd name="connsiteY2" fmla="*/ 0 h 1162044"/>
              <a:gd name="connsiteX3" fmla="*/ 43166 w 48867"/>
              <a:gd name="connsiteY3" fmla="*/ 3080 h 1162044"/>
              <a:gd name="connsiteX4" fmla="*/ 48868 w 48867"/>
              <a:gd name="connsiteY4" fmla="*/ 1158234 h 1162044"/>
              <a:gd name="connsiteX0" fmla="*/ 25204 w 43283"/>
              <a:gd name="connsiteY0" fmla="*/ 1160905 h 1162044"/>
              <a:gd name="connsiteX1" fmla="*/ 8863 w 43283"/>
              <a:gd name="connsiteY1" fmla="*/ 1162044 h 1162044"/>
              <a:gd name="connsiteX2" fmla="*/ -1 w 43283"/>
              <a:gd name="connsiteY2" fmla="*/ 0 h 1162044"/>
              <a:gd name="connsiteX3" fmla="*/ 43166 w 43283"/>
              <a:gd name="connsiteY3" fmla="*/ 3080 h 1162044"/>
              <a:gd name="connsiteX4" fmla="*/ 25204 w 43283"/>
              <a:gd name="connsiteY4" fmla="*/ 1160905 h 1162044"/>
              <a:gd name="connsiteX0" fmla="*/ 25204 w 57438"/>
              <a:gd name="connsiteY0" fmla="*/ 1160905 h 1162044"/>
              <a:gd name="connsiteX1" fmla="*/ 8863 w 57438"/>
              <a:gd name="connsiteY1" fmla="*/ 1162044 h 1162044"/>
              <a:gd name="connsiteX2" fmla="*/ -1 w 57438"/>
              <a:gd name="connsiteY2" fmla="*/ 0 h 1162044"/>
              <a:gd name="connsiteX3" fmla="*/ 57365 w 57438"/>
              <a:gd name="connsiteY3" fmla="*/ 1477 h 1162044"/>
              <a:gd name="connsiteX4" fmla="*/ 25204 w 57438"/>
              <a:gd name="connsiteY4" fmla="*/ 1160905 h 11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38" h="1162044">
                <a:moveTo>
                  <a:pt x="25204" y="1160905"/>
                </a:moveTo>
                <a:lnTo>
                  <a:pt x="8863" y="1162044"/>
                </a:lnTo>
                <a:cubicBezTo>
                  <a:pt x="5908" y="774696"/>
                  <a:pt x="2954" y="387348"/>
                  <a:pt x="-1" y="0"/>
                </a:cubicBezTo>
                <a:lnTo>
                  <a:pt x="57365" y="1477"/>
                </a:lnTo>
                <a:cubicBezTo>
                  <a:pt x="59266" y="386528"/>
                  <a:pt x="23303" y="775854"/>
                  <a:pt x="25204" y="1160905"/>
                </a:cubicBezTo>
                <a:close/>
              </a:path>
            </a:pathLst>
          </a:custGeom>
          <a:solidFill>
            <a:srgbClr val="00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E48B853-38E7-9FFE-9986-DF83CC258D22}"/>
              </a:ext>
            </a:extLst>
          </p:cNvPr>
          <p:cNvSpPr/>
          <p:nvPr/>
        </p:nvSpPr>
        <p:spPr>
          <a:xfrm rot="16140000">
            <a:off x="1715246" y="1372250"/>
            <a:ext cx="22598" cy="1417320"/>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70484"/>
              <a:gd name="connsiteY0" fmla="*/ 1155155 h 1158965"/>
              <a:gd name="connsiteX1" fmla="*/ 30480 w 70484"/>
              <a:gd name="connsiteY1" fmla="*/ 1158965 h 1158965"/>
              <a:gd name="connsiteX2" fmla="*/ 0 w 70484"/>
              <a:gd name="connsiteY2" fmla="*/ 4535 h 1158965"/>
              <a:gd name="connsiteX3" fmla="*/ 64783 w 70484"/>
              <a:gd name="connsiteY3" fmla="*/ 1 h 1158965"/>
              <a:gd name="connsiteX4" fmla="*/ 70485 w 70484"/>
              <a:gd name="connsiteY4" fmla="*/ 1155155 h 1158965"/>
              <a:gd name="connsiteX0" fmla="*/ 48868 w 48867"/>
              <a:gd name="connsiteY0" fmla="*/ 1158234 h 1162044"/>
              <a:gd name="connsiteX1" fmla="*/ 8863 w 48867"/>
              <a:gd name="connsiteY1" fmla="*/ 1162044 h 1162044"/>
              <a:gd name="connsiteX2" fmla="*/ -1 w 48867"/>
              <a:gd name="connsiteY2" fmla="*/ 0 h 1162044"/>
              <a:gd name="connsiteX3" fmla="*/ 43166 w 48867"/>
              <a:gd name="connsiteY3" fmla="*/ 3080 h 1162044"/>
              <a:gd name="connsiteX4" fmla="*/ 48868 w 48867"/>
              <a:gd name="connsiteY4" fmla="*/ 1158234 h 1162044"/>
              <a:gd name="connsiteX0" fmla="*/ 25204 w 43283"/>
              <a:gd name="connsiteY0" fmla="*/ 1160905 h 1162044"/>
              <a:gd name="connsiteX1" fmla="*/ 8863 w 43283"/>
              <a:gd name="connsiteY1" fmla="*/ 1162044 h 1162044"/>
              <a:gd name="connsiteX2" fmla="*/ -1 w 43283"/>
              <a:gd name="connsiteY2" fmla="*/ 0 h 1162044"/>
              <a:gd name="connsiteX3" fmla="*/ 43166 w 43283"/>
              <a:gd name="connsiteY3" fmla="*/ 3080 h 1162044"/>
              <a:gd name="connsiteX4" fmla="*/ 25204 w 43283"/>
              <a:gd name="connsiteY4" fmla="*/ 1160905 h 1162044"/>
              <a:gd name="connsiteX0" fmla="*/ 25204 w 57438"/>
              <a:gd name="connsiteY0" fmla="*/ 1160905 h 1162044"/>
              <a:gd name="connsiteX1" fmla="*/ 8863 w 57438"/>
              <a:gd name="connsiteY1" fmla="*/ 1162044 h 1162044"/>
              <a:gd name="connsiteX2" fmla="*/ -1 w 57438"/>
              <a:gd name="connsiteY2" fmla="*/ 0 h 1162044"/>
              <a:gd name="connsiteX3" fmla="*/ 57365 w 57438"/>
              <a:gd name="connsiteY3" fmla="*/ 1477 h 1162044"/>
              <a:gd name="connsiteX4" fmla="*/ 25204 w 57438"/>
              <a:gd name="connsiteY4" fmla="*/ 1160905 h 11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38" h="1162044">
                <a:moveTo>
                  <a:pt x="25204" y="1160905"/>
                </a:moveTo>
                <a:lnTo>
                  <a:pt x="8863" y="1162044"/>
                </a:lnTo>
                <a:cubicBezTo>
                  <a:pt x="5908" y="774696"/>
                  <a:pt x="2954" y="387348"/>
                  <a:pt x="-1" y="0"/>
                </a:cubicBezTo>
                <a:lnTo>
                  <a:pt x="57365" y="1477"/>
                </a:lnTo>
                <a:cubicBezTo>
                  <a:pt x="59266" y="386528"/>
                  <a:pt x="23303" y="775854"/>
                  <a:pt x="25204" y="1160905"/>
                </a:cubicBezTo>
                <a:close/>
              </a:path>
            </a:pathLst>
          </a:cu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79C13EC-DCAB-A3EC-975C-CD22978965C3}"/>
              </a:ext>
            </a:extLst>
          </p:cNvPr>
          <p:cNvSpPr/>
          <p:nvPr/>
        </p:nvSpPr>
        <p:spPr>
          <a:xfrm rot="710770">
            <a:off x="984646" y="1962284"/>
            <a:ext cx="45720" cy="182880"/>
          </a:xfrm>
          <a:prstGeom prst="rect">
            <a:avLst/>
          </a:prstGeom>
          <a:solidFill>
            <a:schemeClr val="bg1">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EAA7A5D5-9BD7-4E8F-8C0E-7693AF559CE4}"/>
              </a:ext>
            </a:extLst>
          </p:cNvPr>
          <p:cNvSpPr/>
          <p:nvPr/>
        </p:nvSpPr>
        <p:spPr>
          <a:xfrm>
            <a:off x="2179526" y="2441247"/>
            <a:ext cx="43608" cy="163468"/>
          </a:xfrm>
          <a:custGeom>
            <a:avLst/>
            <a:gdLst>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5715 h 1154430"/>
              <a:gd name="connsiteX4" fmla="*/ 70485 w 116205"/>
              <a:gd name="connsiteY4" fmla="*/ 1150620 h 1154430"/>
              <a:gd name="connsiteX0" fmla="*/ 70485 w 116205"/>
              <a:gd name="connsiteY0" fmla="*/ 1154430 h 1158240"/>
              <a:gd name="connsiteX1" fmla="*/ 30480 w 116205"/>
              <a:gd name="connsiteY1" fmla="*/ 1158240 h 1158240"/>
              <a:gd name="connsiteX2" fmla="*/ 0 w 116205"/>
              <a:gd name="connsiteY2" fmla="*/ 3810 h 1158240"/>
              <a:gd name="connsiteX3" fmla="*/ 116205 w 116205"/>
              <a:gd name="connsiteY3" fmla="*/ 0 h 1158240"/>
              <a:gd name="connsiteX4" fmla="*/ 70485 w 116205"/>
              <a:gd name="connsiteY4" fmla="*/ 1154430 h 1158240"/>
              <a:gd name="connsiteX0" fmla="*/ 70485 w 116205"/>
              <a:gd name="connsiteY0" fmla="*/ 1150620 h 1154430"/>
              <a:gd name="connsiteX1" fmla="*/ 30480 w 116205"/>
              <a:gd name="connsiteY1" fmla="*/ 1154430 h 1154430"/>
              <a:gd name="connsiteX2" fmla="*/ 0 w 116205"/>
              <a:gd name="connsiteY2" fmla="*/ 0 h 1154430"/>
              <a:gd name="connsiteX3" fmla="*/ 116205 w 116205"/>
              <a:gd name="connsiteY3" fmla="*/ 0 h 1154430"/>
              <a:gd name="connsiteX4" fmla="*/ 70485 w 116205"/>
              <a:gd name="connsiteY4" fmla="*/ 1150620 h 1154430"/>
              <a:gd name="connsiteX0" fmla="*/ 70485 w 88992"/>
              <a:gd name="connsiteY0" fmla="*/ 1150620 h 1154430"/>
              <a:gd name="connsiteX1" fmla="*/ 30480 w 88992"/>
              <a:gd name="connsiteY1" fmla="*/ 1154430 h 1154430"/>
              <a:gd name="connsiteX2" fmla="*/ 0 w 88992"/>
              <a:gd name="connsiteY2" fmla="*/ 0 h 1154430"/>
              <a:gd name="connsiteX3" fmla="*/ 88992 w 88992"/>
              <a:gd name="connsiteY3" fmla="*/ 0 h 1154430"/>
              <a:gd name="connsiteX4" fmla="*/ 70485 w 88992"/>
              <a:gd name="connsiteY4" fmla="*/ 1150620 h 115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92" h="1154430">
                <a:moveTo>
                  <a:pt x="70485" y="1150620"/>
                </a:moveTo>
                <a:lnTo>
                  <a:pt x="30480" y="1154430"/>
                </a:lnTo>
                <a:lnTo>
                  <a:pt x="0" y="0"/>
                </a:lnTo>
                <a:lnTo>
                  <a:pt x="88992" y="0"/>
                </a:lnTo>
                <a:lnTo>
                  <a:pt x="70485" y="1150620"/>
                </a:lnTo>
                <a:close/>
              </a:path>
            </a:pathLst>
          </a:custGeom>
          <a:solidFill>
            <a:srgbClr val="FFFF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0CB7978-CB19-1A7C-FDBE-8E67F64C23A4}"/>
              </a:ext>
            </a:extLst>
          </p:cNvPr>
          <p:cNvSpPr/>
          <p:nvPr/>
        </p:nvSpPr>
        <p:spPr>
          <a:xfrm rot="19592559">
            <a:off x="2190245" y="2370927"/>
            <a:ext cx="45720" cy="182880"/>
          </a:xfrm>
          <a:prstGeom prst="rect">
            <a:avLst/>
          </a:prstGeom>
          <a:solidFill>
            <a:schemeClr val="bg1">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CB8A4062-D0BC-5B09-0917-48FE81B834BB}"/>
              </a:ext>
            </a:extLst>
          </p:cNvPr>
          <p:cNvSpPr txBox="1"/>
          <p:nvPr/>
        </p:nvSpPr>
        <p:spPr>
          <a:xfrm>
            <a:off x="4304523" y="1855882"/>
            <a:ext cx="2500604" cy="541046"/>
          </a:xfrm>
          <a:prstGeom prst="rect">
            <a:avLst/>
          </a:prstGeom>
          <a:noFill/>
        </p:spPr>
        <p:txBody>
          <a:bodyPr wrap="square" rtlCol="0">
            <a:spAutoFit/>
          </a:bodyPr>
          <a:lstStyle/>
          <a:p>
            <a:pPr>
              <a:lnSpc>
                <a:spcPct val="80000"/>
              </a:lnSpc>
            </a:pPr>
            <a:r>
              <a:rPr lang="en-US" dirty="0"/>
              <a:t>ns-LA using </a:t>
            </a:r>
            <a:r>
              <a:rPr lang="en-US" dirty="0" err="1"/>
              <a:t>Nd:YAG</a:t>
            </a:r>
            <a:r>
              <a:rPr lang="en-US" dirty="0"/>
              <a:t> laser (25 </a:t>
            </a:r>
            <a:r>
              <a:rPr lang="en-US" dirty="0" err="1"/>
              <a:t>mJ</a:t>
            </a:r>
            <a:r>
              <a:rPr lang="en-US" dirty="0"/>
              <a:t>, 1064 nm)</a:t>
            </a:r>
          </a:p>
        </p:txBody>
      </p:sp>
      <p:sp>
        <p:nvSpPr>
          <p:cNvPr id="74" name="Rectangle 73">
            <a:extLst>
              <a:ext uri="{FF2B5EF4-FFF2-40B4-BE49-F238E27FC236}">
                <a16:creationId xmlns:a16="http://schemas.microsoft.com/office/drawing/2014/main" id="{3369859C-6840-8866-DE75-896D40128218}"/>
              </a:ext>
            </a:extLst>
          </p:cNvPr>
          <p:cNvSpPr/>
          <p:nvPr/>
        </p:nvSpPr>
        <p:spPr>
          <a:xfrm>
            <a:off x="6043366" y="2902841"/>
            <a:ext cx="1491694" cy="515112"/>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500B874-AAEC-861A-3EFB-C635C9998549}"/>
              </a:ext>
            </a:extLst>
          </p:cNvPr>
          <p:cNvSpPr txBox="1"/>
          <p:nvPr/>
        </p:nvSpPr>
        <p:spPr>
          <a:xfrm>
            <a:off x="6014050" y="2900240"/>
            <a:ext cx="1576008" cy="540404"/>
          </a:xfrm>
          <a:prstGeom prst="rect">
            <a:avLst/>
          </a:prstGeom>
          <a:noFill/>
        </p:spPr>
        <p:txBody>
          <a:bodyPr wrap="none" rtlCol="0">
            <a:spAutoFit/>
          </a:bodyPr>
          <a:lstStyle/>
          <a:p>
            <a:pPr algn="ctr">
              <a:lnSpc>
                <a:spcPct val="80000"/>
              </a:lnSpc>
            </a:pPr>
            <a:r>
              <a:rPr lang="en-US" sz="2000" dirty="0" err="1">
                <a:solidFill>
                  <a:schemeClr val="bg1"/>
                </a:solidFill>
              </a:rPr>
              <a:t>Nd:YAG</a:t>
            </a:r>
            <a:r>
              <a:rPr lang="en-US" sz="2000" dirty="0">
                <a:solidFill>
                  <a:schemeClr val="bg1"/>
                </a:solidFill>
              </a:rPr>
              <a:t> Laser</a:t>
            </a:r>
          </a:p>
          <a:p>
            <a:pPr algn="ctr">
              <a:lnSpc>
                <a:spcPct val="80000"/>
              </a:lnSpc>
            </a:pPr>
            <a:r>
              <a:rPr lang="en-US" sz="1600" dirty="0">
                <a:solidFill>
                  <a:schemeClr val="bg1"/>
                </a:solidFill>
              </a:rPr>
              <a:t>(532 nm)</a:t>
            </a:r>
          </a:p>
        </p:txBody>
      </p:sp>
      <p:sp>
        <p:nvSpPr>
          <p:cNvPr id="93" name="Freeform: Shape 92">
            <a:extLst>
              <a:ext uri="{FF2B5EF4-FFF2-40B4-BE49-F238E27FC236}">
                <a16:creationId xmlns:a16="http://schemas.microsoft.com/office/drawing/2014/main" id="{E71A1B74-0418-C05E-5695-4F2DC22E8D3A}"/>
              </a:ext>
            </a:extLst>
          </p:cNvPr>
          <p:cNvSpPr/>
          <p:nvPr/>
        </p:nvSpPr>
        <p:spPr>
          <a:xfrm>
            <a:off x="2203622" y="2516659"/>
            <a:ext cx="1556951" cy="316360"/>
          </a:xfrm>
          <a:custGeom>
            <a:avLst/>
            <a:gdLst>
              <a:gd name="connsiteX0" fmla="*/ 0 w 1622854"/>
              <a:gd name="connsiteY0" fmla="*/ 229753 h 414632"/>
              <a:gd name="connsiteX1" fmla="*/ 61784 w 1622854"/>
              <a:gd name="connsiteY1" fmla="*/ 390391 h 414632"/>
              <a:gd name="connsiteX2" fmla="*/ 345989 w 1622854"/>
              <a:gd name="connsiteY2" fmla="*/ 398629 h 414632"/>
              <a:gd name="connsiteX3" fmla="*/ 729049 w 1622854"/>
              <a:gd name="connsiteY3" fmla="*/ 242110 h 414632"/>
              <a:gd name="connsiteX4" fmla="*/ 1075038 w 1622854"/>
              <a:gd name="connsiteY4" fmla="*/ 27926 h 414632"/>
              <a:gd name="connsiteX5" fmla="*/ 1441622 w 1622854"/>
              <a:gd name="connsiteY5" fmla="*/ 11451 h 414632"/>
              <a:gd name="connsiteX6" fmla="*/ 1622854 w 1622854"/>
              <a:gd name="connsiteY6" fmla="*/ 110305 h 4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854" h="414632">
                <a:moveTo>
                  <a:pt x="0" y="229753"/>
                </a:moveTo>
                <a:cubicBezTo>
                  <a:pt x="2059" y="295999"/>
                  <a:pt x="4119" y="362245"/>
                  <a:pt x="61784" y="390391"/>
                </a:cubicBezTo>
                <a:cubicBezTo>
                  <a:pt x="119449" y="418537"/>
                  <a:pt x="234778" y="423342"/>
                  <a:pt x="345989" y="398629"/>
                </a:cubicBezTo>
                <a:cubicBezTo>
                  <a:pt x="457200" y="373916"/>
                  <a:pt x="607541" y="303894"/>
                  <a:pt x="729049" y="242110"/>
                </a:cubicBezTo>
                <a:cubicBezTo>
                  <a:pt x="850557" y="180326"/>
                  <a:pt x="956276" y="66369"/>
                  <a:pt x="1075038" y="27926"/>
                </a:cubicBezTo>
                <a:cubicBezTo>
                  <a:pt x="1193800" y="-10517"/>
                  <a:pt x="1350319" y="-2279"/>
                  <a:pt x="1441622" y="11451"/>
                </a:cubicBezTo>
                <a:cubicBezTo>
                  <a:pt x="1532925" y="25181"/>
                  <a:pt x="1577889" y="67743"/>
                  <a:pt x="1622854" y="11030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BA1E62BD-C0F9-1268-14AF-DE0B37A31295}"/>
              </a:ext>
            </a:extLst>
          </p:cNvPr>
          <p:cNvCxnSpPr>
            <a:cxnSpLocks/>
            <a:stCxn id="59" idx="0"/>
            <a:endCxn id="93" idx="0"/>
          </p:cNvCxnSpPr>
          <p:nvPr/>
        </p:nvCxnSpPr>
        <p:spPr>
          <a:xfrm>
            <a:off x="2201547" y="2609824"/>
            <a:ext cx="2075" cy="82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B59E6780-EC70-48A3-51FD-DA5E595456B9}"/>
              </a:ext>
            </a:extLst>
          </p:cNvPr>
          <p:cNvSpPr/>
          <p:nvPr/>
        </p:nvSpPr>
        <p:spPr>
          <a:xfrm>
            <a:off x="4919804" y="2996918"/>
            <a:ext cx="161391" cy="344613"/>
          </a:xfrm>
          <a:prstGeom prst="rect">
            <a:avLst/>
          </a:prstGeom>
          <a:solidFill>
            <a:srgbClr val="B9F9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3EBF6E3E-8EF2-7AFC-A7F6-58454106F31B}"/>
              </a:ext>
            </a:extLst>
          </p:cNvPr>
          <p:cNvSpPr txBox="1"/>
          <p:nvPr/>
        </p:nvSpPr>
        <p:spPr>
          <a:xfrm>
            <a:off x="4672976" y="2499488"/>
            <a:ext cx="2766391" cy="369332"/>
          </a:xfrm>
          <a:prstGeom prst="rect">
            <a:avLst/>
          </a:prstGeom>
          <a:noFill/>
        </p:spPr>
        <p:txBody>
          <a:bodyPr wrap="square" rtlCol="0">
            <a:spAutoFit/>
          </a:bodyPr>
          <a:lstStyle/>
          <a:p>
            <a:r>
              <a:rPr lang="en-US" dirty="0"/>
              <a:t>Shadowgraphy Setup Only</a:t>
            </a:r>
          </a:p>
        </p:txBody>
      </p:sp>
      <p:sp>
        <p:nvSpPr>
          <p:cNvPr id="104" name="TextBox 103">
            <a:extLst>
              <a:ext uri="{FF2B5EF4-FFF2-40B4-BE49-F238E27FC236}">
                <a16:creationId xmlns:a16="http://schemas.microsoft.com/office/drawing/2014/main" id="{775693F0-1B6C-783D-015F-71F9371565D6}"/>
              </a:ext>
            </a:extLst>
          </p:cNvPr>
          <p:cNvSpPr txBox="1"/>
          <p:nvPr/>
        </p:nvSpPr>
        <p:spPr>
          <a:xfrm>
            <a:off x="4467038" y="3246556"/>
            <a:ext cx="1074212" cy="369332"/>
          </a:xfrm>
          <a:prstGeom prst="rect">
            <a:avLst/>
          </a:prstGeom>
          <a:noFill/>
        </p:spPr>
        <p:txBody>
          <a:bodyPr wrap="square" rtlCol="0">
            <a:spAutoFit/>
          </a:bodyPr>
          <a:lstStyle/>
          <a:p>
            <a:pPr algn="ctr"/>
            <a:r>
              <a:rPr lang="en-US" dirty="0"/>
              <a:t>RG6</a:t>
            </a:r>
          </a:p>
        </p:txBody>
      </p:sp>
      <p:sp>
        <p:nvSpPr>
          <p:cNvPr id="106" name="Oval 105">
            <a:extLst>
              <a:ext uri="{FF2B5EF4-FFF2-40B4-BE49-F238E27FC236}">
                <a16:creationId xmlns:a16="http://schemas.microsoft.com/office/drawing/2014/main" id="{99AC0DDA-14F8-E675-ED11-A75C8682933E}"/>
              </a:ext>
            </a:extLst>
          </p:cNvPr>
          <p:cNvSpPr/>
          <p:nvPr/>
        </p:nvSpPr>
        <p:spPr>
          <a:xfrm>
            <a:off x="2201330" y="3027314"/>
            <a:ext cx="63337" cy="290513"/>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010869AF-D58F-0B1F-DE91-980A301B46D1}"/>
              </a:ext>
            </a:extLst>
          </p:cNvPr>
          <p:cNvSpPr txBox="1"/>
          <p:nvPr/>
        </p:nvSpPr>
        <p:spPr>
          <a:xfrm>
            <a:off x="1692998" y="3244312"/>
            <a:ext cx="1074212" cy="369332"/>
          </a:xfrm>
          <a:prstGeom prst="rect">
            <a:avLst/>
          </a:prstGeom>
          <a:noFill/>
        </p:spPr>
        <p:txBody>
          <a:bodyPr wrap="square" rtlCol="0">
            <a:spAutoFit/>
          </a:bodyPr>
          <a:lstStyle/>
          <a:p>
            <a:pPr algn="ctr"/>
            <a:r>
              <a:rPr lang="en-US" dirty="0"/>
              <a:t>Filters</a:t>
            </a:r>
          </a:p>
        </p:txBody>
      </p:sp>
      <p:pic>
        <p:nvPicPr>
          <p:cNvPr id="108" name="Picture 107">
            <a:extLst>
              <a:ext uri="{FF2B5EF4-FFF2-40B4-BE49-F238E27FC236}">
                <a16:creationId xmlns:a16="http://schemas.microsoft.com/office/drawing/2014/main" id="{F69C76F3-2571-7FA6-3BBF-2B2BEB12B09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89412" t="34120" r="723" b="6186"/>
          <a:stretch/>
        </p:blipFill>
        <p:spPr>
          <a:xfrm>
            <a:off x="3614844" y="4430958"/>
            <a:ext cx="1083698" cy="1086532"/>
          </a:xfrm>
          <a:prstGeom prst="rect">
            <a:avLst/>
          </a:prstGeom>
          <a:effectLst>
            <a:outerShdw blurRad="190500" sx="107000" sy="107000" algn="ctr" rotWithShape="0">
              <a:prstClr val="black">
                <a:alpha val="40000"/>
              </a:prstClr>
            </a:outerShdw>
          </a:effectLst>
        </p:spPr>
      </p:pic>
      <p:sp>
        <p:nvSpPr>
          <p:cNvPr id="109" name="TextBox 108">
            <a:extLst>
              <a:ext uri="{FF2B5EF4-FFF2-40B4-BE49-F238E27FC236}">
                <a16:creationId xmlns:a16="http://schemas.microsoft.com/office/drawing/2014/main" id="{775997D2-86F7-E2FC-8809-30DC7C1ED77B}"/>
              </a:ext>
            </a:extLst>
          </p:cNvPr>
          <p:cNvSpPr txBox="1"/>
          <p:nvPr/>
        </p:nvSpPr>
        <p:spPr>
          <a:xfrm>
            <a:off x="3317397" y="5518391"/>
            <a:ext cx="1728037" cy="369332"/>
          </a:xfrm>
          <a:prstGeom prst="rect">
            <a:avLst/>
          </a:prstGeom>
          <a:noFill/>
        </p:spPr>
        <p:txBody>
          <a:bodyPr wrap="none" rtlCol="0">
            <a:spAutoFit/>
          </a:bodyPr>
          <a:lstStyle/>
          <a:p>
            <a:pPr algn="ctr"/>
            <a:r>
              <a:rPr lang="en-US" dirty="0"/>
              <a:t>Emission Images</a:t>
            </a:r>
          </a:p>
        </p:txBody>
      </p:sp>
      <p:sp>
        <p:nvSpPr>
          <p:cNvPr id="110" name="TextBox 109">
            <a:extLst>
              <a:ext uri="{FF2B5EF4-FFF2-40B4-BE49-F238E27FC236}">
                <a16:creationId xmlns:a16="http://schemas.microsoft.com/office/drawing/2014/main" id="{333E80DF-2AF3-EE87-1D4B-CABAF294751E}"/>
              </a:ext>
            </a:extLst>
          </p:cNvPr>
          <p:cNvSpPr txBox="1"/>
          <p:nvPr/>
        </p:nvSpPr>
        <p:spPr>
          <a:xfrm>
            <a:off x="430737" y="5515105"/>
            <a:ext cx="2797561" cy="369332"/>
          </a:xfrm>
          <a:prstGeom prst="rect">
            <a:avLst/>
          </a:prstGeom>
          <a:noFill/>
        </p:spPr>
        <p:txBody>
          <a:bodyPr wrap="none" rtlCol="0">
            <a:spAutoFit/>
          </a:bodyPr>
          <a:lstStyle/>
          <a:p>
            <a:pPr algn="ctr"/>
            <a:r>
              <a:rPr lang="en-US" dirty="0"/>
              <a:t>Thermal Emission Spectrum</a:t>
            </a:r>
          </a:p>
        </p:txBody>
      </p:sp>
      <p:sp>
        <p:nvSpPr>
          <p:cNvPr id="111" name="TextBox 110">
            <a:extLst>
              <a:ext uri="{FF2B5EF4-FFF2-40B4-BE49-F238E27FC236}">
                <a16:creationId xmlns:a16="http://schemas.microsoft.com/office/drawing/2014/main" id="{FFFCB3E4-BC6C-63F5-648B-579912A21F2B}"/>
              </a:ext>
            </a:extLst>
          </p:cNvPr>
          <p:cNvSpPr txBox="1"/>
          <p:nvPr/>
        </p:nvSpPr>
        <p:spPr>
          <a:xfrm>
            <a:off x="5480455" y="5515105"/>
            <a:ext cx="2456506" cy="369332"/>
          </a:xfrm>
          <a:prstGeom prst="rect">
            <a:avLst/>
          </a:prstGeom>
          <a:noFill/>
        </p:spPr>
        <p:txBody>
          <a:bodyPr wrap="none" rtlCol="0">
            <a:spAutoFit/>
          </a:bodyPr>
          <a:lstStyle/>
          <a:p>
            <a:pPr algn="ctr"/>
            <a:r>
              <a:rPr lang="en-US" dirty="0"/>
              <a:t>Changes in Flow Density</a:t>
            </a:r>
          </a:p>
        </p:txBody>
      </p:sp>
      <p:pic>
        <p:nvPicPr>
          <p:cNvPr id="113" name="Picture 112">
            <a:extLst>
              <a:ext uri="{FF2B5EF4-FFF2-40B4-BE49-F238E27FC236}">
                <a16:creationId xmlns:a16="http://schemas.microsoft.com/office/drawing/2014/main" id="{34AD37AF-1969-C594-D2F1-F1476B814D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11" t="22541" r="2185" b="3142"/>
          <a:stretch/>
        </p:blipFill>
        <p:spPr>
          <a:xfrm>
            <a:off x="6164640" y="4426674"/>
            <a:ext cx="1088136" cy="855717"/>
          </a:xfrm>
          <a:prstGeom prst="rect">
            <a:avLst/>
          </a:prstGeom>
          <a:effectLst>
            <a:outerShdw blurRad="190500" sx="107000" sy="107000" algn="ctr" rotWithShape="0">
              <a:prstClr val="black">
                <a:alpha val="40000"/>
              </a:prstClr>
            </a:outerShdw>
          </a:effectLst>
        </p:spPr>
      </p:pic>
      <p:sp>
        <p:nvSpPr>
          <p:cNvPr id="114" name="Rectangle 113">
            <a:extLst>
              <a:ext uri="{FF2B5EF4-FFF2-40B4-BE49-F238E27FC236}">
                <a16:creationId xmlns:a16="http://schemas.microsoft.com/office/drawing/2014/main" id="{7E8E50E6-58D2-C677-76CA-83B98872DABE}"/>
              </a:ext>
            </a:extLst>
          </p:cNvPr>
          <p:cNvSpPr/>
          <p:nvPr/>
        </p:nvSpPr>
        <p:spPr>
          <a:xfrm>
            <a:off x="6164640" y="5282391"/>
            <a:ext cx="1083698" cy="236000"/>
          </a:xfrm>
          <a:prstGeom prst="rect">
            <a:avLst/>
          </a:prstGeom>
          <a:solidFill>
            <a:srgbClr val="040404"/>
          </a:solidFill>
          <a:ln>
            <a:noFill/>
          </a:ln>
          <a:effectLst>
            <a:outerShdw blurRad="190500" sx="107000" sy="10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D0C97F-AF64-643B-4E1E-FBA247D7F7A9}"/>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LightScreen/>
                    </a14:imgEffect>
                    <a14:imgEffect>
                      <a14:sharpenSoften amount="25000"/>
                    </a14:imgEffect>
                  </a14:imgLayer>
                </a14:imgProps>
              </a:ext>
            </a:extLst>
          </a:blip>
          <a:srcRect l="20944" t="2678" r="4569" b="8548"/>
          <a:stretch/>
        </p:blipFill>
        <p:spPr>
          <a:xfrm>
            <a:off x="9201466" y="3929626"/>
            <a:ext cx="1645920" cy="1622803"/>
          </a:xfrm>
          <a:prstGeom prst="rect">
            <a:avLst/>
          </a:prstGeom>
          <a:ln w="19050">
            <a:solidFill>
              <a:schemeClr val="tx1"/>
            </a:solidFill>
          </a:ln>
        </p:spPr>
      </p:pic>
      <p:sp>
        <p:nvSpPr>
          <p:cNvPr id="5" name="TextBox 4">
            <a:extLst>
              <a:ext uri="{FF2B5EF4-FFF2-40B4-BE49-F238E27FC236}">
                <a16:creationId xmlns:a16="http://schemas.microsoft.com/office/drawing/2014/main" id="{E4D501BC-B273-283C-C15D-D5E00E08F0AF}"/>
              </a:ext>
            </a:extLst>
          </p:cNvPr>
          <p:cNvSpPr txBox="1"/>
          <p:nvPr/>
        </p:nvSpPr>
        <p:spPr>
          <a:xfrm>
            <a:off x="9388099" y="3591551"/>
            <a:ext cx="1272657" cy="369332"/>
          </a:xfrm>
          <a:prstGeom prst="rect">
            <a:avLst/>
          </a:prstGeom>
          <a:noFill/>
        </p:spPr>
        <p:txBody>
          <a:bodyPr wrap="none" rtlCol="0">
            <a:spAutoFit/>
          </a:bodyPr>
          <a:lstStyle/>
          <a:p>
            <a:pPr algn="ctr"/>
            <a:r>
              <a:rPr lang="en-US" b="1" dirty="0"/>
              <a:t>Outflow BC</a:t>
            </a:r>
          </a:p>
        </p:txBody>
      </p:sp>
      <p:sp>
        <p:nvSpPr>
          <p:cNvPr id="6" name="TextBox 5">
            <a:extLst>
              <a:ext uri="{FF2B5EF4-FFF2-40B4-BE49-F238E27FC236}">
                <a16:creationId xmlns:a16="http://schemas.microsoft.com/office/drawing/2014/main" id="{ADD3CBEF-14EB-2C3D-D87C-52DE09AB608B}"/>
              </a:ext>
            </a:extLst>
          </p:cNvPr>
          <p:cNvSpPr txBox="1"/>
          <p:nvPr/>
        </p:nvSpPr>
        <p:spPr>
          <a:xfrm>
            <a:off x="9399614" y="5521174"/>
            <a:ext cx="1314462" cy="369332"/>
          </a:xfrm>
          <a:prstGeom prst="rect">
            <a:avLst/>
          </a:prstGeom>
          <a:noFill/>
        </p:spPr>
        <p:txBody>
          <a:bodyPr wrap="none" rtlCol="0">
            <a:spAutoFit/>
          </a:bodyPr>
          <a:lstStyle/>
          <a:p>
            <a:pPr algn="ctr"/>
            <a:r>
              <a:rPr lang="en-US" b="1" dirty="0"/>
              <a:t>Slip Wall BC</a:t>
            </a:r>
          </a:p>
        </p:txBody>
      </p:sp>
      <p:sp>
        <p:nvSpPr>
          <p:cNvPr id="18" name="TextBox 17">
            <a:extLst>
              <a:ext uri="{FF2B5EF4-FFF2-40B4-BE49-F238E27FC236}">
                <a16:creationId xmlns:a16="http://schemas.microsoft.com/office/drawing/2014/main" id="{98D038BC-24BA-4E2D-E374-9E6D07BD1B8F}"/>
              </a:ext>
            </a:extLst>
          </p:cNvPr>
          <p:cNvSpPr txBox="1"/>
          <p:nvPr/>
        </p:nvSpPr>
        <p:spPr>
          <a:xfrm rot="16200000">
            <a:off x="8284724" y="4555250"/>
            <a:ext cx="1464825" cy="369332"/>
          </a:xfrm>
          <a:prstGeom prst="rect">
            <a:avLst/>
          </a:prstGeom>
          <a:noFill/>
        </p:spPr>
        <p:txBody>
          <a:bodyPr wrap="none" rtlCol="0">
            <a:spAutoFit/>
          </a:bodyPr>
          <a:lstStyle/>
          <a:p>
            <a:pPr algn="ctr"/>
            <a:r>
              <a:rPr lang="en-US" b="1" dirty="0"/>
              <a:t>Symmetry BC</a:t>
            </a:r>
          </a:p>
        </p:txBody>
      </p:sp>
      <p:sp>
        <p:nvSpPr>
          <p:cNvPr id="19" name="TextBox 18">
            <a:extLst>
              <a:ext uri="{FF2B5EF4-FFF2-40B4-BE49-F238E27FC236}">
                <a16:creationId xmlns:a16="http://schemas.microsoft.com/office/drawing/2014/main" id="{D92B1B69-BADB-CB2A-42F7-AE1EFEDD72A0}"/>
              </a:ext>
            </a:extLst>
          </p:cNvPr>
          <p:cNvSpPr txBox="1"/>
          <p:nvPr/>
        </p:nvSpPr>
        <p:spPr>
          <a:xfrm rot="16200000">
            <a:off x="10372199" y="4558743"/>
            <a:ext cx="1272657" cy="369332"/>
          </a:xfrm>
          <a:prstGeom prst="rect">
            <a:avLst/>
          </a:prstGeom>
          <a:noFill/>
        </p:spPr>
        <p:txBody>
          <a:bodyPr wrap="none" rtlCol="0">
            <a:spAutoFit/>
          </a:bodyPr>
          <a:lstStyle/>
          <a:p>
            <a:pPr algn="ctr"/>
            <a:r>
              <a:rPr lang="en-US" b="1" dirty="0"/>
              <a:t>Outflow BC</a:t>
            </a:r>
          </a:p>
        </p:txBody>
      </p:sp>
      <p:cxnSp>
        <p:nvCxnSpPr>
          <p:cNvPr id="24" name="Straight Arrow Connector 23">
            <a:extLst>
              <a:ext uri="{FF2B5EF4-FFF2-40B4-BE49-F238E27FC236}">
                <a16:creationId xmlns:a16="http://schemas.microsoft.com/office/drawing/2014/main" id="{226A4B04-8E48-B1CE-07B2-CF870DD811BA}"/>
              </a:ext>
            </a:extLst>
          </p:cNvPr>
          <p:cNvCxnSpPr/>
          <p:nvPr/>
        </p:nvCxnSpPr>
        <p:spPr>
          <a:xfrm>
            <a:off x="10467432" y="4739916"/>
            <a:ext cx="32004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3A79270-A246-380D-4689-7B614BB93045}"/>
              </a:ext>
            </a:extLst>
          </p:cNvPr>
          <p:cNvCxnSpPr>
            <a:cxnSpLocks/>
          </p:cNvCxnSpPr>
          <p:nvPr/>
        </p:nvCxnSpPr>
        <p:spPr>
          <a:xfrm flipV="1">
            <a:off x="10028892" y="3970207"/>
            <a:ext cx="0" cy="32004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88DA4E1-E5E9-1693-BF0E-63AEAF3B983E}"/>
              </a:ext>
            </a:extLst>
          </p:cNvPr>
          <p:cNvSpPr txBox="1"/>
          <p:nvPr/>
        </p:nvSpPr>
        <p:spPr>
          <a:xfrm>
            <a:off x="3661791" y="3369377"/>
            <a:ext cx="1074212" cy="369332"/>
          </a:xfrm>
          <a:prstGeom prst="rect">
            <a:avLst/>
          </a:prstGeom>
          <a:noFill/>
        </p:spPr>
        <p:txBody>
          <a:bodyPr wrap="square" rtlCol="0">
            <a:spAutoFit/>
          </a:bodyPr>
          <a:lstStyle/>
          <a:p>
            <a:pPr algn="ctr"/>
            <a:r>
              <a:rPr lang="en-US" dirty="0"/>
              <a:t>Al</a:t>
            </a:r>
          </a:p>
        </p:txBody>
      </p:sp>
      <p:pic>
        <p:nvPicPr>
          <p:cNvPr id="28" name="Picture 27">
            <a:extLst>
              <a:ext uri="{FF2B5EF4-FFF2-40B4-BE49-F238E27FC236}">
                <a16:creationId xmlns:a16="http://schemas.microsoft.com/office/drawing/2014/main" id="{263D46A9-F8A1-7E8A-124A-103518C3DFE1}"/>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1013489" y="4612224"/>
            <a:ext cx="1514903" cy="891292"/>
          </a:xfrm>
          <a:prstGeom prst="rect">
            <a:avLst/>
          </a:prstGeom>
          <a:ln w="19050">
            <a:solidFill>
              <a:schemeClr val="tx1"/>
            </a:solidFill>
          </a:ln>
          <a:effectLst>
            <a:outerShdw blurRad="190500" sx="107000" sy="107000" algn="ctr" rotWithShape="0">
              <a:prstClr val="black">
                <a:alpha val="40000"/>
              </a:prstClr>
            </a:outerShdw>
          </a:effectLst>
        </p:spPr>
      </p:pic>
    </p:spTree>
    <p:extLst>
      <p:ext uri="{BB962C8B-B14F-4D97-AF65-F5344CB8AC3E}">
        <p14:creationId xmlns:p14="http://schemas.microsoft.com/office/powerpoint/2010/main" val="85512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82555" y="0"/>
            <a:ext cx="11809445" cy="1325563"/>
          </a:xfrm>
        </p:spPr>
        <p:txBody>
          <a:bodyPr/>
          <a:lstStyle/>
          <a:p>
            <a:r>
              <a:rPr lang="en-US" dirty="0">
                <a:latin typeface="Trebuchet MS" panose="020B0603020202020204" pitchFamily="34" charset="0"/>
              </a:rPr>
              <a:t>Aluminum Gas-Phase Thermochemistry</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393742" y="1144346"/>
            <a:ext cx="11652076" cy="1967682"/>
          </a:xfrm>
        </p:spPr>
        <p:txBody>
          <a:bodyPr>
            <a:normAutofit/>
          </a:bodyPr>
          <a:lstStyle/>
          <a:p>
            <a:pPr>
              <a:spcBef>
                <a:spcPts val="300"/>
              </a:spcBef>
            </a:pPr>
            <a:r>
              <a:rPr lang="en-US" sz="2200" dirty="0"/>
              <a:t>Spectroscopic signatures are measured using LIBS to study the formation of </a:t>
            </a:r>
            <a:r>
              <a:rPr lang="en-US" sz="2200" dirty="0" err="1"/>
              <a:t>AlO</a:t>
            </a:r>
            <a:r>
              <a:rPr lang="en-US" sz="2200" dirty="0"/>
              <a:t> in the Al LPP</a:t>
            </a:r>
          </a:p>
          <a:p>
            <a:pPr lvl="1">
              <a:spcBef>
                <a:spcPts val="300"/>
              </a:spcBef>
            </a:pPr>
            <a:r>
              <a:rPr lang="en-US" sz="2000" dirty="0" err="1"/>
              <a:t>AlO</a:t>
            </a:r>
            <a:r>
              <a:rPr lang="en-US" sz="2000" dirty="0"/>
              <a:t> signals are first observable as early as 1 µs</a:t>
            </a:r>
          </a:p>
          <a:p>
            <a:endParaRPr lang="en-US" sz="2200" dirty="0"/>
          </a:p>
        </p:txBody>
      </p:sp>
      <p:pic>
        <p:nvPicPr>
          <p:cNvPr id="5" name="Picture 4">
            <a:extLst>
              <a:ext uri="{FF2B5EF4-FFF2-40B4-BE49-F238E27FC236}">
                <a16:creationId xmlns:a16="http://schemas.microsoft.com/office/drawing/2014/main" id="{727BBA4D-B4E8-82E3-B6D5-A0BA94A9A63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088541" y="2101720"/>
            <a:ext cx="3253026" cy="3985154"/>
          </a:xfrm>
          <a:prstGeom prst="rect">
            <a:avLst/>
          </a:prstGeom>
        </p:spPr>
      </p:pic>
      <p:pic>
        <p:nvPicPr>
          <p:cNvPr id="7" name="Picture 6">
            <a:extLst>
              <a:ext uri="{FF2B5EF4-FFF2-40B4-BE49-F238E27FC236}">
                <a16:creationId xmlns:a16="http://schemas.microsoft.com/office/drawing/2014/main" id="{2DBC4A90-09A8-4BF1-28D2-1B995655E67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50000"/>
          <a:stretch/>
        </p:blipFill>
        <p:spPr>
          <a:xfrm>
            <a:off x="8318679" y="2671207"/>
            <a:ext cx="3827393" cy="262531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071742-7BE5-8F17-5CB9-1E00B7380497}"/>
                  </a:ext>
                </a:extLst>
              </p:cNvPr>
              <p:cNvSpPr txBox="1"/>
              <p:nvPr/>
            </p:nvSpPr>
            <p:spPr>
              <a:xfrm>
                <a:off x="678880" y="1924436"/>
                <a:ext cx="4282006" cy="4218078"/>
              </a:xfrm>
              <a:prstGeom prst="rect">
                <a:avLst/>
              </a:prstGeom>
              <a:noFill/>
            </p:spPr>
            <p:txBody>
              <a:bodyPr wrap="none" lIns="0" tIns="0" rIns="0" bIns="0" rtlCol="0">
                <a:spAutoFit/>
              </a:bodyPr>
              <a:lstStyle/>
              <a:p>
                <a:r>
                  <a:rPr lang="en-US" sz="2000" b="1" dirty="0" err="1"/>
                  <a:t>AlO</a:t>
                </a:r>
                <a:r>
                  <a:rPr lang="en-US" sz="2000" b="1" dirty="0"/>
                  <a:t> Formation:</a:t>
                </a:r>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𝐴𝑙</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r>
                        <a:rPr lang="en-US" sz="2000" b="0" i="1" smtClean="0">
                          <a:solidFill>
                            <a:srgbClr val="0B0BF2"/>
                          </a:solidFill>
                          <a:latin typeface="Cambria Math" panose="02040503050406030204" pitchFamily="18" charset="0"/>
                        </a:rPr>
                        <m:t>𝐴𝑙𝑂</m:t>
                      </m:r>
                      <m:r>
                        <a:rPr lang="en-US" sz="2000" b="0" i="1" smtClean="0">
                          <a:solidFill>
                            <a:srgbClr val="0B0BF2"/>
                          </a:solidFill>
                          <a:latin typeface="Cambria Math" panose="02040503050406030204" pitchFamily="18" charset="0"/>
                        </a:rPr>
                        <m:t> (</m:t>
                      </m:r>
                      <m:r>
                        <a:rPr lang="en-US" sz="2000" b="0" i="1" smtClean="0">
                          <a:solidFill>
                            <a:srgbClr val="0B0BF2"/>
                          </a:solidFill>
                          <a:latin typeface="Cambria Math" panose="02040503050406030204" pitchFamily="18" charset="0"/>
                        </a:rPr>
                        <m:t>𝑔</m:t>
                      </m:r>
                      <m:r>
                        <a:rPr lang="en-US" sz="2000" b="0" i="1" smtClean="0">
                          <a:solidFill>
                            <a:srgbClr val="0B0BF2"/>
                          </a:solidFill>
                          <a:latin typeface="Cambria Math" panose="02040503050406030204" pitchFamily="18" charset="0"/>
                        </a:rPr>
                        <m:t>)+</m:t>
                      </m:r>
                      <m:r>
                        <a:rPr lang="en-US" sz="2000" b="0" i="1" smtClean="0">
                          <a:latin typeface="Cambria Math" panose="02040503050406030204" pitchFamily="18" charset="0"/>
                        </a:rPr>
                        <m:t>𝑂</m:t>
                      </m:r>
                      <m:r>
                        <a:rPr lang="en-US" sz="2000" b="0" i="1" smtClean="0">
                          <a:latin typeface="Cambria Math" panose="02040503050406030204" pitchFamily="18" charset="0"/>
                        </a:rPr>
                        <m:t> (</m:t>
                      </m:r>
                      <m:r>
                        <a:rPr lang="en-US" sz="2000" b="0" i="1" smtClean="0">
                          <a:latin typeface="Cambria Math" panose="02040503050406030204" pitchFamily="18" charset="0"/>
                        </a:rPr>
                        <m:t>𝑔</m:t>
                      </m:r>
                      <m:r>
                        <a:rPr lang="en-US" sz="2000" b="0" i="1" smtClean="0">
                          <a:latin typeface="Cambria Math" panose="02040503050406030204" pitchFamily="18" charset="0"/>
                        </a:rPr>
                        <m:t>)</m:t>
                      </m:r>
                    </m:oMath>
                  </m:oMathPara>
                </a14:m>
                <a:endParaRPr lang="en-US" sz="2000" dirty="0"/>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𝐴𝑙</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r>
                        <a:rPr lang="en-US" sz="2000" b="0" i="1" smtClean="0">
                          <a:latin typeface="Cambria Math" panose="02040503050406030204" pitchFamily="18" charset="0"/>
                        </a:rPr>
                        <m:t>𝑂</m:t>
                      </m:r>
                      <m:r>
                        <a:rPr lang="en-US" sz="2000" b="0" i="1" smtClean="0">
                          <a:latin typeface="Cambria Math" panose="02040503050406030204" pitchFamily="18" charset="0"/>
                        </a:rPr>
                        <m:t> (</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solidFill>
                            <a:srgbClr val="0B0BF2"/>
                          </a:solidFill>
                          <a:latin typeface="Cambria Math" panose="02040503050406030204" pitchFamily="18" charset="0"/>
                          <a:ea typeface="Cambria Math" panose="02040503050406030204" pitchFamily="18" charset="0"/>
                        </a:rPr>
                        <m:t>𝐴𝑙𝑂</m:t>
                      </m:r>
                      <m:r>
                        <a:rPr lang="en-US" sz="2000" b="0" i="1" smtClean="0">
                          <a:solidFill>
                            <a:srgbClr val="0B0BF2"/>
                          </a:solidFill>
                          <a:latin typeface="Cambria Math" panose="02040503050406030204" pitchFamily="18" charset="0"/>
                          <a:ea typeface="Cambria Math" panose="02040503050406030204" pitchFamily="18" charset="0"/>
                        </a:rPr>
                        <m:t> (</m:t>
                      </m:r>
                      <m:r>
                        <a:rPr lang="en-US" sz="2000" b="0" i="1" smtClean="0">
                          <a:solidFill>
                            <a:srgbClr val="0B0BF2"/>
                          </a:solidFill>
                          <a:latin typeface="Cambria Math" panose="02040503050406030204" pitchFamily="18" charset="0"/>
                          <a:ea typeface="Cambria Math" panose="02040503050406030204" pitchFamily="18" charset="0"/>
                        </a:rPr>
                        <m:t>𝑔</m:t>
                      </m:r>
                      <m:r>
                        <a:rPr lang="en-US" sz="2000" b="0" i="1" smtClean="0">
                          <a:solidFill>
                            <a:srgbClr val="0B0BF2"/>
                          </a:solidFill>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oMath>
                  </m:oMathPara>
                </a14:m>
                <a:endParaRPr lang="en-US" sz="2000" b="0" dirty="0">
                  <a:ea typeface="Cambria Math" panose="02040503050406030204" pitchFamily="18" charset="0"/>
                </a:endParaRPr>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m:t>
                      </m:r>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𝑔</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oMath>
                  </m:oMathPara>
                </a14:m>
                <a:endParaRPr lang="en-US" sz="2000" dirty="0"/>
              </a:p>
              <a:p>
                <a:pPr>
                  <a:lnSpc>
                    <a:spcPct val="110000"/>
                  </a:lnSpc>
                  <a:spcBef>
                    <a:spcPts val="600"/>
                  </a:spcBef>
                  <a:spcAft>
                    <a:spcPts val="600"/>
                  </a:spcAft>
                </a:pPr>
                <a:endParaRPr lang="en-US" sz="100" dirty="0"/>
              </a:p>
              <a:p>
                <a:r>
                  <a:rPr lang="en-US" sz="2000" b="1" dirty="0"/>
                  <a:t>Formation of Polyatomic Oxides:</a:t>
                </a:r>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𝐴𝑙𝑂</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𝐴𝑙</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𝑂</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𝑔</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oMath>
                  </m:oMathPara>
                </a14:m>
                <a:endParaRPr lang="en-US" sz="2000" dirty="0"/>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𝐴𝑙𝑂</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r>
                        <a:rPr lang="en-US" sz="2000" b="0" i="1" smtClean="0">
                          <a:latin typeface="Cambria Math" panose="02040503050406030204" pitchFamily="18" charset="0"/>
                        </a:rPr>
                        <m:t>𝑂</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𝐴𝑙</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𝑂</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𝐴𝑙𝑂</m:t>
                      </m:r>
                      <m:r>
                        <a:rPr lang="en-US" sz="2000" b="0" i="1" smtClean="0">
                          <a:latin typeface="Cambria Math" panose="02040503050406030204" pitchFamily="18" charset="0"/>
                        </a:rPr>
                        <m:t> (</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𝐴𝑙</m:t>
                      </m:r>
                      <m:r>
                        <a:rPr lang="en-US" sz="2000" b="0" i="1" smtClean="0">
                          <a:latin typeface="Cambria Math" panose="02040503050406030204" pitchFamily="18" charset="0"/>
                        </a:rPr>
                        <m:t> (</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𝑙</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𝑂</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oMath>
                  </m:oMathPara>
                </a14:m>
                <a:endParaRPr lang="en-US" sz="2000" dirty="0"/>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a:p>
                <a:pPr>
                  <a:lnSpc>
                    <a:spcPct val="11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𝑨</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𝒍</m:t>
                          </m:r>
                        </m:e>
                        <m:sub>
                          <m:r>
                            <a:rPr lang="en-US" sz="2000" b="1" i="1" smtClean="0">
                              <a:latin typeface="Cambria Math" panose="02040503050406030204" pitchFamily="18" charset="0"/>
                              <a:ea typeface="Cambria Math" panose="02040503050406030204" pitchFamily="18" charset="0"/>
                            </a:rPr>
                            <m:t>𝟐</m:t>
                          </m:r>
                        </m:sub>
                      </m:sSub>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𝑶</m:t>
                          </m:r>
                        </m:e>
                        <m:sub>
                          <m:r>
                            <a:rPr lang="en-US" sz="2000" b="1" i="1" smtClean="0">
                              <a:latin typeface="Cambria Math" panose="02040503050406030204" pitchFamily="18" charset="0"/>
                              <a:ea typeface="Cambria Math" panose="02040503050406030204" pitchFamily="18" charset="0"/>
                            </a:rPr>
                            <m:t>𝟑</m:t>
                          </m:r>
                        </m:sub>
                      </m:sSub>
                      <m:r>
                        <a:rPr lang="en-US" sz="2000" b="1" i="1" smtClean="0">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𝒍</m:t>
                      </m:r>
                      <m:r>
                        <a:rPr lang="en-US" sz="2000" b="1" i="1" smtClean="0">
                          <a:latin typeface="Cambria Math" panose="02040503050406030204" pitchFamily="18" charset="0"/>
                          <a:ea typeface="Cambria Math" panose="02040503050406030204" pitchFamily="18" charset="0"/>
                        </a:rPr>
                        <m:t>)</m:t>
                      </m:r>
                    </m:oMath>
                  </m:oMathPara>
                </a14:m>
                <a:endParaRPr lang="en-US" sz="2000" b="1" dirty="0"/>
              </a:p>
            </p:txBody>
          </p:sp>
        </mc:Choice>
        <mc:Fallback xmlns="">
          <p:sp>
            <p:nvSpPr>
              <p:cNvPr id="6" name="TextBox 5">
                <a:extLst>
                  <a:ext uri="{FF2B5EF4-FFF2-40B4-BE49-F238E27FC236}">
                    <a16:creationId xmlns:a16="http://schemas.microsoft.com/office/drawing/2014/main" id="{48071742-7BE5-8F17-5CB9-1E00B7380497}"/>
                  </a:ext>
                </a:extLst>
              </p:cNvPr>
              <p:cNvSpPr txBox="1">
                <a:spLocks noRot="1" noChangeAspect="1" noMove="1" noResize="1" noEditPoints="1" noAdjustHandles="1" noChangeArrowheads="1" noChangeShapeType="1" noTextEdit="1"/>
              </p:cNvSpPr>
              <p:nvPr/>
            </p:nvSpPr>
            <p:spPr>
              <a:xfrm>
                <a:off x="678880" y="1924436"/>
                <a:ext cx="4282006" cy="4218078"/>
              </a:xfrm>
              <a:prstGeom prst="rect">
                <a:avLst/>
              </a:prstGeom>
              <a:blipFill>
                <a:blip r:embed="rId7"/>
                <a:stretch>
                  <a:fillRect l="-3556" t="-1879"/>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70DD5722-C5BA-4A5C-543C-6AF48345C24C}"/>
              </a:ext>
            </a:extLst>
          </p:cNvPr>
          <p:cNvSpPr txBox="1"/>
          <p:nvPr/>
        </p:nvSpPr>
        <p:spPr>
          <a:xfrm>
            <a:off x="7148620" y="3358931"/>
            <a:ext cx="575799" cy="400110"/>
          </a:xfrm>
          <a:prstGeom prst="rect">
            <a:avLst/>
          </a:prstGeom>
          <a:noFill/>
        </p:spPr>
        <p:txBody>
          <a:bodyPr wrap="none" rtlCol="0">
            <a:spAutoFit/>
          </a:bodyPr>
          <a:lstStyle/>
          <a:p>
            <a:pPr algn="ctr"/>
            <a:r>
              <a:rPr lang="en-US" sz="2000" b="1" dirty="0" err="1">
                <a:solidFill>
                  <a:srgbClr val="0B0BF2"/>
                </a:solidFill>
              </a:rPr>
              <a:t>AlO</a:t>
            </a:r>
            <a:endParaRPr lang="en-US" sz="2000" b="1" dirty="0">
              <a:solidFill>
                <a:srgbClr val="0B0BF2"/>
              </a:solidFill>
            </a:endParaRPr>
          </a:p>
        </p:txBody>
      </p:sp>
      <p:cxnSp>
        <p:nvCxnSpPr>
          <p:cNvPr id="20" name="Straight Arrow Connector 19">
            <a:extLst>
              <a:ext uri="{FF2B5EF4-FFF2-40B4-BE49-F238E27FC236}">
                <a16:creationId xmlns:a16="http://schemas.microsoft.com/office/drawing/2014/main" id="{08A34227-EA2A-AF88-660F-01B5731DEB71}"/>
              </a:ext>
            </a:extLst>
          </p:cNvPr>
          <p:cNvCxnSpPr>
            <a:cxnSpLocks/>
          </p:cNvCxnSpPr>
          <p:nvPr/>
        </p:nvCxnSpPr>
        <p:spPr>
          <a:xfrm flipV="1">
            <a:off x="9302619" y="4133459"/>
            <a:ext cx="0" cy="1212980"/>
          </a:xfrm>
          <a:prstGeom prst="straightConnector1">
            <a:avLst/>
          </a:prstGeom>
          <a:ln w="28575">
            <a:solidFill>
              <a:srgbClr val="C58C2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E4529B1-6BEE-CF7B-2D81-AE8417369EFA}"/>
              </a:ext>
            </a:extLst>
          </p:cNvPr>
          <p:cNvSpPr txBox="1"/>
          <p:nvPr/>
        </p:nvSpPr>
        <p:spPr>
          <a:xfrm>
            <a:off x="8770777" y="5346439"/>
            <a:ext cx="3375296" cy="646331"/>
          </a:xfrm>
          <a:prstGeom prst="rect">
            <a:avLst/>
          </a:prstGeom>
          <a:noFill/>
        </p:spPr>
        <p:txBody>
          <a:bodyPr wrap="square" rtlCol="0">
            <a:spAutoFit/>
          </a:bodyPr>
          <a:lstStyle/>
          <a:p>
            <a:r>
              <a:rPr lang="en-US" b="1" u="sng" dirty="0">
                <a:solidFill>
                  <a:srgbClr val="C58C25"/>
                </a:solidFill>
              </a:rPr>
              <a:t>Overlap between atomic and molecular temperatures</a:t>
            </a:r>
          </a:p>
        </p:txBody>
      </p:sp>
    </p:spTree>
    <p:extLst>
      <p:ext uri="{BB962C8B-B14F-4D97-AF65-F5344CB8AC3E}">
        <p14:creationId xmlns:p14="http://schemas.microsoft.com/office/powerpoint/2010/main" val="276678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TV_sim">
            <a:hlinkClick r:id="" action="ppaction://media"/>
            <a:extLst>
              <a:ext uri="{FF2B5EF4-FFF2-40B4-BE49-F238E27FC236}">
                <a16:creationId xmlns:a16="http://schemas.microsoft.com/office/drawing/2014/main" id="{B75C0BF9-848C-2C31-96C2-A330150A6DA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2" r="22"/>
          <a:stretch/>
        </p:blipFill>
        <p:spPr>
          <a:xfrm>
            <a:off x="2956438" y="2016464"/>
            <a:ext cx="9395928" cy="3131976"/>
          </a:xfrm>
          <a:prstGeom prst="rect">
            <a:avLst/>
          </a:prstGeom>
        </p:spPr>
      </p:pic>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82555" y="0"/>
            <a:ext cx="11809445" cy="1325563"/>
          </a:xfrm>
        </p:spPr>
        <p:txBody>
          <a:bodyPr>
            <a:normAutofit/>
          </a:bodyPr>
          <a:lstStyle/>
          <a:p>
            <a:r>
              <a:rPr lang="en-US" sz="4200" dirty="0">
                <a:latin typeface="Trebuchet MS" panose="020B0603020202020204" pitchFamily="34" charset="0"/>
              </a:rPr>
              <a:t>Multi-Physics Modeling of Multi-Phase Chemistry</a:t>
            </a:r>
          </a:p>
        </p:txBody>
      </p:sp>
      <p:sp>
        <p:nvSpPr>
          <p:cNvPr id="4" name="TextBox 3">
            <a:extLst>
              <a:ext uri="{FF2B5EF4-FFF2-40B4-BE49-F238E27FC236}">
                <a16:creationId xmlns:a16="http://schemas.microsoft.com/office/drawing/2014/main" id="{4FEB7D36-5482-97FC-9B91-42F5D0167BFB}"/>
              </a:ext>
            </a:extLst>
          </p:cNvPr>
          <p:cNvSpPr txBox="1"/>
          <p:nvPr/>
        </p:nvSpPr>
        <p:spPr>
          <a:xfrm>
            <a:off x="4780495" y="5283069"/>
            <a:ext cx="5964325" cy="400110"/>
          </a:xfrm>
          <a:prstGeom prst="rect">
            <a:avLst/>
          </a:prstGeom>
          <a:noFill/>
        </p:spPr>
        <p:txBody>
          <a:bodyPr wrap="none" rtlCol="0">
            <a:spAutoFit/>
          </a:bodyPr>
          <a:lstStyle/>
          <a:p>
            <a:pPr algn="ctr"/>
            <a:r>
              <a:rPr lang="en-US" sz="2000" u="sng" dirty="0" err="1">
                <a:solidFill>
                  <a:srgbClr val="C58C25"/>
                </a:solidFill>
              </a:rPr>
              <a:t>AlO</a:t>
            </a:r>
            <a:r>
              <a:rPr lang="en-US" sz="2000" u="sng" dirty="0">
                <a:solidFill>
                  <a:srgbClr val="C58C25"/>
                </a:solidFill>
              </a:rPr>
              <a:t> is formed almost immediately after laser ablation</a:t>
            </a:r>
          </a:p>
        </p:txBody>
      </p:sp>
      <p:pic>
        <p:nvPicPr>
          <p:cNvPr id="3" name="Picture 2">
            <a:extLst>
              <a:ext uri="{FF2B5EF4-FFF2-40B4-BE49-F238E27FC236}">
                <a16:creationId xmlns:a16="http://schemas.microsoft.com/office/drawing/2014/main" id="{7F22C73E-2F7D-12C5-91CE-44D1338E3D7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236573" y="3218039"/>
            <a:ext cx="3153503" cy="2646098"/>
          </a:xfrm>
          <a:prstGeom prst="rect">
            <a:avLst/>
          </a:prstGeom>
        </p:spPr>
      </p:pic>
      <p:sp>
        <p:nvSpPr>
          <p:cNvPr id="5" name="TextBox 4">
            <a:extLst>
              <a:ext uri="{FF2B5EF4-FFF2-40B4-BE49-F238E27FC236}">
                <a16:creationId xmlns:a16="http://schemas.microsoft.com/office/drawing/2014/main" id="{4D0DED21-D821-4551-7C95-E9A750414834}"/>
              </a:ext>
            </a:extLst>
          </p:cNvPr>
          <p:cNvSpPr txBox="1"/>
          <p:nvPr/>
        </p:nvSpPr>
        <p:spPr>
          <a:xfrm>
            <a:off x="366070" y="1091630"/>
            <a:ext cx="3359860" cy="1729704"/>
          </a:xfrm>
          <a:prstGeom prst="rect">
            <a:avLst/>
          </a:prstGeom>
          <a:noFill/>
        </p:spPr>
        <p:txBody>
          <a:bodyPr wrap="square" rtlCol="0">
            <a:spAutoFit/>
          </a:bodyPr>
          <a:lstStyle/>
          <a:p>
            <a:pPr>
              <a:lnSpc>
                <a:spcPct val="95000"/>
              </a:lnSpc>
            </a:pPr>
            <a:r>
              <a:rPr lang="en-US" sz="2000" dirty="0" err="1"/>
              <a:t>HyBurn</a:t>
            </a:r>
            <a:r>
              <a:rPr lang="en-US" sz="2000" dirty="0"/>
              <a:t> simulation initialized based on experimental data</a:t>
            </a:r>
          </a:p>
          <a:p>
            <a:pPr marL="230188" indent="-174625">
              <a:lnSpc>
                <a:spcPct val="95000"/>
              </a:lnSpc>
              <a:buFont typeface="Arial" panose="020B0604020202020204" pitchFamily="34" charset="0"/>
              <a:buChar char="•"/>
            </a:pPr>
            <a:r>
              <a:rPr lang="en-US" dirty="0"/>
              <a:t>Initialized post-LA at 15 ns</a:t>
            </a:r>
          </a:p>
          <a:p>
            <a:pPr marL="230188" indent="-174625">
              <a:lnSpc>
                <a:spcPct val="95000"/>
              </a:lnSpc>
              <a:buFont typeface="Arial" panose="020B0604020202020204" pitchFamily="34" charset="0"/>
              <a:buChar char="•"/>
            </a:pPr>
            <a:r>
              <a:rPr lang="en-US" dirty="0"/>
              <a:t>Homogeneous Al fireball</a:t>
            </a:r>
          </a:p>
          <a:p>
            <a:pPr marL="230188" indent="-174625">
              <a:lnSpc>
                <a:spcPct val="95000"/>
              </a:lnSpc>
              <a:buFont typeface="Arial" panose="020B0604020202020204" pitchFamily="34" charset="0"/>
              <a:buChar char="•"/>
            </a:pPr>
            <a:r>
              <a:rPr lang="en-US" dirty="0"/>
              <a:t>Initial temperature: 20,000 K</a:t>
            </a:r>
          </a:p>
          <a:p>
            <a:pPr marL="230188" indent="-174625">
              <a:lnSpc>
                <a:spcPct val="95000"/>
              </a:lnSpc>
              <a:buFont typeface="Arial" panose="020B0604020202020204" pitchFamily="34" charset="0"/>
              <a:buChar char="•"/>
            </a:pPr>
            <a:r>
              <a:rPr lang="en-US" dirty="0"/>
              <a:t>Initial pressure: 70 MPa</a:t>
            </a:r>
          </a:p>
        </p:txBody>
      </p:sp>
      <p:sp>
        <p:nvSpPr>
          <p:cNvPr id="8" name="TextBox 7">
            <a:extLst>
              <a:ext uri="{FF2B5EF4-FFF2-40B4-BE49-F238E27FC236}">
                <a16:creationId xmlns:a16="http://schemas.microsoft.com/office/drawing/2014/main" id="{2220A5B5-2B27-835F-E8F3-F039FB5771FF}"/>
              </a:ext>
            </a:extLst>
          </p:cNvPr>
          <p:cNvSpPr txBox="1"/>
          <p:nvPr/>
        </p:nvSpPr>
        <p:spPr>
          <a:xfrm>
            <a:off x="4077864" y="1762129"/>
            <a:ext cx="2209413" cy="565283"/>
          </a:xfrm>
          <a:prstGeom prst="rect">
            <a:avLst/>
          </a:prstGeom>
          <a:noFill/>
        </p:spPr>
        <p:txBody>
          <a:bodyPr wrap="square" rtlCol="0">
            <a:spAutoFit/>
          </a:bodyPr>
          <a:lstStyle/>
          <a:p>
            <a:pPr algn="ctr">
              <a:lnSpc>
                <a:spcPct val="85000"/>
              </a:lnSpc>
            </a:pPr>
            <a:r>
              <a:rPr lang="en-US" dirty="0"/>
              <a:t>Al (g)</a:t>
            </a:r>
          </a:p>
          <a:p>
            <a:pPr algn="ctr">
              <a:lnSpc>
                <a:spcPct val="85000"/>
              </a:lnSpc>
            </a:pPr>
            <a:r>
              <a:rPr lang="en-US" dirty="0"/>
              <a:t>Mass Fraction</a:t>
            </a:r>
          </a:p>
        </p:txBody>
      </p:sp>
      <p:sp>
        <p:nvSpPr>
          <p:cNvPr id="9" name="TextBox 8">
            <a:extLst>
              <a:ext uri="{FF2B5EF4-FFF2-40B4-BE49-F238E27FC236}">
                <a16:creationId xmlns:a16="http://schemas.microsoft.com/office/drawing/2014/main" id="{2E4BB9AB-78E2-8D03-55C2-6C94867F16B3}"/>
              </a:ext>
            </a:extLst>
          </p:cNvPr>
          <p:cNvSpPr txBox="1"/>
          <p:nvPr/>
        </p:nvSpPr>
        <p:spPr>
          <a:xfrm>
            <a:off x="6835756" y="1762129"/>
            <a:ext cx="1853805" cy="565283"/>
          </a:xfrm>
          <a:prstGeom prst="rect">
            <a:avLst/>
          </a:prstGeom>
          <a:noFill/>
        </p:spPr>
        <p:txBody>
          <a:bodyPr wrap="square" rtlCol="0">
            <a:spAutoFit/>
          </a:bodyPr>
          <a:lstStyle/>
          <a:p>
            <a:pPr algn="ctr">
              <a:lnSpc>
                <a:spcPct val="85000"/>
              </a:lnSpc>
            </a:pPr>
            <a:r>
              <a:rPr lang="en-US" dirty="0" err="1"/>
              <a:t>AlO</a:t>
            </a:r>
            <a:r>
              <a:rPr lang="en-US" dirty="0"/>
              <a:t> (g)</a:t>
            </a:r>
          </a:p>
          <a:p>
            <a:pPr algn="ctr">
              <a:lnSpc>
                <a:spcPct val="85000"/>
              </a:lnSpc>
            </a:pPr>
            <a:r>
              <a:rPr lang="en-US" dirty="0"/>
              <a:t>Mass Fraction</a:t>
            </a:r>
          </a:p>
        </p:txBody>
      </p:sp>
      <p:sp>
        <p:nvSpPr>
          <p:cNvPr id="10" name="TextBox 9">
            <a:extLst>
              <a:ext uri="{FF2B5EF4-FFF2-40B4-BE49-F238E27FC236}">
                <a16:creationId xmlns:a16="http://schemas.microsoft.com/office/drawing/2014/main" id="{0A9BB9DF-342E-FAC8-D0EF-71BED01BEE4C}"/>
              </a:ext>
            </a:extLst>
          </p:cNvPr>
          <p:cNvSpPr txBox="1"/>
          <p:nvPr/>
        </p:nvSpPr>
        <p:spPr>
          <a:xfrm>
            <a:off x="9281841" y="1762129"/>
            <a:ext cx="2117780" cy="800732"/>
          </a:xfrm>
          <a:prstGeom prst="rect">
            <a:avLst/>
          </a:prstGeom>
          <a:noFill/>
        </p:spPr>
        <p:txBody>
          <a:bodyPr wrap="square" rtlCol="0">
            <a:spAutoFit/>
          </a:bodyPr>
          <a:lstStyle/>
          <a:p>
            <a:pPr algn="ctr">
              <a:lnSpc>
                <a:spcPct val="85000"/>
              </a:lnSpc>
            </a:pPr>
            <a:r>
              <a:rPr lang="en-US" dirty="0"/>
              <a:t>Al</a:t>
            </a:r>
            <a:r>
              <a:rPr lang="en-US" baseline="-25000" dirty="0"/>
              <a:t>2</a:t>
            </a:r>
            <a:r>
              <a:rPr lang="en-US" dirty="0"/>
              <a:t>O</a:t>
            </a:r>
            <a:r>
              <a:rPr lang="en-US" baseline="-25000" dirty="0"/>
              <a:t>3</a:t>
            </a:r>
            <a:r>
              <a:rPr lang="en-US" dirty="0"/>
              <a:t> (l) </a:t>
            </a:r>
          </a:p>
          <a:p>
            <a:pPr algn="ctr">
              <a:lnSpc>
                <a:spcPct val="85000"/>
              </a:lnSpc>
            </a:pPr>
            <a:r>
              <a:rPr lang="en-US" dirty="0"/>
              <a:t>Mass Fraction</a:t>
            </a:r>
          </a:p>
          <a:p>
            <a:pPr algn="ctr">
              <a:lnSpc>
                <a:spcPct val="85000"/>
              </a:lnSpc>
            </a:pPr>
            <a:r>
              <a:rPr lang="en-US" b="1" dirty="0">
                <a:solidFill>
                  <a:srgbClr val="C58C25"/>
                </a:solidFill>
              </a:rPr>
              <a:t>Condensation</a:t>
            </a:r>
          </a:p>
        </p:txBody>
      </p:sp>
      <p:sp>
        <p:nvSpPr>
          <p:cNvPr id="11" name="TextBox 10">
            <a:extLst>
              <a:ext uri="{FF2B5EF4-FFF2-40B4-BE49-F238E27FC236}">
                <a16:creationId xmlns:a16="http://schemas.microsoft.com/office/drawing/2014/main" id="{98823017-5A43-47CC-E073-99AF7E491939}"/>
              </a:ext>
            </a:extLst>
          </p:cNvPr>
          <p:cNvSpPr txBox="1"/>
          <p:nvPr/>
        </p:nvSpPr>
        <p:spPr>
          <a:xfrm>
            <a:off x="5473505" y="1387900"/>
            <a:ext cx="4530599" cy="400110"/>
          </a:xfrm>
          <a:prstGeom prst="rect">
            <a:avLst/>
          </a:prstGeom>
          <a:noFill/>
        </p:spPr>
        <p:txBody>
          <a:bodyPr wrap="none" rtlCol="0">
            <a:spAutoFit/>
          </a:bodyPr>
          <a:lstStyle/>
          <a:p>
            <a:pPr algn="ctr"/>
            <a:r>
              <a:rPr lang="en-US" sz="2000" b="1" dirty="0"/>
              <a:t>Al Fireball Multi-Phase Thermochemistry</a:t>
            </a:r>
          </a:p>
        </p:txBody>
      </p:sp>
      <p:sp>
        <p:nvSpPr>
          <p:cNvPr id="12" name="TextBox 11">
            <a:extLst>
              <a:ext uri="{FF2B5EF4-FFF2-40B4-BE49-F238E27FC236}">
                <a16:creationId xmlns:a16="http://schemas.microsoft.com/office/drawing/2014/main" id="{B8285865-BBCA-2A0D-22FC-6C2D92408ACF}"/>
              </a:ext>
            </a:extLst>
          </p:cNvPr>
          <p:cNvSpPr txBox="1"/>
          <p:nvPr/>
        </p:nvSpPr>
        <p:spPr>
          <a:xfrm>
            <a:off x="583718" y="2894366"/>
            <a:ext cx="2726003" cy="400110"/>
          </a:xfrm>
          <a:prstGeom prst="rect">
            <a:avLst/>
          </a:prstGeom>
          <a:noFill/>
        </p:spPr>
        <p:txBody>
          <a:bodyPr wrap="none" rtlCol="0">
            <a:spAutoFit/>
          </a:bodyPr>
          <a:lstStyle/>
          <a:p>
            <a:pPr algn="ctr"/>
            <a:r>
              <a:rPr lang="en-US" sz="2000" b="1" dirty="0"/>
              <a:t>Shockwave Propagation</a:t>
            </a:r>
          </a:p>
        </p:txBody>
      </p:sp>
      <p:pic>
        <p:nvPicPr>
          <p:cNvPr id="13" name="Picture 12">
            <a:extLst>
              <a:ext uri="{FF2B5EF4-FFF2-40B4-BE49-F238E27FC236}">
                <a16:creationId xmlns:a16="http://schemas.microsoft.com/office/drawing/2014/main" id="{33F2D227-2D05-8048-AF3B-18DE59627927}"/>
              </a:ext>
            </a:extLst>
          </p:cNvPr>
          <p:cNvPicPr>
            <a:picLocks/>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78712" t="19327" r="19256" b="18036"/>
          <a:stretch/>
        </p:blipFill>
        <p:spPr>
          <a:xfrm>
            <a:off x="11543915" y="2757534"/>
            <a:ext cx="135294" cy="1668506"/>
          </a:xfrm>
          <a:prstGeom prst="rect">
            <a:avLst/>
          </a:prstGeom>
          <a:ln w="6350">
            <a:solidFill>
              <a:schemeClr val="tx1"/>
            </a:solidFill>
          </a:ln>
        </p:spPr>
      </p:pic>
      <p:sp>
        <p:nvSpPr>
          <p:cNvPr id="14" name="TextBox 13">
            <a:extLst>
              <a:ext uri="{FF2B5EF4-FFF2-40B4-BE49-F238E27FC236}">
                <a16:creationId xmlns:a16="http://schemas.microsoft.com/office/drawing/2014/main" id="{19D9A849-0444-B749-E6EB-34712000BD28}"/>
              </a:ext>
            </a:extLst>
          </p:cNvPr>
          <p:cNvSpPr txBox="1"/>
          <p:nvPr/>
        </p:nvSpPr>
        <p:spPr>
          <a:xfrm>
            <a:off x="11456937" y="4236399"/>
            <a:ext cx="68363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0</a:t>
            </a:r>
          </a:p>
        </p:txBody>
      </p:sp>
      <p:sp>
        <p:nvSpPr>
          <p:cNvPr id="15" name="TextBox 14">
            <a:extLst>
              <a:ext uri="{FF2B5EF4-FFF2-40B4-BE49-F238E27FC236}">
                <a16:creationId xmlns:a16="http://schemas.microsoft.com/office/drawing/2014/main" id="{055FFAAB-EC61-9ADF-0424-DA7BD180405C}"/>
              </a:ext>
            </a:extLst>
          </p:cNvPr>
          <p:cNvSpPr txBox="1"/>
          <p:nvPr/>
        </p:nvSpPr>
        <p:spPr>
          <a:xfrm>
            <a:off x="11582631" y="2572434"/>
            <a:ext cx="68363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Max</a:t>
            </a:r>
          </a:p>
        </p:txBody>
      </p:sp>
      <p:cxnSp>
        <p:nvCxnSpPr>
          <p:cNvPr id="20" name="Straight Connector 19">
            <a:extLst>
              <a:ext uri="{FF2B5EF4-FFF2-40B4-BE49-F238E27FC236}">
                <a16:creationId xmlns:a16="http://schemas.microsoft.com/office/drawing/2014/main" id="{2B01112E-BAFE-B1C1-5547-45C4F46D6465}"/>
              </a:ext>
            </a:extLst>
          </p:cNvPr>
          <p:cNvCxnSpPr>
            <a:cxnSpLocks/>
          </p:cNvCxnSpPr>
          <p:nvPr/>
        </p:nvCxnSpPr>
        <p:spPr>
          <a:xfrm flipV="1">
            <a:off x="3546282" y="1117557"/>
            <a:ext cx="0" cy="4837970"/>
          </a:xfrm>
          <a:prstGeom prst="line">
            <a:avLst/>
          </a:prstGeom>
          <a:ln w="127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67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4EAECC21-A2BE-1461-500F-88E8E1CD0013}"/>
              </a:ext>
            </a:extLst>
          </p:cNvPr>
          <p:cNvSpPr/>
          <p:nvPr/>
        </p:nvSpPr>
        <p:spPr>
          <a:xfrm>
            <a:off x="9963094" y="1125291"/>
            <a:ext cx="1650155" cy="1069827"/>
          </a:xfrm>
          <a:prstGeom prst="rect">
            <a:avLst/>
          </a:prstGeom>
          <a:solidFill>
            <a:srgbClr val="0A0A64"/>
          </a:solidFill>
          <a:ln w="76200">
            <a:solidFill>
              <a:srgbClr val="0A0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82555" y="0"/>
            <a:ext cx="11809445" cy="1325563"/>
          </a:xfrm>
        </p:spPr>
        <p:txBody>
          <a:bodyPr>
            <a:normAutofit/>
          </a:bodyPr>
          <a:lstStyle/>
          <a:p>
            <a:r>
              <a:rPr lang="en-US" sz="4000" dirty="0">
                <a:latin typeface="Trebuchet MS" panose="020B0603020202020204" pitchFamily="34" charset="0"/>
              </a:rPr>
              <a:t>Comparison of Results</a:t>
            </a:r>
          </a:p>
        </p:txBody>
      </p:sp>
      <p:grpSp>
        <p:nvGrpSpPr>
          <p:cNvPr id="73" name="Group 72">
            <a:extLst>
              <a:ext uri="{FF2B5EF4-FFF2-40B4-BE49-F238E27FC236}">
                <a16:creationId xmlns:a16="http://schemas.microsoft.com/office/drawing/2014/main" id="{F16DA716-2A15-CD18-6EFA-C645085456F8}"/>
              </a:ext>
            </a:extLst>
          </p:cNvPr>
          <p:cNvGrpSpPr/>
          <p:nvPr/>
        </p:nvGrpSpPr>
        <p:grpSpPr>
          <a:xfrm>
            <a:off x="5617812" y="755959"/>
            <a:ext cx="4182619" cy="1650703"/>
            <a:chOff x="-36157" y="2069137"/>
            <a:chExt cx="4182619" cy="1650703"/>
          </a:xfrm>
        </p:grpSpPr>
        <p:sp>
          <p:nvSpPr>
            <p:cNvPr id="17" name="TextBox 16">
              <a:extLst>
                <a:ext uri="{FF2B5EF4-FFF2-40B4-BE49-F238E27FC236}">
                  <a16:creationId xmlns:a16="http://schemas.microsoft.com/office/drawing/2014/main" id="{38416D7A-A885-84AE-BE9A-9E3351CC27E1}"/>
                </a:ext>
              </a:extLst>
            </p:cNvPr>
            <p:cNvSpPr txBox="1"/>
            <p:nvPr/>
          </p:nvSpPr>
          <p:spPr>
            <a:xfrm>
              <a:off x="2683168" y="2069137"/>
              <a:ext cx="100272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 µs</a:t>
              </a:r>
            </a:p>
          </p:txBody>
        </p:sp>
        <p:sp>
          <p:nvSpPr>
            <p:cNvPr id="18" name="TextBox 17">
              <a:extLst>
                <a:ext uri="{FF2B5EF4-FFF2-40B4-BE49-F238E27FC236}">
                  <a16:creationId xmlns:a16="http://schemas.microsoft.com/office/drawing/2014/main" id="{3FA1A1D8-D487-FA2E-9C8C-541DA557A376}"/>
                </a:ext>
              </a:extLst>
            </p:cNvPr>
            <p:cNvSpPr txBox="1"/>
            <p:nvPr/>
          </p:nvSpPr>
          <p:spPr>
            <a:xfrm>
              <a:off x="934327" y="2069137"/>
              <a:ext cx="104944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0.5 µs</a:t>
              </a:r>
            </a:p>
          </p:txBody>
        </p:sp>
        <p:pic>
          <p:nvPicPr>
            <p:cNvPr id="19" name="Picture 18">
              <a:extLst>
                <a:ext uri="{FF2B5EF4-FFF2-40B4-BE49-F238E27FC236}">
                  <a16:creationId xmlns:a16="http://schemas.microsoft.com/office/drawing/2014/main" id="{59AD3AF7-C217-9E81-877C-69F5CCADF60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2392" t="33391" r="32192" b="17196"/>
            <a:stretch/>
          </p:blipFill>
          <p:spPr>
            <a:xfrm>
              <a:off x="376311" y="2403047"/>
              <a:ext cx="1867765" cy="1143066"/>
            </a:xfrm>
            <a:prstGeom prst="rect">
              <a:avLst/>
            </a:prstGeom>
          </p:spPr>
        </p:pic>
        <p:pic>
          <p:nvPicPr>
            <p:cNvPr id="20" name="Picture 19">
              <a:extLst>
                <a:ext uri="{FF2B5EF4-FFF2-40B4-BE49-F238E27FC236}">
                  <a16:creationId xmlns:a16="http://schemas.microsoft.com/office/drawing/2014/main" id="{5862FAAB-3AD2-2545-9F02-EF57C088562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232438" y="2403326"/>
              <a:ext cx="1831030" cy="1132830"/>
            </a:xfrm>
            <a:prstGeom prst="rect">
              <a:avLst/>
            </a:prstGeom>
          </p:spPr>
        </p:pic>
        <p:pic>
          <p:nvPicPr>
            <p:cNvPr id="21" name="Picture 20">
              <a:extLst>
                <a:ext uri="{FF2B5EF4-FFF2-40B4-BE49-F238E27FC236}">
                  <a16:creationId xmlns:a16="http://schemas.microsoft.com/office/drawing/2014/main" id="{9B4BE326-636A-9A36-7E2C-0FC86E183F2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17679" t="31213" r="76843" b="22452"/>
            <a:stretch/>
          </p:blipFill>
          <p:spPr>
            <a:xfrm>
              <a:off x="183125" y="2358252"/>
              <a:ext cx="223340" cy="1062787"/>
            </a:xfrm>
            <a:prstGeom prst="rect">
              <a:avLst/>
            </a:prstGeom>
          </p:spPr>
        </p:pic>
        <p:sp>
          <p:nvSpPr>
            <p:cNvPr id="22" name="TextBox 21">
              <a:extLst>
                <a:ext uri="{FF2B5EF4-FFF2-40B4-BE49-F238E27FC236}">
                  <a16:creationId xmlns:a16="http://schemas.microsoft.com/office/drawing/2014/main" id="{3A508F43-A416-42B8-C5D3-063620108E6D}"/>
                </a:ext>
              </a:extLst>
            </p:cNvPr>
            <p:cNvSpPr txBox="1"/>
            <p:nvPr/>
          </p:nvSpPr>
          <p:spPr>
            <a:xfrm>
              <a:off x="420496" y="2416240"/>
              <a:ext cx="742511"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Al (g)</a:t>
              </a:r>
            </a:p>
          </p:txBody>
        </p:sp>
        <p:sp>
          <p:nvSpPr>
            <p:cNvPr id="23" name="TextBox 22">
              <a:extLst>
                <a:ext uri="{FF2B5EF4-FFF2-40B4-BE49-F238E27FC236}">
                  <a16:creationId xmlns:a16="http://schemas.microsoft.com/office/drawing/2014/main" id="{CDE6D220-8D45-1E3D-BB6F-4536599E937E}"/>
                </a:ext>
              </a:extLst>
            </p:cNvPr>
            <p:cNvSpPr txBox="1"/>
            <p:nvPr/>
          </p:nvSpPr>
          <p:spPr>
            <a:xfrm rot="16200000">
              <a:off x="-358361" y="2846470"/>
              <a:ext cx="906017" cy="261610"/>
            </a:xfrm>
            <a:prstGeom prst="rect">
              <a:avLst/>
            </a:prstGeom>
            <a:noFill/>
          </p:spPr>
          <p:txBody>
            <a:bodyPr wrap="none" rtlCol="0">
              <a:spAutoFit/>
            </a:bodyPr>
            <a:lstStyle/>
            <a:p>
              <a:r>
                <a:rPr lang="en-US" sz="1100" dirty="0">
                  <a:latin typeface="Times New Roman" panose="02020603050405020304" pitchFamily="18" charset="0"/>
                  <a:ea typeface="Tahoma" panose="020B0604030504040204" pitchFamily="34" charset="0"/>
                  <a:cs typeface="Times New Roman" panose="02020603050405020304" pitchFamily="18" charset="0"/>
                </a:rPr>
                <a:t>Y-axis (mm)</a:t>
              </a:r>
            </a:p>
          </p:txBody>
        </p:sp>
        <p:pic>
          <p:nvPicPr>
            <p:cNvPr id="24" name="Picture 23">
              <a:extLst>
                <a:ext uri="{FF2B5EF4-FFF2-40B4-BE49-F238E27FC236}">
                  <a16:creationId xmlns:a16="http://schemas.microsoft.com/office/drawing/2014/main" id="{0ABEC744-DE89-BE36-4FB6-49E91C4E25B7}"/>
                </a:ext>
              </a:extLst>
            </p:cNvPr>
            <p:cNvPicPr>
              <a:picLocks/>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78712" t="19327" r="19256" b="18036"/>
            <a:stretch/>
          </p:blipFill>
          <p:spPr>
            <a:xfrm>
              <a:off x="1797162" y="2534081"/>
              <a:ext cx="144422" cy="879931"/>
            </a:xfrm>
            <a:prstGeom prst="rect">
              <a:avLst/>
            </a:prstGeom>
            <a:ln w="6350">
              <a:solidFill>
                <a:schemeClr val="bg1"/>
              </a:solidFill>
            </a:ln>
          </p:spPr>
        </p:pic>
        <p:sp>
          <p:nvSpPr>
            <p:cNvPr id="25" name="TextBox 24">
              <a:extLst>
                <a:ext uri="{FF2B5EF4-FFF2-40B4-BE49-F238E27FC236}">
                  <a16:creationId xmlns:a16="http://schemas.microsoft.com/office/drawing/2014/main" id="{D03CBE31-454D-BDBE-205B-CD842F31C172}"/>
                </a:ext>
              </a:extLst>
            </p:cNvPr>
            <p:cNvSpPr txBox="1"/>
            <p:nvPr/>
          </p:nvSpPr>
          <p:spPr>
            <a:xfrm>
              <a:off x="1889022" y="2390023"/>
              <a:ext cx="377026"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1.0</a:t>
              </a:r>
            </a:p>
          </p:txBody>
        </p:sp>
        <p:sp>
          <p:nvSpPr>
            <p:cNvPr id="26" name="TextBox 25">
              <a:extLst>
                <a:ext uri="{FF2B5EF4-FFF2-40B4-BE49-F238E27FC236}">
                  <a16:creationId xmlns:a16="http://schemas.microsoft.com/office/drawing/2014/main" id="{02405D4E-7D2D-59DF-20ED-94369824DD1C}"/>
                </a:ext>
              </a:extLst>
            </p:cNvPr>
            <p:cNvSpPr txBox="1"/>
            <p:nvPr/>
          </p:nvSpPr>
          <p:spPr>
            <a:xfrm>
              <a:off x="1902790" y="2837780"/>
              <a:ext cx="377026"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0.5</a:t>
              </a:r>
            </a:p>
          </p:txBody>
        </p:sp>
        <p:sp>
          <p:nvSpPr>
            <p:cNvPr id="27" name="TextBox 26">
              <a:extLst>
                <a:ext uri="{FF2B5EF4-FFF2-40B4-BE49-F238E27FC236}">
                  <a16:creationId xmlns:a16="http://schemas.microsoft.com/office/drawing/2014/main" id="{C5119681-CEC6-9EEF-5C1E-912B9384A4E0}"/>
                </a:ext>
              </a:extLst>
            </p:cNvPr>
            <p:cNvSpPr txBox="1"/>
            <p:nvPr/>
          </p:nvSpPr>
          <p:spPr>
            <a:xfrm>
              <a:off x="1903534" y="3260742"/>
              <a:ext cx="26161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a:t>
              </a:r>
            </a:p>
          </p:txBody>
        </p:sp>
        <p:pic>
          <p:nvPicPr>
            <p:cNvPr id="28" name="Picture 27">
              <a:extLst>
                <a:ext uri="{FF2B5EF4-FFF2-40B4-BE49-F238E27FC236}">
                  <a16:creationId xmlns:a16="http://schemas.microsoft.com/office/drawing/2014/main" id="{97660D1F-EB4C-150C-AFF8-389035323D51}"/>
                </a:ext>
              </a:extLst>
            </p:cNvPr>
            <p:cNvPicPr>
              <a:picLocks/>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78712" t="19327" r="19256" b="18036"/>
            <a:stretch/>
          </p:blipFill>
          <p:spPr>
            <a:xfrm>
              <a:off x="3546977" y="2529786"/>
              <a:ext cx="144422" cy="879931"/>
            </a:xfrm>
            <a:prstGeom prst="rect">
              <a:avLst/>
            </a:prstGeom>
            <a:ln w="6350">
              <a:solidFill>
                <a:schemeClr val="bg1"/>
              </a:solidFill>
            </a:ln>
          </p:spPr>
        </p:pic>
        <p:sp>
          <p:nvSpPr>
            <p:cNvPr id="29" name="TextBox 28">
              <a:extLst>
                <a:ext uri="{FF2B5EF4-FFF2-40B4-BE49-F238E27FC236}">
                  <a16:creationId xmlns:a16="http://schemas.microsoft.com/office/drawing/2014/main" id="{174B41A7-002A-C905-C9B3-FC0D454296B6}"/>
                </a:ext>
              </a:extLst>
            </p:cNvPr>
            <p:cNvSpPr txBox="1"/>
            <p:nvPr/>
          </p:nvSpPr>
          <p:spPr>
            <a:xfrm>
              <a:off x="3649954" y="2390023"/>
              <a:ext cx="45397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0.85</a:t>
              </a:r>
            </a:p>
          </p:txBody>
        </p:sp>
        <p:sp>
          <p:nvSpPr>
            <p:cNvPr id="30" name="TextBox 29">
              <a:extLst>
                <a:ext uri="{FF2B5EF4-FFF2-40B4-BE49-F238E27FC236}">
                  <a16:creationId xmlns:a16="http://schemas.microsoft.com/office/drawing/2014/main" id="{C7DF1578-9183-712E-23DC-A8B0310C5D6E}"/>
                </a:ext>
              </a:extLst>
            </p:cNvPr>
            <p:cNvSpPr txBox="1"/>
            <p:nvPr/>
          </p:nvSpPr>
          <p:spPr>
            <a:xfrm>
              <a:off x="3662491" y="2845999"/>
              <a:ext cx="45397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0.43</a:t>
              </a:r>
            </a:p>
          </p:txBody>
        </p:sp>
        <p:sp>
          <p:nvSpPr>
            <p:cNvPr id="31" name="TextBox 30">
              <a:extLst>
                <a:ext uri="{FF2B5EF4-FFF2-40B4-BE49-F238E27FC236}">
                  <a16:creationId xmlns:a16="http://schemas.microsoft.com/office/drawing/2014/main" id="{E8B3C1BC-9E4B-9E5B-D12A-EBF6BC6304F6}"/>
                </a:ext>
              </a:extLst>
            </p:cNvPr>
            <p:cNvSpPr txBox="1"/>
            <p:nvPr/>
          </p:nvSpPr>
          <p:spPr>
            <a:xfrm>
              <a:off x="3664713" y="3264262"/>
              <a:ext cx="26161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a:t>
              </a:r>
            </a:p>
          </p:txBody>
        </p:sp>
        <p:pic>
          <p:nvPicPr>
            <p:cNvPr id="62" name="Picture 61">
              <a:extLst>
                <a:ext uri="{FF2B5EF4-FFF2-40B4-BE49-F238E27FC236}">
                  <a16:creationId xmlns:a16="http://schemas.microsoft.com/office/drawing/2014/main" id="{C2C41737-CD7A-6517-ADD1-904CF72E5ECE}"/>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0310" t="82523" r="32222" b="9684"/>
            <a:stretch/>
          </p:blipFill>
          <p:spPr>
            <a:xfrm>
              <a:off x="296380" y="3539038"/>
              <a:ext cx="1967379" cy="180802"/>
            </a:xfrm>
            <a:prstGeom prst="rect">
              <a:avLst/>
            </a:prstGeom>
          </p:spPr>
        </p:pic>
        <p:pic>
          <p:nvPicPr>
            <p:cNvPr id="63" name="Picture 62">
              <a:extLst>
                <a:ext uri="{FF2B5EF4-FFF2-40B4-BE49-F238E27FC236}">
                  <a16:creationId xmlns:a16="http://schemas.microsoft.com/office/drawing/2014/main" id="{706EA4C2-C37C-4F9C-CCBB-A1E37224DF3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3191" t="82523" r="30357" b="9512"/>
            <a:stretch/>
          </p:blipFill>
          <p:spPr>
            <a:xfrm>
              <a:off x="2234682" y="3537614"/>
              <a:ext cx="1911780" cy="182225"/>
            </a:xfrm>
            <a:prstGeom prst="rect">
              <a:avLst/>
            </a:prstGeom>
          </p:spPr>
        </p:pic>
        <p:cxnSp>
          <p:nvCxnSpPr>
            <p:cNvPr id="69" name="Straight Connector 68">
              <a:extLst>
                <a:ext uri="{FF2B5EF4-FFF2-40B4-BE49-F238E27FC236}">
                  <a16:creationId xmlns:a16="http://schemas.microsoft.com/office/drawing/2014/main" id="{E8F00D1F-2AA3-6A48-0330-F69F751D351D}"/>
                </a:ext>
              </a:extLst>
            </p:cNvPr>
            <p:cNvCxnSpPr/>
            <p:nvPr/>
          </p:nvCxnSpPr>
          <p:spPr>
            <a:xfrm>
              <a:off x="2245103" y="3531090"/>
              <a:ext cx="822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E6A9739-6D27-74C2-81BF-1ECA57206912}"/>
                </a:ext>
              </a:extLst>
            </p:cNvPr>
            <p:cNvCxnSpPr/>
            <p:nvPr/>
          </p:nvCxnSpPr>
          <p:spPr>
            <a:xfrm>
              <a:off x="3220728" y="3531510"/>
              <a:ext cx="822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3FA03DA-6527-7164-A8DE-B363FB90FFD5}"/>
                </a:ext>
              </a:extLst>
            </p:cNvPr>
            <p:cNvSpPr txBox="1"/>
            <p:nvPr/>
          </p:nvSpPr>
          <p:spPr>
            <a:xfrm>
              <a:off x="198570" y="3394139"/>
              <a:ext cx="26161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0</a:t>
              </a:r>
            </a:p>
          </p:txBody>
        </p:sp>
      </p:grpSp>
      <p:grpSp>
        <p:nvGrpSpPr>
          <p:cNvPr id="75" name="Group 74">
            <a:extLst>
              <a:ext uri="{FF2B5EF4-FFF2-40B4-BE49-F238E27FC236}">
                <a16:creationId xmlns:a16="http://schemas.microsoft.com/office/drawing/2014/main" id="{4E3A3EED-D8F5-8EF3-F9E9-CD9C4D7CC21F}"/>
              </a:ext>
            </a:extLst>
          </p:cNvPr>
          <p:cNvGrpSpPr/>
          <p:nvPr/>
        </p:nvGrpSpPr>
        <p:grpSpPr>
          <a:xfrm>
            <a:off x="5840007" y="2757277"/>
            <a:ext cx="3960567" cy="2930831"/>
            <a:chOff x="4500064" y="1136689"/>
            <a:chExt cx="3960567" cy="2930831"/>
          </a:xfrm>
        </p:grpSpPr>
        <p:grpSp>
          <p:nvGrpSpPr>
            <p:cNvPr id="72" name="Group 71">
              <a:extLst>
                <a:ext uri="{FF2B5EF4-FFF2-40B4-BE49-F238E27FC236}">
                  <a16:creationId xmlns:a16="http://schemas.microsoft.com/office/drawing/2014/main" id="{3A82EE9C-141D-ED87-8577-2762C4C55E24}"/>
                </a:ext>
              </a:extLst>
            </p:cNvPr>
            <p:cNvGrpSpPr/>
            <p:nvPr/>
          </p:nvGrpSpPr>
          <p:grpSpPr>
            <a:xfrm>
              <a:off x="4500064" y="1136689"/>
              <a:ext cx="3960567" cy="2930831"/>
              <a:chOff x="4332067" y="1062670"/>
              <a:chExt cx="3960567" cy="2930831"/>
            </a:xfrm>
          </p:grpSpPr>
          <p:pic>
            <p:nvPicPr>
              <p:cNvPr id="44" name="Picture 43">
                <a:extLst>
                  <a:ext uri="{FF2B5EF4-FFF2-40B4-BE49-F238E27FC236}">
                    <a16:creationId xmlns:a16="http://schemas.microsoft.com/office/drawing/2014/main" id="{7485846C-EF6C-073F-F6AA-C06867E9DCC8}"/>
                  </a:ext>
                </a:extLst>
              </p:cNvPr>
              <p:cNvPicPr>
                <a:picLocks noChangeAspect="1"/>
              </p:cNvPicPr>
              <p:nvPr/>
            </p:nvPicPr>
            <p:blipFill rotWithShape="1">
              <a:blip r:embed="rId11"/>
              <a:srcRect b="664"/>
              <a:stretch/>
            </p:blipFill>
            <p:spPr>
              <a:xfrm>
                <a:off x="6385962" y="2556472"/>
                <a:ext cx="1823299" cy="1139228"/>
              </a:xfrm>
              <a:prstGeom prst="rect">
                <a:avLst/>
              </a:prstGeom>
            </p:spPr>
          </p:pic>
          <p:pic>
            <p:nvPicPr>
              <p:cNvPr id="32" name="Picture 31">
                <a:extLst>
                  <a:ext uri="{FF2B5EF4-FFF2-40B4-BE49-F238E27FC236}">
                    <a16:creationId xmlns:a16="http://schemas.microsoft.com/office/drawing/2014/main" id="{5717B3DD-C2AD-EC41-57BD-3938648BD62A}"/>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Lst>
              </a:blip>
              <a:stretch>
                <a:fillRect/>
              </a:stretch>
            </p:blipFill>
            <p:spPr>
              <a:xfrm>
                <a:off x="4569652" y="1403890"/>
                <a:ext cx="1823299" cy="1128596"/>
              </a:xfrm>
              <a:prstGeom prst="rect">
                <a:avLst/>
              </a:prstGeom>
            </p:spPr>
          </p:pic>
          <p:sp>
            <p:nvSpPr>
              <p:cNvPr id="33" name="TextBox 32">
                <a:extLst>
                  <a:ext uri="{FF2B5EF4-FFF2-40B4-BE49-F238E27FC236}">
                    <a16:creationId xmlns:a16="http://schemas.microsoft.com/office/drawing/2014/main" id="{19E2195C-D50B-FE5B-AD30-807869562CB6}"/>
                  </a:ext>
                </a:extLst>
              </p:cNvPr>
              <p:cNvSpPr txBox="1"/>
              <p:nvPr/>
            </p:nvSpPr>
            <p:spPr>
              <a:xfrm>
                <a:off x="4942990" y="1068559"/>
                <a:ext cx="12759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20 µs</a:t>
                </a:r>
              </a:p>
            </p:txBody>
          </p:sp>
          <p:pic>
            <p:nvPicPr>
              <p:cNvPr id="34" name="Picture 33">
                <a:extLst>
                  <a:ext uri="{FF2B5EF4-FFF2-40B4-BE49-F238E27FC236}">
                    <a16:creationId xmlns:a16="http://schemas.microsoft.com/office/drawing/2014/main" id="{3107148C-4563-67B0-52D8-D6C8984CF792}"/>
                  </a:ext>
                </a:extLst>
              </p:cNvPr>
              <p:cNvPicPr>
                <a:picLocks/>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78712" t="19327" r="19256" b="18036"/>
              <a:stretch/>
            </p:blipFill>
            <p:spPr>
              <a:xfrm>
                <a:off x="5892049" y="1515858"/>
                <a:ext cx="144422" cy="879931"/>
              </a:xfrm>
              <a:prstGeom prst="rect">
                <a:avLst/>
              </a:prstGeom>
              <a:ln w="6350">
                <a:solidFill>
                  <a:schemeClr val="bg1"/>
                </a:solidFill>
              </a:ln>
            </p:spPr>
          </p:pic>
          <p:sp>
            <p:nvSpPr>
              <p:cNvPr id="35" name="TextBox 34">
                <a:extLst>
                  <a:ext uri="{FF2B5EF4-FFF2-40B4-BE49-F238E27FC236}">
                    <a16:creationId xmlns:a16="http://schemas.microsoft.com/office/drawing/2014/main" id="{58381CCD-56D8-6552-1E08-B6B3D52EF012}"/>
                  </a:ext>
                </a:extLst>
              </p:cNvPr>
              <p:cNvSpPr txBox="1"/>
              <p:nvPr/>
            </p:nvSpPr>
            <p:spPr>
              <a:xfrm>
                <a:off x="5983945" y="1376095"/>
                <a:ext cx="45397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0.44</a:t>
                </a:r>
              </a:p>
            </p:txBody>
          </p:sp>
          <p:sp>
            <p:nvSpPr>
              <p:cNvPr id="36" name="TextBox 35">
                <a:extLst>
                  <a:ext uri="{FF2B5EF4-FFF2-40B4-BE49-F238E27FC236}">
                    <a16:creationId xmlns:a16="http://schemas.microsoft.com/office/drawing/2014/main" id="{9C1A876E-A305-4463-EB9B-B10C5791ECE0}"/>
                  </a:ext>
                </a:extLst>
              </p:cNvPr>
              <p:cNvSpPr txBox="1"/>
              <p:nvPr/>
            </p:nvSpPr>
            <p:spPr>
              <a:xfrm>
                <a:off x="5997680" y="1819981"/>
                <a:ext cx="45397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0.22</a:t>
                </a:r>
              </a:p>
            </p:txBody>
          </p:sp>
          <p:sp>
            <p:nvSpPr>
              <p:cNvPr id="37" name="TextBox 36">
                <a:extLst>
                  <a:ext uri="{FF2B5EF4-FFF2-40B4-BE49-F238E27FC236}">
                    <a16:creationId xmlns:a16="http://schemas.microsoft.com/office/drawing/2014/main" id="{9E05D677-D6CE-6DD1-0DDA-7AD8D27192A3}"/>
                  </a:ext>
                </a:extLst>
              </p:cNvPr>
              <p:cNvSpPr txBox="1"/>
              <p:nvPr/>
            </p:nvSpPr>
            <p:spPr>
              <a:xfrm>
                <a:off x="5998704" y="2250334"/>
                <a:ext cx="26161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a:t>
                </a:r>
              </a:p>
            </p:txBody>
          </p:sp>
          <p:pic>
            <p:nvPicPr>
              <p:cNvPr id="38" name="Picture 37">
                <a:extLst>
                  <a:ext uri="{FF2B5EF4-FFF2-40B4-BE49-F238E27FC236}">
                    <a16:creationId xmlns:a16="http://schemas.microsoft.com/office/drawing/2014/main" id="{A03866EF-4FF1-2984-09B8-EFC169A4F59C}"/>
                  </a:ext>
                </a:extLst>
              </p:cNvPr>
              <p:cNvPicPr>
                <a:picLocks noChangeAspect="1"/>
              </p:cNvPicPr>
              <p:nvPr/>
            </p:nvPicPr>
            <p:blipFill rotWithShape="1">
              <a:blip r:embed="rId14">
                <a:extLst>
                  <a:ext uri="{BEBA8EAE-BF5A-486C-A8C5-ECC9F3942E4B}">
                    <a14:imgProps xmlns:a14="http://schemas.microsoft.com/office/drawing/2010/main">
                      <a14:imgLayer r:embed="rId15">
                        <a14:imgEffect>
                          <a14:sharpenSoften amount="25000"/>
                        </a14:imgEffect>
                      </a14:imgLayer>
                    </a14:imgProps>
                  </a:ext>
                </a:extLst>
              </a:blip>
              <a:srcRect r="296"/>
              <a:stretch/>
            </p:blipFill>
            <p:spPr>
              <a:xfrm>
                <a:off x="4565020" y="2557145"/>
                <a:ext cx="1828904" cy="1147694"/>
              </a:xfrm>
              <a:prstGeom prst="rect">
                <a:avLst/>
              </a:prstGeom>
            </p:spPr>
          </p:pic>
          <p:sp>
            <p:nvSpPr>
              <p:cNvPr id="39" name="TextBox 38">
                <a:extLst>
                  <a:ext uri="{FF2B5EF4-FFF2-40B4-BE49-F238E27FC236}">
                    <a16:creationId xmlns:a16="http://schemas.microsoft.com/office/drawing/2014/main" id="{77E4810E-C14B-3B66-F741-85D8C89A44EE}"/>
                  </a:ext>
                </a:extLst>
              </p:cNvPr>
              <p:cNvSpPr txBox="1"/>
              <p:nvPr/>
            </p:nvSpPr>
            <p:spPr>
              <a:xfrm>
                <a:off x="4579302" y="2557145"/>
                <a:ext cx="909223"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AlO (g)</a:t>
                </a:r>
              </a:p>
            </p:txBody>
          </p:sp>
          <p:pic>
            <p:nvPicPr>
              <p:cNvPr id="42" name="Picture 41">
                <a:extLst>
                  <a:ext uri="{FF2B5EF4-FFF2-40B4-BE49-F238E27FC236}">
                    <a16:creationId xmlns:a16="http://schemas.microsoft.com/office/drawing/2014/main" id="{83275578-1723-10C5-16D2-55DF96D060B2}"/>
                  </a:ext>
                </a:extLst>
              </p:cNvPr>
              <p:cNvPicPr>
                <a:picLocks noChangeAspect="1"/>
              </p:cNvPicPr>
              <p:nvPr/>
            </p:nvPicPr>
            <p:blipFill>
              <a:blip r:embed="rId16"/>
              <a:stretch>
                <a:fillRect/>
              </a:stretch>
            </p:blipFill>
            <p:spPr>
              <a:xfrm>
                <a:off x="6395599" y="1403270"/>
                <a:ext cx="1806500" cy="1129943"/>
              </a:xfrm>
              <a:prstGeom prst="rect">
                <a:avLst/>
              </a:prstGeom>
            </p:spPr>
          </p:pic>
          <p:pic>
            <p:nvPicPr>
              <p:cNvPr id="45" name="Picture 44">
                <a:extLst>
                  <a:ext uri="{FF2B5EF4-FFF2-40B4-BE49-F238E27FC236}">
                    <a16:creationId xmlns:a16="http://schemas.microsoft.com/office/drawing/2014/main" id="{9C4B54EA-2EE7-EB23-FE4D-988BB2F278EF}"/>
                  </a:ext>
                </a:extLst>
              </p:cNvPr>
              <p:cNvPicPr>
                <a:picLocks/>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78712" t="19327" r="19256" b="18036"/>
              <a:stretch/>
            </p:blipFill>
            <p:spPr>
              <a:xfrm>
                <a:off x="7720794" y="1534602"/>
                <a:ext cx="144422" cy="879931"/>
              </a:xfrm>
              <a:prstGeom prst="rect">
                <a:avLst/>
              </a:prstGeom>
              <a:ln w="6350">
                <a:solidFill>
                  <a:schemeClr val="bg1"/>
                </a:solidFill>
              </a:ln>
            </p:spPr>
          </p:pic>
          <p:sp>
            <p:nvSpPr>
              <p:cNvPr id="46" name="TextBox 45">
                <a:extLst>
                  <a:ext uri="{FF2B5EF4-FFF2-40B4-BE49-F238E27FC236}">
                    <a16:creationId xmlns:a16="http://schemas.microsoft.com/office/drawing/2014/main" id="{2C425724-AD64-A7CB-5777-7A027ED976AF}"/>
                  </a:ext>
                </a:extLst>
              </p:cNvPr>
              <p:cNvSpPr txBox="1"/>
              <p:nvPr/>
            </p:nvSpPr>
            <p:spPr>
              <a:xfrm>
                <a:off x="7812690" y="1394839"/>
                <a:ext cx="45397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0.14</a:t>
                </a:r>
              </a:p>
            </p:txBody>
          </p:sp>
          <p:sp>
            <p:nvSpPr>
              <p:cNvPr id="47" name="TextBox 46">
                <a:extLst>
                  <a:ext uri="{FF2B5EF4-FFF2-40B4-BE49-F238E27FC236}">
                    <a16:creationId xmlns:a16="http://schemas.microsoft.com/office/drawing/2014/main" id="{BFDCB6F7-BBD6-0771-FB9C-802D7C507B9F}"/>
                  </a:ext>
                </a:extLst>
              </p:cNvPr>
              <p:cNvSpPr txBox="1"/>
              <p:nvPr/>
            </p:nvSpPr>
            <p:spPr>
              <a:xfrm>
                <a:off x="7826425" y="1838725"/>
                <a:ext cx="45397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0.07</a:t>
                </a:r>
              </a:p>
            </p:txBody>
          </p:sp>
          <p:sp>
            <p:nvSpPr>
              <p:cNvPr id="48" name="TextBox 47">
                <a:extLst>
                  <a:ext uri="{FF2B5EF4-FFF2-40B4-BE49-F238E27FC236}">
                    <a16:creationId xmlns:a16="http://schemas.microsoft.com/office/drawing/2014/main" id="{A9B99941-5629-202B-1C7B-4C2D3599B3F1}"/>
                  </a:ext>
                </a:extLst>
              </p:cNvPr>
              <p:cNvSpPr txBox="1"/>
              <p:nvPr/>
            </p:nvSpPr>
            <p:spPr>
              <a:xfrm>
                <a:off x="7827449" y="2269078"/>
                <a:ext cx="26161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0</a:t>
                </a:r>
              </a:p>
            </p:txBody>
          </p:sp>
          <p:sp>
            <p:nvSpPr>
              <p:cNvPr id="49" name="TextBox 48">
                <a:extLst>
                  <a:ext uri="{FF2B5EF4-FFF2-40B4-BE49-F238E27FC236}">
                    <a16:creationId xmlns:a16="http://schemas.microsoft.com/office/drawing/2014/main" id="{6564950F-841E-C39B-B070-14DBDD50C5F9}"/>
                  </a:ext>
                </a:extLst>
              </p:cNvPr>
              <p:cNvSpPr txBox="1"/>
              <p:nvPr/>
            </p:nvSpPr>
            <p:spPr>
              <a:xfrm>
                <a:off x="6668937" y="1062670"/>
                <a:ext cx="12759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40 µs</a:t>
                </a:r>
              </a:p>
            </p:txBody>
          </p:sp>
          <p:pic>
            <p:nvPicPr>
              <p:cNvPr id="52" name="Picture 51">
                <a:extLst>
                  <a:ext uri="{FF2B5EF4-FFF2-40B4-BE49-F238E27FC236}">
                    <a16:creationId xmlns:a16="http://schemas.microsoft.com/office/drawing/2014/main" id="{645BDACE-C53E-9EAA-37E0-71899EE3B8B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0310" t="82523" r="32222" b="4789"/>
              <a:stretch/>
            </p:blipFill>
            <p:spPr>
              <a:xfrm>
                <a:off x="4452082" y="3699128"/>
                <a:ext cx="1967379" cy="294373"/>
              </a:xfrm>
              <a:prstGeom prst="rect">
                <a:avLst/>
              </a:prstGeom>
            </p:spPr>
          </p:pic>
          <p:pic>
            <p:nvPicPr>
              <p:cNvPr id="50" name="Picture 49">
                <a:extLst>
                  <a:ext uri="{FF2B5EF4-FFF2-40B4-BE49-F238E27FC236}">
                    <a16:creationId xmlns:a16="http://schemas.microsoft.com/office/drawing/2014/main" id="{64C16B41-FF20-123E-84D5-77E7C8296702}"/>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3191" t="82523" r="30357" b="4789"/>
              <a:stretch/>
            </p:blipFill>
            <p:spPr>
              <a:xfrm>
                <a:off x="6392917" y="3700238"/>
                <a:ext cx="1899717" cy="290293"/>
              </a:xfrm>
              <a:prstGeom prst="rect">
                <a:avLst/>
              </a:prstGeom>
            </p:spPr>
          </p:pic>
          <p:cxnSp>
            <p:nvCxnSpPr>
              <p:cNvPr id="54" name="Straight Connector 53">
                <a:extLst>
                  <a:ext uri="{FF2B5EF4-FFF2-40B4-BE49-F238E27FC236}">
                    <a16:creationId xmlns:a16="http://schemas.microsoft.com/office/drawing/2014/main" id="{4F5D1177-0FD9-0D92-5F03-1F5B531A3BAF}"/>
                  </a:ext>
                </a:extLst>
              </p:cNvPr>
              <p:cNvCxnSpPr>
                <a:cxnSpLocks/>
              </p:cNvCxnSpPr>
              <p:nvPr/>
            </p:nvCxnSpPr>
            <p:spPr>
              <a:xfrm>
                <a:off x="6392917" y="3698446"/>
                <a:ext cx="1809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8EF850FB-349C-E575-FAB6-F6D9C57348D4}"/>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17679" t="31213" r="76843" b="22452"/>
              <a:stretch/>
            </p:blipFill>
            <p:spPr>
              <a:xfrm>
                <a:off x="4336180" y="1356215"/>
                <a:ext cx="234180" cy="1114369"/>
              </a:xfrm>
              <a:prstGeom prst="rect">
                <a:avLst/>
              </a:prstGeom>
            </p:spPr>
          </p:pic>
          <p:pic>
            <p:nvPicPr>
              <p:cNvPr id="57" name="Picture 56">
                <a:extLst>
                  <a:ext uri="{FF2B5EF4-FFF2-40B4-BE49-F238E27FC236}">
                    <a16:creationId xmlns:a16="http://schemas.microsoft.com/office/drawing/2014/main" id="{819630B6-D167-0EA7-12B9-B44455078F0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17679" t="31213" r="76843" b="22452"/>
              <a:stretch/>
            </p:blipFill>
            <p:spPr>
              <a:xfrm>
                <a:off x="4332067" y="2512519"/>
                <a:ext cx="234180" cy="1114369"/>
              </a:xfrm>
              <a:prstGeom prst="rect">
                <a:avLst/>
              </a:prstGeom>
            </p:spPr>
          </p:pic>
          <p:sp>
            <p:nvSpPr>
              <p:cNvPr id="58" name="TextBox 57">
                <a:extLst>
                  <a:ext uri="{FF2B5EF4-FFF2-40B4-BE49-F238E27FC236}">
                    <a16:creationId xmlns:a16="http://schemas.microsoft.com/office/drawing/2014/main" id="{73C1332E-FDC0-82A4-5AF6-7AA3CF4BB115}"/>
                  </a:ext>
                </a:extLst>
              </p:cNvPr>
              <p:cNvSpPr txBox="1"/>
              <p:nvPr/>
            </p:nvSpPr>
            <p:spPr>
              <a:xfrm>
                <a:off x="4353112" y="3551897"/>
                <a:ext cx="26161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0</a:t>
                </a:r>
              </a:p>
            </p:txBody>
          </p:sp>
          <p:cxnSp>
            <p:nvCxnSpPr>
              <p:cNvPr id="60" name="Straight Connector 59">
                <a:extLst>
                  <a:ext uri="{FF2B5EF4-FFF2-40B4-BE49-F238E27FC236}">
                    <a16:creationId xmlns:a16="http://schemas.microsoft.com/office/drawing/2014/main" id="{36664962-4D1C-6F19-E4D5-9E58C1EF0A3A}"/>
                  </a:ext>
                </a:extLst>
              </p:cNvPr>
              <p:cNvCxnSpPr>
                <a:cxnSpLocks/>
              </p:cNvCxnSpPr>
              <p:nvPr/>
            </p:nvCxnSpPr>
            <p:spPr>
              <a:xfrm>
                <a:off x="4565020" y="1401858"/>
                <a:ext cx="2766" cy="2289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03364B02-F228-6793-FDFA-18E3BF882DA2}"/>
                </a:ext>
              </a:extLst>
            </p:cNvPr>
            <p:cNvSpPr txBox="1"/>
            <p:nvPr/>
          </p:nvSpPr>
          <p:spPr>
            <a:xfrm>
              <a:off x="4749962" y="1485648"/>
              <a:ext cx="742511"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Al (g)</a:t>
              </a:r>
            </a:p>
          </p:txBody>
        </p:sp>
      </p:grpSp>
      <p:pic>
        <p:nvPicPr>
          <p:cNvPr id="55" name="Picture 54">
            <a:extLst>
              <a:ext uri="{FF2B5EF4-FFF2-40B4-BE49-F238E27FC236}">
                <a16:creationId xmlns:a16="http://schemas.microsoft.com/office/drawing/2014/main" id="{5E0F98F5-5E1E-D5FB-F874-4B8F424295BD}"/>
              </a:ext>
            </a:extLst>
          </p:cNvPr>
          <p:cNvPicPr>
            <a:picLocks noChangeAspect="1"/>
          </p:cNvPicPr>
          <p:nvPr/>
        </p:nvPicPr>
        <p:blipFill rotWithShape="1">
          <a:blip r:embed="rId17">
            <a:extLst>
              <a:ext uri="{BEBA8EAE-BF5A-486C-A8C5-ECC9F3942E4B}">
                <a14:imgProps xmlns:a14="http://schemas.microsoft.com/office/drawing/2010/main">
                  <a14:imgLayer r:embed="rId18">
                    <a14:imgEffect>
                      <a14:sharpenSoften amount="25000"/>
                    </a14:imgEffect>
                  </a14:imgLayer>
                </a14:imgProps>
              </a:ext>
            </a:extLst>
          </a:blip>
          <a:srcRect l="25178" t="37006" r="65877" b="11970"/>
          <a:stretch/>
        </p:blipFill>
        <p:spPr>
          <a:xfrm>
            <a:off x="10024277" y="1482930"/>
            <a:ext cx="787210" cy="723064"/>
          </a:xfrm>
          <a:prstGeom prst="rect">
            <a:avLst/>
          </a:prstGeom>
          <a:effectLst/>
        </p:spPr>
      </p:pic>
      <p:pic>
        <p:nvPicPr>
          <p:cNvPr id="59" name="Picture 58">
            <a:extLst>
              <a:ext uri="{FF2B5EF4-FFF2-40B4-BE49-F238E27FC236}">
                <a16:creationId xmlns:a16="http://schemas.microsoft.com/office/drawing/2014/main" id="{F2E73AC0-E165-9C8F-362A-4337A1AFD744}"/>
              </a:ext>
            </a:extLst>
          </p:cNvPr>
          <p:cNvPicPr>
            <a:picLocks noChangeAspect="1"/>
          </p:cNvPicPr>
          <p:nvPr/>
        </p:nvPicPr>
        <p:blipFill rotWithShape="1">
          <a:blip r:embed="rId19">
            <a:extLst>
              <a:ext uri="{BEBA8EAE-BF5A-486C-A8C5-ECC9F3942E4B}">
                <a14:imgProps xmlns:a14="http://schemas.microsoft.com/office/drawing/2010/main">
                  <a14:imgLayer r:embed="rId20">
                    <a14:imgEffect>
                      <a14:sharpenSoften amount="25000"/>
                    </a14:imgEffect>
                  </a14:imgLayer>
                </a14:imgProps>
              </a:ext>
            </a:extLst>
          </a:blip>
          <a:srcRect l="94795"/>
          <a:stretch/>
        </p:blipFill>
        <p:spPr>
          <a:xfrm>
            <a:off x="11662875" y="808652"/>
            <a:ext cx="504884" cy="1570902"/>
          </a:xfrm>
          <a:prstGeom prst="rect">
            <a:avLst/>
          </a:prstGeom>
        </p:spPr>
      </p:pic>
      <p:pic>
        <p:nvPicPr>
          <p:cNvPr id="68" name="Picture 67">
            <a:extLst>
              <a:ext uri="{FF2B5EF4-FFF2-40B4-BE49-F238E27FC236}">
                <a16:creationId xmlns:a16="http://schemas.microsoft.com/office/drawing/2014/main" id="{F742CCAE-C170-4E65-4475-179AFC5B077C}"/>
              </a:ext>
            </a:extLst>
          </p:cNvPr>
          <p:cNvPicPr>
            <a:picLocks noChangeAspect="1"/>
          </p:cNvPicPr>
          <p:nvPr/>
        </p:nvPicPr>
        <p:blipFill rotWithShape="1">
          <a:blip r:embed="rId17">
            <a:extLst>
              <a:ext uri="{BEBA8EAE-BF5A-486C-A8C5-ECC9F3942E4B}">
                <a14:imgProps xmlns:a14="http://schemas.microsoft.com/office/drawing/2010/main">
                  <a14:imgLayer r:embed="rId18">
                    <a14:imgEffect>
                      <a14:sharpenSoften amount="25000"/>
                    </a14:imgEffect>
                  </a14:imgLayer>
                </a14:imgProps>
              </a:ext>
            </a:extLst>
          </a:blip>
          <a:srcRect l="68922" t="36893" r="20656" b="11105"/>
          <a:stretch/>
        </p:blipFill>
        <p:spPr>
          <a:xfrm>
            <a:off x="10680869" y="1482931"/>
            <a:ext cx="914400" cy="737648"/>
          </a:xfrm>
          <a:prstGeom prst="rect">
            <a:avLst/>
          </a:prstGeom>
          <a:effectLst/>
        </p:spPr>
      </p:pic>
      <p:sp>
        <p:nvSpPr>
          <p:cNvPr id="120" name="Rectangle 119">
            <a:extLst>
              <a:ext uri="{FF2B5EF4-FFF2-40B4-BE49-F238E27FC236}">
                <a16:creationId xmlns:a16="http://schemas.microsoft.com/office/drawing/2014/main" id="{A4183DE9-6F5D-DED7-BADC-12BA98864FE6}"/>
              </a:ext>
            </a:extLst>
          </p:cNvPr>
          <p:cNvSpPr/>
          <p:nvPr/>
        </p:nvSpPr>
        <p:spPr>
          <a:xfrm>
            <a:off x="9963094" y="3126608"/>
            <a:ext cx="1650155" cy="2241667"/>
          </a:xfrm>
          <a:prstGeom prst="rect">
            <a:avLst/>
          </a:prstGeom>
          <a:solidFill>
            <a:srgbClr val="0A0A64"/>
          </a:solidFill>
          <a:ln w="76200">
            <a:solidFill>
              <a:srgbClr val="0A0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5CF1C95D-969B-40F4-1A7D-007C6BE3B44A}"/>
              </a:ext>
            </a:extLst>
          </p:cNvPr>
          <p:cNvPicPr>
            <a:picLocks noChangeAspect="1"/>
          </p:cNvPicPr>
          <p:nvPr/>
        </p:nvPicPr>
        <p:blipFill rotWithShape="1">
          <a:blip r:embed="rId21">
            <a:extLst>
              <a:ext uri="{BEBA8EAE-BF5A-486C-A8C5-ECC9F3942E4B}">
                <a14:imgProps xmlns:a14="http://schemas.microsoft.com/office/drawing/2010/main">
                  <a14:imgLayer r:embed="rId22">
                    <a14:imgEffect>
                      <a14:sharpenSoften amount="25000"/>
                    </a14:imgEffect>
                  </a14:imgLayer>
                </a14:imgProps>
              </a:ext>
            </a:extLst>
          </a:blip>
          <a:srcRect l="14040" t="20624" r="73942" b="12170"/>
          <a:stretch/>
        </p:blipFill>
        <p:spPr>
          <a:xfrm>
            <a:off x="9930786" y="3317355"/>
            <a:ext cx="914400" cy="915462"/>
          </a:xfrm>
          <a:prstGeom prst="rect">
            <a:avLst/>
          </a:prstGeom>
        </p:spPr>
      </p:pic>
      <p:pic>
        <p:nvPicPr>
          <p:cNvPr id="108" name="Picture 107">
            <a:extLst>
              <a:ext uri="{FF2B5EF4-FFF2-40B4-BE49-F238E27FC236}">
                <a16:creationId xmlns:a16="http://schemas.microsoft.com/office/drawing/2014/main" id="{9D7672F5-78B9-19C7-38F9-59350F32B29E}"/>
              </a:ext>
            </a:extLst>
          </p:cNvPr>
          <p:cNvPicPr>
            <a:picLocks noChangeAspect="1"/>
          </p:cNvPicPr>
          <p:nvPr/>
        </p:nvPicPr>
        <p:blipFill rotWithShape="1">
          <a:blip r:embed="rId23">
            <a:alphaModFix/>
            <a:extLst>
              <a:ext uri="{BEBA8EAE-BF5A-486C-A8C5-ECC9F3942E4B}">
                <a14:imgProps xmlns:a14="http://schemas.microsoft.com/office/drawing/2010/main">
                  <a14:imgLayer r:embed="rId24">
                    <a14:imgEffect>
                      <a14:sharpenSoften amount="25000"/>
                    </a14:imgEffect>
                  </a14:imgLayer>
                </a14:imgProps>
              </a:ext>
            </a:extLst>
          </a:blip>
          <a:srcRect l="11477" t="19399" r="76267" b="9672"/>
          <a:stretch/>
        </p:blipFill>
        <p:spPr>
          <a:xfrm>
            <a:off x="9930786" y="4463658"/>
            <a:ext cx="914400" cy="915462"/>
          </a:xfrm>
          <a:prstGeom prst="rect">
            <a:avLst/>
          </a:prstGeom>
        </p:spPr>
      </p:pic>
      <p:pic>
        <p:nvPicPr>
          <p:cNvPr id="116" name="Picture 115">
            <a:extLst>
              <a:ext uri="{FF2B5EF4-FFF2-40B4-BE49-F238E27FC236}">
                <a16:creationId xmlns:a16="http://schemas.microsoft.com/office/drawing/2014/main" id="{F1497F72-EB06-17F0-FE3B-B89CF110BC69}"/>
              </a:ext>
            </a:extLst>
          </p:cNvPr>
          <p:cNvPicPr>
            <a:picLocks noChangeAspect="1"/>
          </p:cNvPicPr>
          <p:nvPr/>
        </p:nvPicPr>
        <p:blipFill rotWithShape="1">
          <a:blip r:embed="rId21">
            <a:extLst>
              <a:ext uri="{BEBA8EAE-BF5A-486C-A8C5-ECC9F3942E4B}">
                <a14:imgProps xmlns:a14="http://schemas.microsoft.com/office/drawing/2010/main">
                  <a14:imgLayer r:embed="rId22">
                    <a14:imgEffect>
                      <a14:sharpenSoften amount="25000"/>
                    </a14:imgEffect>
                  </a14:imgLayer>
                </a14:imgProps>
              </a:ext>
            </a:extLst>
          </a:blip>
          <a:srcRect l="39479" t="19926" r="48425" b="12430"/>
          <a:stretch/>
        </p:blipFill>
        <p:spPr>
          <a:xfrm>
            <a:off x="10708007" y="3306479"/>
            <a:ext cx="914400" cy="915462"/>
          </a:xfrm>
          <a:prstGeom prst="rect">
            <a:avLst/>
          </a:prstGeom>
        </p:spPr>
      </p:pic>
      <p:pic>
        <p:nvPicPr>
          <p:cNvPr id="117" name="Picture 116">
            <a:extLst>
              <a:ext uri="{FF2B5EF4-FFF2-40B4-BE49-F238E27FC236}">
                <a16:creationId xmlns:a16="http://schemas.microsoft.com/office/drawing/2014/main" id="{E94B7ADF-5DC4-CC06-8E11-8087DA0CA3C2}"/>
              </a:ext>
            </a:extLst>
          </p:cNvPr>
          <p:cNvPicPr>
            <a:picLocks noChangeAspect="1"/>
          </p:cNvPicPr>
          <p:nvPr/>
        </p:nvPicPr>
        <p:blipFill rotWithShape="1">
          <a:blip r:embed="rId25">
            <a:extLst>
              <a:ext uri="{BEBA8EAE-BF5A-486C-A8C5-ECC9F3942E4B}">
                <a14:imgProps xmlns:a14="http://schemas.microsoft.com/office/drawing/2010/main">
                  <a14:imgLayer r:embed="rId26">
                    <a14:imgEffect>
                      <a14:sharpenSoften amount="25000"/>
                    </a14:imgEffect>
                  </a14:imgLayer>
                </a14:imgProps>
              </a:ext>
            </a:extLst>
          </a:blip>
          <a:srcRect l="39411" t="23812" r="48597" b="11903"/>
          <a:stretch/>
        </p:blipFill>
        <p:spPr>
          <a:xfrm>
            <a:off x="10730129" y="4461199"/>
            <a:ext cx="914400" cy="935789"/>
          </a:xfrm>
          <a:prstGeom prst="rect">
            <a:avLst/>
          </a:prstGeom>
        </p:spPr>
      </p:pic>
      <p:sp>
        <p:nvSpPr>
          <p:cNvPr id="118" name="TextBox 117">
            <a:extLst>
              <a:ext uri="{FF2B5EF4-FFF2-40B4-BE49-F238E27FC236}">
                <a16:creationId xmlns:a16="http://schemas.microsoft.com/office/drawing/2014/main" id="{14EA16BA-4ABB-C7D3-8BAA-877B74A9AC36}"/>
              </a:ext>
            </a:extLst>
          </p:cNvPr>
          <p:cNvSpPr txBox="1"/>
          <p:nvPr/>
        </p:nvSpPr>
        <p:spPr>
          <a:xfrm rot="16200000">
            <a:off x="5281098" y="3556826"/>
            <a:ext cx="906017" cy="261610"/>
          </a:xfrm>
          <a:prstGeom prst="rect">
            <a:avLst/>
          </a:prstGeom>
          <a:noFill/>
        </p:spPr>
        <p:txBody>
          <a:bodyPr wrap="none" rtlCol="0">
            <a:spAutoFit/>
          </a:bodyPr>
          <a:lstStyle/>
          <a:p>
            <a:r>
              <a:rPr lang="en-US" sz="1100" dirty="0">
                <a:latin typeface="Times New Roman" panose="02020603050405020304" pitchFamily="18" charset="0"/>
                <a:ea typeface="Tahoma" panose="020B0604030504040204" pitchFamily="34" charset="0"/>
                <a:cs typeface="Times New Roman" panose="02020603050405020304" pitchFamily="18" charset="0"/>
              </a:rPr>
              <a:t>Y-axis (mm)</a:t>
            </a:r>
          </a:p>
        </p:txBody>
      </p:sp>
      <p:sp>
        <p:nvSpPr>
          <p:cNvPr id="119" name="TextBox 118">
            <a:extLst>
              <a:ext uri="{FF2B5EF4-FFF2-40B4-BE49-F238E27FC236}">
                <a16:creationId xmlns:a16="http://schemas.microsoft.com/office/drawing/2014/main" id="{0C24653B-D415-7B28-374A-31A68860952C}"/>
              </a:ext>
            </a:extLst>
          </p:cNvPr>
          <p:cNvSpPr txBox="1"/>
          <p:nvPr/>
        </p:nvSpPr>
        <p:spPr>
          <a:xfrm rot="16200000">
            <a:off x="5273959" y="4716076"/>
            <a:ext cx="906017" cy="261610"/>
          </a:xfrm>
          <a:prstGeom prst="rect">
            <a:avLst/>
          </a:prstGeom>
          <a:noFill/>
        </p:spPr>
        <p:txBody>
          <a:bodyPr wrap="none" rtlCol="0">
            <a:spAutoFit/>
          </a:bodyPr>
          <a:lstStyle/>
          <a:p>
            <a:r>
              <a:rPr lang="en-US" sz="1100" dirty="0">
                <a:latin typeface="Times New Roman" panose="02020603050405020304" pitchFamily="18" charset="0"/>
                <a:ea typeface="Tahoma" panose="020B0604030504040204" pitchFamily="34" charset="0"/>
                <a:cs typeface="Times New Roman" panose="02020603050405020304" pitchFamily="18" charset="0"/>
              </a:rPr>
              <a:t>Y-axis (mm)</a:t>
            </a:r>
          </a:p>
        </p:txBody>
      </p:sp>
      <p:sp>
        <p:nvSpPr>
          <p:cNvPr id="64" name="TextBox 63">
            <a:extLst>
              <a:ext uri="{FF2B5EF4-FFF2-40B4-BE49-F238E27FC236}">
                <a16:creationId xmlns:a16="http://schemas.microsoft.com/office/drawing/2014/main" id="{DB6E55BB-5340-954D-5B31-BA4014C16E18}"/>
              </a:ext>
            </a:extLst>
          </p:cNvPr>
          <p:cNvSpPr txBox="1"/>
          <p:nvPr/>
        </p:nvSpPr>
        <p:spPr>
          <a:xfrm>
            <a:off x="9940951" y="3097313"/>
            <a:ext cx="550151" cy="369332"/>
          </a:xfrm>
          <a:prstGeom prst="rect">
            <a:avLst/>
          </a:prstGeom>
          <a:noFill/>
        </p:spPr>
        <p:txBody>
          <a:bodyPr wrap="none" rtlCol="0">
            <a:spAutoFit/>
          </a:bodyPr>
          <a:lstStyle/>
          <a:p>
            <a:pPr defTabSz="457200" eaLnBrk="0" fontAlgn="base" hangingPunct="0">
              <a:spcBef>
                <a:spcPct val="0"/>
              </a:spcBef>
              <a:spcAft>
                <a:spcPct val="0"/>
              </a:spcAft>
            </a:pPr>
            <a:r>
              <a:rPr lang="en-US" dirty="0">
                <a:solidFill>
                  <a:prstClr val="white"/>
                </a:solidFill>
                <a:latin typeface="Times New Roman" panose="02020603050405020304"/>
                <a:ea typeface="MS PGothic" charset="0"/>
              </a:rPr>
              <a:t>Al I</a:t>
            </a:r>
          </a:p>
        </p:txBody>
      </p:sp>
      <p:sp>
        <p:nvSpPr>
          <p:cNvPr id="66" name="TextBox 65">
            <a:extLst>
              <a:ext uri="{FF2B5EF4-FFF2-40B4-BE49-F238E27FC236}">
                <a16:creationId xmlns:a16="http://schemas.microsoft.com/office/drawing/2014/main" id="{54CA73EA-D185-6DDC-BA1E-E5F4ED3E7BDA}"/>
              </a:ext>
            </a:extLst>
          </p:cNvPr>
          <p:cNvSpPr txBox="1"/>
          <p:nvPr/>
        </p:nvSpPr>
        <p:spPr>
          <a:xfrm>
            <a:off x="9925722" y="3383131"/>
            <a:ext cx="598241" cy="307777"/>
          </a:xfrm>
          <a:prstGeom prst="rect">
            <a:avLst/>
          </a:prstGeom>
          <a:noFill/>
        </p:spPr>
        <p:txBody>
          <a:bodyPr wrap="none" rtlCol="0">
            <a:spAutoFit/>
          </a:bodyPr>
          <a:lstStyle/>
          <a:p>
            <a:pPr defTabSz="457200" eaLnBrk="0" fontAlgn="base" hangingPunct="0">
              <a:spcBef>
                <a:spcPct val="0"/>
              </a:spcBef>
              <a:spcAft>
                <a:spcPct val="0"/>
              </a:spcAft>
            </a:pPr>
            <a:r>
              <a:rPr lang="en-US" sz="1400" dirty="0">
                <a:solidFill>
                  <a:prstClr val="white"/>
                </a:solidFill>
                <a:latin typeface="Times New Roman" panose="02020603050405020304"/>
                <a:ea typeface="MS PGothic" charset="0"/>
              </a:rPr>
              <a:t>2 mm</a:t>
            </a:r>
          </a:p>
        </p:txBody>
      </p:sp>
      <p:cxnSp>
        <p:nvCxnSpPr>
          <p:cNvPr id="77" name="Straight Connector 76">
            <a:extLst>
              <a:ext uri="{FF2B5EF4-FFF2-40B4-BE49-F238E27FC236}">
                <a16:creationId xmlns:a16="http://schemas.microsoft.com/office/drawing/2014/main" id="{D124E582-D87E-FD6F-618B-AD5403EFA640}"/>
              </a:ext>
            </a:extLst>
          </p:cNvPr>
          <p:cNvCxnSpPr>
            <a:cxnSpLocks/>
          </p:cNvCxnSpPr>
          <p:nvPr/>
        </p:nvCxnSpPr>
        <p:spPr>
          <a:xfrm>
            <a:off x="9998225" y="3419654"/>
            <a:ext cx="457200" cy="0"/>
          </a:xfrm>
          <a:prstGeom prst="line">
            <a:avLst/>
          </a:prstGeom>
          <a:noFill/>
          <a:ln w="25400" cap="flat" cmpd="sng" algn="ctr">
            <a:solidFill>
              <a:schemeClr val="bg1"/>
            </a:solidFill>
            <a:prstDash val="solid"/>
          </a:ln>
          <a:effectLst/>
        </p:spPr>
      </p:cxnSp>
      <p:pic>
        <p:nvPicPr>
          <p:cNvPr id="122" name="Picture 121">
            <a:extLst>
              <a:ext uri="{FF2B5EF4-FFF2-40B4-BE49-F238E27FC236}">
                <a16:creationId xmlns:a16="http://schemas.microsoft.com/office/drawing/2014/main" id="{2765EECF-495C-9C4E-9F4E-ACBBE624F46A}"/>
              </a:ext>
            </a:extLst>
          </p:cNvPr>
          <p:cNvPicPr>
            <a:picLocks noChangeAspect="1"/>
          </p:cNvPicPr>
          <p:nvPr/>
        </p:nvPicPr>
        <p:blipFill rotWithShape="1">
          <a:blip r:embed="rId19">
            <a:extLst>
              <a:ext uri="{BEBA8EAE-BF5A-486C-A8C5-ECC9F3942E4B}">
                <a14:imgProps xmlns:a14="http://schemas.microsoft.com/office/drawing/2010/main">
                  <a14:imgLayer r:embed="rId20">
                    <a14:imgEffect>
                      <a14:sharpenSoften amount="25000"/>
                    </a14:imgEffect>
                  </a14:imgLayer>
                </a14:imgProps>
              </a:ext>
            </a:extLst>
          </a:blip>
          <a:srcRect l="94795"/>
          <a:stretch/>
        </p:blipFill>
        <p:spPr>
          <a:xfrm>
            <a:off x="11663079" y="2821298"/>
            <a:ext cx="504884" cy="1570902"/>
          </a:xfrm>
          <a:prstGeom prst="rect">
            <a:avLst/>
          </a:prstGeom>
        </p:spPr>
      </p:pic>
      <p:sp>
        <p:nvSpPr>
          <p:cNvPr id="123" name="TextBox 122">
            <a:extLst>
              <a:ext uri="{FF2B5EF4-FFF2-40B4-BE49-F238E27FC236}">
                <a16:creationId xmlns:a16="http://schemas.microsoft.com/office/drawing/2014/main" id="{5E667759-B9E3-28B8-EB59-0010503D5820}"/>
              </a:ext>
            </a:extLst>
          </p:cNvPr>
          <p:cNvSpPr txBox="1"/>
          <p:nvPr/>
        </p:nvSpPr>
        <p:spPr>
          <a:xfrm>
            <a:off x="9932277" y="1092440"/>
            <a:ext cx="550151" cy="369332"/>
          </a:xfrm>
          <a:prstGeom prst="rect">
            <a:avLst/>
          </a:prstGeom>
          <a:noFill/>
        </p:spPr>
        <p:txBody>
          <a:bodyPr wrap="none" rtlCol="0">
            <a:spAutoFit/>
          </a:bodyPr>
          <a:lstStyle/>
          <a:p>
            <a:pPr defTabSz="457200" eaLnBrk="0" fontAlgn="base" hangingPunct="0">
              <a:spcBef>
                <a:spcPct val="0"/>
              </a:spcBef>
              <a:spcAft>
                <a:spcPct val="0"/>
              </a:spcAft>
            </a:pPr>
            <a:r>
              <a:rPr lang="en-US" dirty="0">
                <a:solidFill>
                  <a:prstClr val="white"/>
                </a:solidFill>
                <a:latin typeface="Times New Roman" panose="02020603050405020304"/>
                <a:ea typeface="MS PGothic" charset="0"/>
              </a:rPr>
              <a:t>Al I</a:t>
            </a:r>
          </a:p>
        </p:txBody>
      </p:sp>
      <p:sp>
        <p:nvSpPr>
          <p:cNvPr id="124" name="TextBox 123">
            <a:extLst>
              <a:ext uri="{FF2B5EF4-FFF2-40B4-BE49-F238E27FC236}">
                <a16:creationId xmlns:a16="http://schemas.microsoft.com/office/drawing/2014/main" id="{A0D11642-5814-31AD-6C65-B83FCC67D000}"/>
              </a:ext>
            </a:extLst>
          </p:cNvPr>
          <p:cNvSpPr txBox="1"/>
          <p:nvPr/>
        </p:nvSpPr>
        <p:spPr>
          <a:xfrm>
            <a:off x="9917048" y="1378258"/>
            <a:ext cx="598241" cy="307777"/>
          </a:xfrm>
          <a:prstGeom prst="rect">
            <a:avLst/>
          </a:prstGeom>
          <a:noFill/>
        </p:spPr>
        <p:txBody>
          <a:bodyPr wrap="none" rtlCol="0">
            <a:spAutoFit/>
          </a:bodyPr>
          <a:lstStyle/>
          <a:p>
            <a:pPr defTabSz="457200" eaLnBrk="0" fontAlgn="base" hangingPunct="0">
              <a:spcBef>
                <a:spcPct val="0"/>
              </a:spcBef>
              <a:spcAft>
                <a:spcPct val="0"/>
              </a:spcAft>
            </a:pPr>
            <a:r>
              <a:rPr lang="en-US" sz="1400" dirty="0">
                <a:solidFill>
                  <a:prstClr val="white"/>
                </a:solidFill>
                <a:latin typeface="Times New Roman" panose="02020603050405020304"/>
                <a:ea typeface="MS PGothic" charset="0"/>
              </a:rPr>
              <a:t>2 mm</a:t>
            </a:r>
          </a:p>
        </p:txBody>
      </p:sp>
      <p:cxnSp>
        <p:nvCxnSpPr>
          <p:cNvPr id="125" name="Straight Connector 124">
            <a:extLst>
              <a:ext uri="{FF2B5EF4-FFF2-40B4-BE49-F238E27FC236}">
                <a16:creationId xmlns:a16="http://schemas.microsoft.com/office/drawing/2014/main" id="{0E7B71C1-1FC0-5CE6-B12B-3987F8B210D7}"/>
              </a:ext>
            </a:extLst>
          </p:cNvPr>
          <p:cNvCxnSpPr>
            <a:cxnSpLocks/>
          </p:cNvCxnSpPr>
          <p:nvPr/>
        </p:nvCxnSpPr>
        <p:spPr>
          <a:xfrm>
            <a:off x="9989551" y="1414781"/>
            <a:ext cx="457200" cy="0"/>
          </a:xfrm>
          <a:prstGeom prst="line">
            <a:avLst/>
          </a:prstGeom>
          <a:noFill/>
          <a:ln w="25400" cap="flat" cmpd="sng" algn="ctr">
            <a:solidFill>
              <a:schemeClr val="bg1"/>
            </a:solidFill>
            <a:prstDash val="solid"/>
          </a:ln>
          <a:effectLst/>
        </p:spPr>
      </p:cxnSp>
      <p:sp>
        <p:nvSpPr>
          <p:cNvPr id="126" name="TextBox 125">
            <a:extLst>
              <a:ext uri="{FF2B5EF4-FFF2-40B4-BE49-F238E27FC236}">
                <a16:creationId xmlns:a16="http://schemas.microsoft.com/office/drawing/2014/main" id="{D4BE693B-80A2-9BF7-768E-5E3F12046542}"/>
              </a:ext>
            </a:extLst>
          </p:cNvPr>
          <p:cNvSpPr txBox="1"/>
          <p:nvPr/>
        </p:nvSpPr>
        <p:spPr>
          <a:xfrm>
            <a:off x="9933072" y="4263419"/>
            <a:ext cx="582211" cy="369332"/>
          </a:xfrm>
          <a:prstGeom prst="rect">
            <a:avLst/>
          </a:prstGeom>
          <a:noFill/>
        </p:spPr>
        <p:txBody>
          <a:bodyPr wrap="none" rtlCol="0">
            <a:spAutoFit/>
          </a:bodyPr>
          <a:lstStyle/>
          <a:p>
            <a:pPr defTabSz="457200" eaLnBrk="0" fontAlgn="base" hangingPunct="0">
              <a:spcBef>
                <a:spcPct val="0"/>
              </a:spcBef>
              <a:spcAft>
                <a:spcPct val="0"/>
              </a:spcAft>
            </a:pPr>
            <a:r>
              <a:rPr lang="en-US" dirty="0" err="1">
                <a:solidFill>
                  <a:prstClr val="white"/>
                </a:solidFill>
                <a:latin typeface="Times New Roman" panose="02020603050405020304"/>
                <a:ea typeface="MS PGothic" charset="0"/>
              </a:rPr>
              <a:t>AlO</a:t>
            </a:r>
            <a:endParaRPr lang="en-US" dirty="0">
              <a:solidFill>
                <a:prstClr val="white"/>
              </a:solidFill>
              <a:latin typeface="Times New Roman" panose="02020603050405020304"/>
              <a:ea typeface="MS PGothic" charset="0"/>
            </a:endParaRPr>
          </a:p>
        </p:txBody>
      </p:sp>
      <p:sp>
        <p:nvSpPr>
          <p:cNvPr id="129" name="TextBox 128">
            <a:extLst>
              <a:ext uri="{FF2B5EF4-FFF2-40B4-BE49-F238E27FC236}">
                <a16:creationId xmlns:a16="http://schemas.microsoft.com/office/drawing/2014/main" id="{FB68D78C-1DAC-A4DD-AC95-3BF63CBA490E}"/>
              </a:ext>
            </a:extLst>
          </p:cNvPr>
          <p:cNvSpPr txBox="1"/>
          <p:nvPr/>
        </p:nvSpPr>
        <p:spPr>
          <a:xfrm>
            <a:off x="9749781" y="2752224"/>
            <a:ext cx="12759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20 µs</a:t>
            </a:r>
          </a:p>
        </p:txBody>
      </p:sp>
      <p:sp>
        <p:nvSpPr>
          <p:cNvPr id="130" name="TextBox 129">
            <a:extLst>
              <a:ext uri="{FF2B5EF4-FFF2-40B4-BE49-F238E27FC236}">
                <a16:creationId xmlns:a16="http://schemas.microsoft.com/office/drawing/2014/main" id="{CEF87057-9F9C-2118-E83F-BA04BE33D57E}"/>
              </a:ext>
            </a:extLst>
          </p:cNvPr>
          <p:cNvSpPr txBox="1"/>
          <p:nvPr/>
        </p:nvSpPr>
        <p:spPr>
          <a:xfrm>
            <a:off x="10536278" y="2746335"/>
            <a:ext cx="12759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40 µs</a:t>
            </a:r>
          </a:p>
        </p:txBody>
      </p:sp>
      <p:sp>
        <p:nvSpPr>
          <p:cNvPr id="131" name="TextBox 130">
            <a:extLst>
              <a:ext uri="{FF2B5EF4-FFF2-40B4-BE49-F238E27FC236}">
                <a16:creationId xmlns:a16="http://schemas.microsoft.com/office/drawing/2014/main" id="{59FE5967-0B49-7D21-43A0-0C8D1037701E}"/>
              </a:ext>
            </a:extLst>
          </p:cNvPr>
          <p:cNvSpPr txBox="1"/>
          <p:nvPr/>
        </p:nvSpPr>
        <p:spPr>
          <a:xfrm>
            <a:off x="10675324" y="758047"/>
            <a:ext cx="100272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 µs</a:t>
            </a:r>
          </a:p>
        </p:txBody>
      </p:sp>
      <p:sp>
        <p:nvSpPr>
          <p:cNvPr id="132" name="TextBox 131">
            <a:extLst>
              <a:ext uri="{FF2B5EF4-FFF2-40B4-BE49-F238E27FC236}">
                <a16:creationId xmlns:a16="http://schemas.microsoft.com/office/drawing/2014/main" id="{549BBA4E-EDB9-1C92-3266-FB75B8A94375}"/>
              </a:ext>
            </a:extLst>
          </p:cNvPr>
          <p:cNvSpPr txBox="1"/>
          <p:nvPr/>
        </p:nvSpPr>
        <p:spPr>
          <a:xfrm>
            <a:off x="9853407" y="758047"/>
            <a:ext cx="104944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0.5 µs</a:t>
            </a:r>
          </a:p>
        </p:txBody>
      </p:sp>
      <p:sp>
        <p:nvSpPr>
          <p:cNvPr id="133" name="TextBox 132">
            <a:extLst>
              <a:ext uri="{FF2B5EF4-FFF2-40B4-BE49-F238E27FC236}">
                <a16:creationId xmlns:a16="http://schemas.microsoft.com/office/drawing/2014/main" id="{074C0FF9-B71D-C78B-1073-C120A60738E5}"/>
              </a:ext>
            </a:extLst>
          </p:cNvPr>
          <p:cNvSpPr txBox="1"/>
          <p:nvPr/>
        </p:nvSpPr>
        <p:spPr>
          <a:xfrm>
            <a:off x="6062715" y="277805"/>
            <a:ext cx="3629861" cy="590931"/>
          </a:xfrm>
          <a:prstGeom prst="rect">
            <a:avLst/>
          </a:prstGeom>
          <a:noFill/>
        </p:spPr>
        <p:txBody>
          <a:bodyPr wrap="square" rtlCol="0">
            <a:spAutoFit/>
          </a:bodyPr>
          <a:lstStyle/>
          <a:p>
            <a:pPr algn="ctr">
              <a:lnSpc>
                <a:spcPct val="80000"/>
              </a:lnSpc>
            </a:pPr>
            <a:r>
              <a:rPr lang="en-US" sz="2000" b="1" dirty="0" err="1">
                <a:cs typeface="Times New Roman" panose="02020603050405020304" pitchFamily="18" charset="0"/>
              </a:rPr>
              <a:t>HyBurn</a:t>
            </a:r>
            <a:r>
              <a:rPr lang="en-US" sz="2000" b="1" dirty="0">
                <a:cs typeface="Times New Roman" panose="02020603050405020304" pitchFamily="18" charset="0"/>
              </a:rPr>
              <a:t> Simulation of Al and </a:t>
            </a:r>
            <a:r>
              <a:rPr lang="en-US" sz="2000" b="1" dirty="0" err="1">
                <a:cs typeface="Times New Roman" panose="02020603050405020304" pitchFamily="18" charset="0"/>
              </a:rPr>
              <a:t>AlO</a:t>
            </a:r>
            <a:r>
              <a:rPr lang="en-US" sz="2000" b="1" dirty="0">
                <a:cs typeface="Times New Roman" panose="02020603050405020304" pitchFamily="18" charset="0"/>
              </a:rPr>
              <a:t> Mass Fractions</a:t>
            </a:r>
          </a:p>
        </p:txBody>
      </p:sp>
      <p:sp>
        <p:nvSpPr>
          <p:cNvPr id="134" name="TextBox 133">
            <a:extLst>
              <a:ext uri="{FF2B5EF4-FFF2-40B4-BE49-F238E27FC236}">
                <a16:creationId xmlns:a16="http://schemas.microsoft.com/office/drawing/2014/main" id="{BB68696B-D378-7E6E-10A9-99B163727745}"/>
              </a:ext>
            </a:extLst>
          </p:cNvPr>
          <p:cNvSpPr txBox="1"/>
          <p:nvPr/>
        </p:nvSpPr>
        <p:spPr>
          <a:xfrm>
            <a:off x="9593756" y="271916"/>
            <a:ext cx="2475630" cy="590931"/>
          </a:xfrm>
          <a:prstGeom prst="rect">
            <a:avLst/>
          </a:prstGeom>
          <a:noFill/>
        </p:spPr>
        <p:txBody>
          <a:bodyPr wrap="square" rtlCol="0">
            <a:spAutoFit/>
          </a:bodyPr>
          <a:lstStyle/>
          <a:p>
            <a:pPr algn="ctr">
              <a:lnSpc>
                <a:spcPct val="80000"/>
              </a:lnSpc>
            </a:pPr>
            <a:r>
              <a:rPr lang="en-US" sz="2000" b="1" dirty="0">
                <a:cs typeface="Times New Roman" panose="02020603050405020304" pitchFamily="18" charset="0"/>
              </a:rPr>
              <a:t>Measured Emission Images</a:t>
            </a:r>
          </a:p>
        </p:txBody>
      </p:sp>
      <p:cxnSp>
        <p:nvCxnSpPr>
          <p:cNvPr id="136" name="Straight Arrow Connector 135">
            <a:extLst>
              <a:ext uri="{FF2B5EF4-FFF2-40B4-BE49-F238E27FC236}">
                <a16:creationId xmlns:a16="http://schemas.microsoft.com/office/drawing/2014/main" id="{CB04A3E3-D6A8-49C2-16C7-E23FB630438F}"/>
              </a:ext>
            </a:extLst>
          </p:cNvPr>
          <p:cNvCxnSpPr>
            <a:cxnSpLocks/>
          </p:cNvCxnSpPr>
          <p:nvPr/>
        </p:nvCxnSpPr>
        <p:spPr>
          <a:xfrm flipH="1" flipV="1">
            <a:off x="7491885" y="5307625"/>
            <a:ext cx="688571" cy="472426"/>
          </a:xfrm>
          <a:prstGeom prst="straightConnector1">
            <a:avLst/>
          </a:prstGeom>
          <a:ln w="38100">
            <a:solidFill>
              <a:srgbClr val="C58C25"/>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C24EB9E-45A8-E61C-F95D-E021766BC64E}"/>
              </a:ext>
            </a:extLst>
          </p:cNvPr>
          <p:cNvCxnSpPr>
            <a:cxnSpLocks/>
          </p:cNvCxnSpPr>
          <p:nvPr/>
        </p:nvCxnSpPr>
        <p:spPr>
          <a:xfrm flipV="1">
            <a:off x="9893427" y="5293868"/>
            <a:ext cx="685800" cy="475488"/>
          </a:xfrm>
          <a:prstGeom prst="straightConnector1">
            <a:avLst/>
          </a:prstGeom>
          <a:ln w="38100">
            <a:solidFill>
              <a:srgbClr val="C58C25"/>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58AA6F3-4977-3ACE-0A27-99B5A24CD84C}"/>
              </a:ext>
            </a:extLst>
          </p:cNvPr>
          <p:cNvSpPr txBox="1"/>
          <p:nvPr/>
        </p:nvSpPr>
        <p:spPr>
          <a:xfrm>
            <a:off x="1010705" y="3515672"/>
            <a:ext cx="12759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20 µs</a:t>
            </a:r>
          </a:p>
        </p:txBody>
      </p:sp>
      <p:sp>
        <p:nvSpPr>
          <p:cNvPr id="4" name="TextBox 3">
            <a:extLst>
              <a:ext uri="{FF2B5EF4-FFF2-40B4-BE49-F238E27FC236}">
                <a16:creationId xmlns:a16="http://schemas.microsoft.com/office/drawing/2014/main" id="{95137C1D-5B50-AF10-42B8-2A12BC1796C7}"/>
              </a:ext>
            </a:extLst>
          </p:cNvPr>
          <p:cNvSpPr txBox="1"/>
          <p:nvPr/>
        </p:nvSpPr>
        <p:spPr>
          <a:xfrm>
            <a:off x="3686242" y="3515672"/>
            <a:ext cx="12759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40 µs</a:t>
            </a:r>
          </a:p>
        </p:txBody>
      </p:sp>
      <p:grpSp>
        <p:nvGrpSpPr>
          <p:cNvPr id="9" name="Group 8">
            <a:extLst>
              <a:ext uri="{FF2B5EF4-FFF2-40B4-BE49-F238E27FC236}">
                <a16:creationId xmlns:a16="http://schemas.microsoft.com/office/drawing/2014/main" id="{D95892B0-F1B4-62E1-F2AB-38C0D2C84541}"/>
              </a:ext>
            </a:extLst>
          </p:cNvPr>
          <p:cNvGrpSpPr/>
          <p:nvPr/>
        </p:nvGrpSpPr>
        <p:grpSpPr>
          <a:xfrm>
            <a:off x="392443" y="4095255"/>
            <a:ext cx="5156880" cy="1207773"/>
            <a:chOff x="7643419" y="1784268"/>
            <a:chExt cx="5156880" cy="1207773"/>
          </a:xfrm>
        </p:grpSpPr>
        <p:pic>
          <p:nvPicPr>
            <p:cNvPr id="14" name="Picture 13">
              <a:extLst>
                <a:ext uri="{FF2B5EF4-FFF2-40B4-BE49-F238E27FC236}">
                  <a16:creationId xmlns:a16="http://schemas.microsoft.com/office/drawing/2014/main" id="{7D8E0883-74E8-2894-6667-87468C120B55}"/>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sharpenSoften amount="25000"/>
                      </a14:imgEffect>
                      <a14:imgEffect>
                        <a14:brightnessContrast bright="-18000" contrast="15000"/>
                      </a14:imgEffect>
                    </a14:imgLayer>
                  </a14:imgProps>
                </a:ext>
                <a:ext uri="{28A0092B-C50C-407E-A947-70E740481C1C}">
                  <a14:useLocalDpi xmlns:a14="http://schemas.microsoft.com/office/drawing/2010/main" val="0"/>
                </a:ext>
              </a:extLst>
            </a:blip>
            <a:srcRect l="6409" t="9506" r="10465" b="11206"/>
            <a:stretch/>
          </p:blipFill>
          <p:spPr>
            <a:xfrm>
              <a:off x="10320057" y="1788417"/>
              <a:ext cx="1261872" cy="1203624"/>
            </a:xfrm>
            <a:prstGeom prst="rect">
              <a:avLst/>
            </a:prstGeom>
          </p:spPr>
        </p:pic>
        <p:pic>
          <p:nvPicPr>
            <p:cNvPr id="16" name="Picture 15">
              <a:extLst>
                <a:ext uri="{FF2B5EF4-FFF2-40B4-BE49-F238E27FC236}">
                  <a16:creationId xmlns:a16="http://schemas.microsoft.com/office/drawing/2014/main" id="{C1393D7C-7B1F-E8BA-AC18-3814E66B6D13}"/>
                </a:ext>
              </a:extLst>
            </p:cNvPr>
            <p:cNvPicPr>
              <a:picLocks noChangeAspect="1"/>
            </p:cNvPicPr>
            <p:nvPr/>
          </p:nvPicPr>
          <p:blipFill rotWithShape="1">
            <a:blip r:embed="rId29" cstate="print">
              <a:extLst>
                <a:ext uri="{BEBA8EAE-BF5A-486C-A8C5-ECC9F3942E4B}">
                  <a14:imgProps xmlns:a14="http://schemas.microsoft.com/office/drawing/2010/main">
                    <a14:imgLayer r:embed="rId30">
                      <a14:imgEffect>
                        <a14:sharpenSoften amount="25000"/>
                      </a14:imgEffect>
                      <a14:imgEffect>
                        <a14:brightnessContrast bright="-15000" contrast="15000"/>
                      </a14:imgEffect>
                    </a14:imgLayer>
                  </a14:imgProps>
                </a:ext>
                <a:ext uri="{28A0092B-C50C-407E-A947-70E740481C1C}">
                  <a14:useLocalDpi xmlns:a14="http://schemas.microsoft.com/office/drawing/2010/main" val="0"/>
                </a:ext>
              </a:extLst>
            </a:blip>
            <a:srcRect l="6565" t="9633" r="9835" b="11078"/>
            <a:stretch/>
          </p:blipFill>
          <p:spPr>
            <a:xfrm>
              <a:off x="7643421" y="1784268"/>
              <a:ext cx="1259592" cy="1194619"/>
            </a:xfrm>
            <a:prstGeom prst="rect">
              <a:avLst/>
            </a:prstGeom>
          </p:spPr>
        </p:pic>
        <p:pic>
          <p:nvPicPr>
            <p:cNvPr id="43" name="Picture 42">
              <a:extLst>
                <a:ext uri="{FF2B5EF4-FFF2-40B4-BE49-F238E27FC236}">
                  <a16:creationId xmlns:a16="http://schemas.microsoft.com/office/drawing/2014/main" id="{6803C5BD-62FA-8E9F-338E-5219E206F29A}"/>
                </a:ext>
              </a:extLst>
            </p:cNvPr>
            <p:cNvPicPr>
              <a:picLocks noChangeAspect="1"/>
            </p:cNvPicPr>
            <p:nvPr/>
          </p:nvPicPr>
          <p:blipFill rotWithShape="1">
            <a:blip r:embed="rId31"/>
            <a:srcRect l="27346" t="29369" r="37230" b="13078"/>
            <a:stretch/>
          </p:blipFill>
          <p:spPr>
            <a:xfrm>
              <a:off x="8903013" y="1784268"/>
              <a:ext cx="1219917" cy="1114874"/>
            </a:xfrm>
            <a:prstGeom prst="rect">
              <a:avLst/>
            </a:prstGeom>
          </p:spPr>
        </p:pic>
        <p:pic>
          <p:nvPicPr>
            <p:cNvPr id="53" name="Picture 52">
              <a:extLst>
                <a:ext uri="{FF2B5EF4-FFF2-40B4-BE49-F238E27FC236}">
                  <a16:creationId xmlns:a16="http://schemas.microsoft.com/office/drawing/2014/main" id="{D9EC6796-7A07-BFD3-A8E9-D6C74CBC7D52}"/>
                </a:ext>
              </a:extLst>
            </p:cNvPr>
            <p:cNvPicPr>
              <a:picLocks noChangeAspect="1"/>
            </p:cNvPicPr>
            <p:nvPr/>
          </p:nvPicPr>
          <p:blipFill rotWithShape="1">
            <a:blip r:embed="rId32"/>
            <a:srcRect l="27648" t="25246" r="37120" b="17139"/>
            <a:stretch/>
          </p:blipFill>
          <p:spPr>
            <a:xfrm>
              <a:off x="11575003" y="1792473"/>
              <a:ext cx="1225296" cy="1127093"/>
            </a:xfrm>
            <a:prstGeom prst="rect">
              <a:avLst/>
            </a:prstGeom>
          </p:spPr>
        </p:pic>
        <p:cxnSp>
          <p:nvCxnSpPr>
            <p:cNvPr id="65" name="Straight Connector 64">
              <a:extLst>
                <a:ext uri="{FF2B5EF4-FFF2-40B4-BE49-F238E27FC236}">
                  <a16:creationId xmlns:a16="http://schemas.microsoft.com/office/drawing/2014/main" id="{1D62702F-DAFF-77A8-7436-4EBEF92AF263}"/>
                </a:ext>
              </a:extLst>
            </p:cNvPr>
            <p:cNvCxnSpPr>
              <a:cxnSpLocks/>
            </p:cNvCxnSpPr>
            <p:nvPr/>
          </p:nvCxnSpPr>
          <p:spPr>
            <a:xfrm>
              <a:off x="7822555" y="1939228"/>
              <a:ext cx="3291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FC2C00C-DEA3-349E-E69C-C290B9C1D6D5}"/>
                </a:ext>
              </a:extLst>
            </p:cNvPr>
            <p:cNvSpPr txBox="1"/>
            <p:nvPr/>
          </p:nvSpPr>
          <p:spPr>
            <a:xfrm>
              <a:off x="7643420" y="1909461"/>
              <a:ext cx="694695" cy="307777"/>
            </a:xfrm>
            <a:prstGeom prst="rect">
              <a:avLst/>
            </a:prstGeom>
            <a:noFill/>
          </p:spPr>
          <p:txBody>
            <a:bodyPr wrap="square" rtlCol="0">
              <a:spAutoFit/>
            </a:bodyPr>
            <a:lstStyle/>
            <a:p>
              <a:pPr algn="ctr"/>
              <a:r>
                <a:rPr lang="en-US" sz="1400" dirty="0">
                  <a:solidFill>
                    <a:schemeClr val="bg1"/>
                  </a:solidFill>
                  <a:latin typeface="Times New Roman" panose="02020603050405020304" pitchFamily="18" charset="0"/>
                  <a:cs typeface="Times New Roman" panose="02020603050405020304" pitchFamily="18" charset="0"/>
                </a:rPr>
                <a:t>2 mm</a:t>
              </a:r>
            </a:p>
          </p:txBody>
        </p:sp>
        <p:sp>
          <p:nvSpPr>
            <p:cNvPr id="5" name="Rectangle 4">
              <a:extLst>
                <a:ext uri="{FF2B5EF4-FFF2-40B4-BE49-F238E27FC236}">
                  <a16:creationId xmlns:a16="http://schemas.microsoft.com/office/drawing/2014/main" id="{7EDF189E-9569-8AF0-59D9-2D4C15658A1E}"/>
                </a:ext>
              </a:extLst>
            </p:cNvPr>
            <p:cNvSpPr/>
            <p:nvPr/>
          </p:nvSpPr>
          <p:spPr>
            <a:xfrm>
              <a:off x="7643419" y="1784269"/>
              <a:ext cx="2479511" cy="1197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B745401-BF09-092A-995C-89D83B053BEC}"/>
                </a:ext>
              </a:extLst>
            </p:cNvPr>
            <p:cNvCxnSpPr>
              <a:cxnSpLocks/>
            </p:cNvCxnSpPr>
            <p:nvPr/>
          </p:nvCxnSpPr>
          <p:spPr>
            <a:xfrm flipH="1">
              <a:off x="8896054" y="1784268"/>
              <a:ext cx="0" cy="1197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B51FE39-7191-78DC-9F98-BF91B51679D5}"/>
              </a:ext>
            </a:extLst>
          </p:cNvPr>
          <p:cNvSpPr/>
          <p:nvPr/>
        </p:nvSpPr>
        <p:spPr>
          <a:xfrm>
            <a:off x="3069079" y="4101075"/>
            <a:ext cx="2479511" cy="1197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67638D4-F603-5B6D-5D56-9F25FD52F2F7}"/>
              </a:ext>
            </a:extLst>
          </p:cNvPr>
          <p:cNvCxnSpPr>
            <a:cxnSpLocks/>
          </p:cNvCxnSpPr>
          <p:nvPr/>
        </p:nvCxnSpPr>
        <p:spPr>
          <a:xfrm flipH="1">
            <a:off x="4321714" y="4101074"/>
            <a:ext cx="0" cy="1197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9B3E719-E61A-AC26-4F6B-351D0F6FE125}"/>
              </a:ext>
            </a:extLst>
          </p:cNvPr>
          <p:cNvSpPr txBox="1"/>
          <p:nvPr/>
        </p:nvSpPr>
        <p:spPr>
          <a:xfrm>
            <a:off x="211499" y="3832328"/>
            <a:ext cx="1632648" cy="319446"/>
          </a:xfrm>
          <a:prstGeom prst="rect">
            <a:avLst/>
          </a:prstGeom>
          <a:noFill/>
        </p:spPr>
        <p:txBody>
          <a:bodyPr wrap="square" rtlCol="0">
            <a:spAutoFit/>
          </a:bodyPr>
          <a:lstStyle/>
          <a:p>
            <a:pPr algn="ctr">
              <a:lnSpc>
                <a:spcPct val="80000"/>
              </a:lnSpc>
            </a:pPr>
            <a:r>
              <a:rPr lang="en-US" b="1" dirty="0">
                <a:cs typeface="Times New Roman" panose="02020603050405020304" pitchFamily="18" charset="0"/>
              </a:rPr>
              <a:t>Measured</a:t>
            </a:r>
          </a:p>
        </p:txBody>
      </p:sp>
      <p:sp>
        <p:nvSpPr>
          <p:cNvPr id="41" name="TextBox 40">
            <a:extLst>
              <a:ext uri="{FF2B5EF4-FFF2-40B4-BE49-F238E27FC236}">
                <a16:creationId xmlns:a16="http://schemas.microsoft.com/office/drawing/2014/main" id="{C1D16C33-F385-45E6-D2FB-A4E5B03196FD}"/>
              </a:ext>
            </a:extLst>
          </p:cNvPr>
          <p:cNvSpPr txBox="1"/>
          <p:nvPr/>
        </p:nvSpPr>
        <p:spPr>
          <a:xfrm>
            <a:off x="1468042" y="3829582"/>
            <a:ext cx="1632648" cy="319446"/>
          </a:xfrm>
          <a:prstGeom prst="rect">
            <a:avLst/>
          </a:prstGeom>
          <a:noFill/>
        </p:spPr>
        <p:txBody>
          <a:bodyPr wrap="square" rtlCol="0">
            <a:spAutoFit/>
          </a:bodyPr>
          <a:lstStyle/>
          <a:p>
            <a:pPr algn="ctr">
              <a:lnSpc>
                <a:spcPct val="80000"/>
              </a:lnSpc>
            </a:pPr>
            <a:r>
              <a:rPr lang="en-US" b="1" dirty="0">
                <a:cs typeface="Times New Roman" panose="02020603050405020304" pitchFamily="18" charset="0"/>
              </a:rPr>
              <a:t>Simulated</a:t>
            </a:r>
          </a:p>
        </p:txBody>
      </p:sp>
      <p:sp>
        <p:nvSpPr>
          <p:cNvPr id="51" name="TextBox 50">
            <a:extLst>
              <a:ext uri="{FF2B5EF4-FFF2-40B4-BE49-F238E27FC236}">
                <a16:creationId xmlns:a16="http://schemas.microsoft.com/office/drawing/2014/main" id="{1D45F249-3F18-812D-94C2-681173D9EDC6}"/>
              </a:ext>
            </a:extLst>
          </p:cNvPr>
          <p:cNvSpPr txBox="1"/>
          <p:nvPr/>
        </p:nvSpPr>
        <p:spPr>
          <a:xfrm>
            <a:off x="2883781" y="3829582"/>
            <a:ext cx="1632648" cy="319446"/>
          </a:xfrm>
          <a:prstGeom prst="rect">
            <a:avLst/>
          </a:prstGeom>
          <a:noFill/>
        </p:spPr>
        <p:txBody>
          <a:bodyPr wrap="square" rtlCol="0">
            <a:spAutoFit/>
          </a:bodyPr>
          <a:lstStyle/>
          <a:p>
            <a:pPr algn="ctr">
              <a:lnSpc>
                <a:spcPct val="80000"/>
              </a:lnSpc>
            </a:pPr>
            <a:r>
              <a:rPr lang="en-US" b="1" dirty="0">
                <a:cs typeface="Times New Roman" panose="02020603050405020304" pitchFamily="18" charset="0"/>
              </a:rPr>
              <a:t>Measured</a:t>
            </a:r>
          </a:p>
        </p:txBody>
      </p:sp>
      <p:sp>
        <p:nvSpPr>
          <p:cNvPr id="76" name="TextBox 75">
            <a:extLst>
              <a:ext uri="{FF2B5EF4-FFF2-40B4-BE49-F238E27FC236}">
                <a16:creationId xmlns:a16="http://schemas.microsoft.com/office/drawing/2014/main" id="{D158A9A9-8F7A-EA02-89E0-BAAC55CA7C67}"/>
              </a:ext>
            </a:extLst>
          </p:cNvPr>
          <p:cNvSpPr txBox="1"/>
          <p:nvPr/>
        </p:nvSpPr>
        <p:spPr>
          <a:xfrm>
            <a:off x="4140324" y="3826836"/>
            <a:ext cx="1632648" cy="319446"/>
          </a:xfrm>
          <a:prstGeom prst="rect">
            <a:avLst/>
          </a:prstGeom>
          <a:noFill/>
        </p:spPr>
        <p:txBody>
          <a:bodyPr wrap="square" rtlCol="0">
            <a:spAutoFit/>
          </a:bodyPr>
          <a:lstStyle/>
          <a:p>
            <a:pPr algn="ctr">
              <a:lnSpc>
                <a:spcPct val="80000"/>
              </a:lnSpc>
            </a:pPr>
            <a:r>
              <a:rPr lang="en-US" b="1" dirty="0">
                <a:cs typeface="Times New Roman" panose="02020603050405020304" pitchFamily="18" charset="0"/>
              </a:rPr>
              <a:t>Simulated</a:t>
            </a:r>
          </a:p>
        </p:txBody>
      </p:sp>
      <p:sp>
        <p:nvSpPr>
          <p:cNvPr id="79" name="Content Placeholder 2">
            <a:extLst>
              <a:ext uri="{FF2B5EF4-FFF2-40B4-BE49-F238E27FC236}">
                <a16:creationId xmlns:a16="http://schemas.microsoft.com/office/drawing/2014/main" id="{A2D489F0-08B8-E895-30BC-610E0D4A41CF}"/>
              </a:ext>
            </a:extLst>
          </p:cNvPr>
          <p:cNvSpPr txBox="1">
            <a:spLocks/>
          </p:cNvSpPr>
          <p:nvPr/>
        </p:nvSpPr>
        <p:spPr>
          <a:xfrm>
            <a:off x="404589" y="1153727"/>
            <a:ext cx="5222626" cy="2282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Features simulated in the simulated measurements using </a:t>
            </a:r>
            <a:r>
              <a:rPr lang="en-US" sz="2400" dirty="0" err="1"/>
              <a:t>HyBurn</a:t>
            </a:r>
            <a:r>
              <a:rPr lang="en-US" sz="2400" dirty="0"/>
              <a:t> are observable in the experimental measurements</a:t>
            </a:r>
          </a:p>
          <a:p>
            <a:r>
              <a:rPr lang="en-US" sz="2400" dirty="0"/>
              <a:t>Timescales and lateral dimensions are comparable</a:t>
            </a:r>
          </a:p>
          <a:p>
            <a:endParaRPr lang="en-US" sz="2400" dirty="0"/>
          </a:p>
        </p:txBody>
      </p:sp>
      <p:sp>
        <p:nvSpPr>
          <p:cNvPr id="82" name="TextBox 81">
            <a:extLst>
              <a:ext uri="{FF2B5EF4-FFF2-40B4-BE49-F238E27FC236}">
                <a16:creationId xmlns:a16="http://schemas.microsoft.com/office/drawing/2014/main" id="{5C49150B-4C2E-0F74-FB46-036551A6AD79}"/>
              </a:ext>
            </a:extLst>
          </p:cNvPr>
          <p:cNvSpPr txBox="1"/>
          <p:nvPr/>
        </p:nvSpPr>
        <p:spPr>
          <a:xfrm>
            <a:off x="5927447" y="5725364"/>
            <a:ext cx="5894499" cy="369332"/>
          </a:xfrm>
          <a:prstGeom prst="rect">
            <a:avLst/>
          </a:prstGeom>
          <a:noFill/>
        </p:spPr>
        <p:txBody>
          <a:bodyPr wrap="none" rtlCol="0">
            <a:spAutoFit/>
          </a:bodyPr>
          <a:lstStyle/>
          <a:p>
            <a:r>
              <a:rPr lang="en-US" dirty="0" err="1">
                <a:solidFill>
                  <a:srgbClr val="C58C25"/>
                </a:solidFill>
              </a:rPr>
              <a:t>AlO</a:t>
            </a:r>
            <a:r>
              <a:rPr lang="en-US" dirty="0">
                <a:solidFill>
                  <a:srgbClr val="C58C25"/>
                </a:solidFill>
              </a:rPr>
              <a:t> emission is initially strongest towards the sample surface</a:t>
            </a:r>
          </a:p>
        </p:txBody>
      </p:sp>
      <p:cxnSp>
        <p:nvCxnSpPr>
          <p:cNvPr id="83" name="Straight Arrow Connector 82">
            <a:extLst>
              <a:ext uri="{FF2B5EF4-FFF2-40B4-BE49-F238E27FC236}">
                <a16:creationId xmlns:a16="http://schemas.microsoft.com/office/drawing/2014/main" id="{02AE3B89-4328-2F99-0ACC-A30CC6D03760}"/>
              </a:ext>
            </a:extLst>
          </p:cNvPr>
          <p:cNvCxnSpPr>
            <a:cxnSpLocks/>
          </p:cNvCxnSpPr>
          <p:nvPr/>
        </p:nvCxnSpPr>
        <p:spPr>
          <a:xfrm flipH="1" flipV="1">
            <a:off x="8653576" y="2164747"/>
            <a:ext cx="475488" cy="393192"/>
          </a:xfrm>
          <a:prstGeom prst="straightConnector1">
            <a:avLst/>
          </a:prstGeom>
          <a:ln w="38100">
            <a:solidFill>
              <a:srgbClr val="C58C2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B001435-B42E-6BF9-2A0E-E9A5C5347122}"/>
              </a:ext>
            </a:extLst>
          </p:cNvPr>
          <p:cNvCxnSpPr>
            <a:cxnSpLocks/>
          </p:cNvCxnSpPr>
          <p:nvPr/>
        </p:nvCxnSpPr>
        <p:spPr>
          <a:xfrm flipV="1">
            <a:off x="10511658" y="2150990"/>
            <a:ext cx="475488" cy="393192"/>
          </a:xfrm>
          <a:prstGeom prst="straightConnector1">
            <a:avLst/>
          </a:prstGeom>
          <a:ln w="38100">
            <a:solidFill>
              <a:srgbClr val="C58C25"/>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E246195-2CFC-8C9E-427D-9C1B387822FD}"/>
              </a:ext>
            </a:extLst>
          </p:cNvPr>
          <p:cNvSpPr txBox="1"/>
          <p:nvPr/>
        </p:nvSpPr>
        <p:spPr>
          <a:xfrm>
            <a:off x="7787880" y="2470344"/>
            <a:ext cx="4084708" cy="369332"/>
          </a:xfrm>
          <a:prstGeom prst="rect">
            <a:avLst/>
          </a:prstGeom>
          <a:noFill/>
        </p:spPr>
        <p:txBody>
          <a:bodyPr wrap="none" rtlCol="0">
            <a:spAutoFit/>
          </a:bodyPr>
          <a:lstStyle/>
          <a:p>
            <a:r>
              <a:rPr lang="en-US" dirty="0">
                <a:solidFill>
                  <a:srgbClr val="C58C25"/>
                </a:solidFill>
              </a:rPr>
              <a:t>Atmospheric mixing and vortex formation</a:t>
            </a:r>
          </a:p>
        </p:txBody>
      </p:sp>
      <p:sp>
        <p:nvSpPr>
          <p:cNvPr id="86" name="TextBox 85">
            <a:extLst>
              <a:ext uri="{FF2B5EF4-FFF2-40B4-BE49-F238E27FC236}">
                <a16:creationId xmlns:a16="http://schemas.microsoft.com/office/drawing/2014/main" id="{CE483124-1D28-A2E0-F9E9-D5F433E3C3C7}"/>
              </a:ext>
            </a:extLst>
          </p:cNvPr>
          <p:cNvSpPr txBox="1"/>
          <p:nvPr/>
        </p:nvSpPr>
        <p:spPr>
          <a:xfrm>
            <a:off x="976201" y="5308555"/>
            <a:ext cx="3990067" cy="369332"/>
          </a:xfrm>
          <a:prstGeom prst="rect">
            <a:avLst/>
          </a:prstGeom>
          <a:noFill/>
        </p:spPr>
        <p:txBody>
          <a:bodyPr wrap="none" rtlCol="0">
            <a:spAutoFit/>
          </a:bodyPr>
          <a:lstStyle/>
          <a:p>
            <a:r>
              <a:rPr lang="en-US" dirty="0" err="1">
                <a:solidFill>
                  <a:srgbClr val="C58C25"/>
                </a:solidFill>
              </a:rPr>
              <a:t>HyBurn</a:t>
            </a:r>
            <a:r>
              <a:rPr lang="en-US" dirty="0">
                <a:solidFill>
                  <a:srgbClr val="C58C25"/>
                </a:solidFill>
              </a:rPr>
              <a:t> generally predicts larger fireballs</a:t>
            </a:r>
          </a:p>
        </p:txBody>
      </p:sp>
    </p:spTree>
    <p:extLst>
      <p:ext uri="{BB962C8B-B14F-4D97-AF65-F5344CB8AC3E}">
        <p14:creationId xmlns:p14="http://schemas.microsoft.com/office/powerpoint/2010/main" val="382617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391886" y="0"/>
            <a:ext cx="11800114" cy="1325563"/>
          </a:xfrm>
        </p:spPr>
        <p:txBody>
          <a:bodyPr/>
          <a:lstStyle/>
          <a:p>
            <a:r>
              <a:rPr lang="en-US" dirty="0">
                <a:latin typeface="Trebuchet MS" panose="020B0603020202020204" pitchFamily="34" charset="0"/>
              </a:rPr>
              <a:t>Expected Impact</a:t>
            </a:r>
          </a:p>
        </p:txBody>
      </p:sp>
      <p:sp>
        <p:nvSpPr>
          <p:cNvPr id="4" name="Content Placeholder 2">
            <a:extLst>
              <a:ext uri="{FF2B5EF4-FFF2-40B4-BE49-F238E27FC236}">
                <a16:creationId xmlns:a16="http://schemas.microsoft.com/office/drawing/2014/main" id="{5BE4C6D1-B6D8-6253-EBEF-CCC263F47961}"/>
              </a:ext>
            </a:extLst>
          </p:cNvPr>
          <p:cNvSpPr txBox="1">
            <a:spLocks/>
          </p:cNvSpPr>
          <p:nvPr/>
        </p:nvSpPr>
        <p:spPr>
          <a:xfrm>
            <a:off x="412506" y="1142926"/>
            <a:ext cx="4708292" cy="51272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Through computational modeling using </a:t>
            </a:r>
            <a:r>
              <a:rPr lang="en-US" sz="2400" dirty="0" err="1"/>
              <a:t>HyBurn</a:t>
            </a:r>
            <a:r>
              <a:rPr lang="en-US" sz="2400" dirty="0"/>
              <a:t>, it was shown that</a:t>
            </a:r>
          </a:p>
          <a:p>
            <a:pPr lvl="1"/>
            <a:r>
              <a:rPr lang="en-US" sz="2000" dirty="0"/>
              <a:t>Molecular formation occurs almost immediately post-LA along the periphery of the plasma plume where thermal gradients are large</a:t>
            </a:r>
          </a:p>
          <a:p>
            <a:pPr lvl="1"/>
            <a:r>
              <a:rPr lang="en-US" sz="2000" dirty="0"/>
              <a:t>Vortex formation and turbulence pulls oxygen into the vortices and stem of the plasma</a:t>
            </a:r>
          </a:p>
          <a:p>
            <a:pPr lvl="1"/>
            <a:r>
              <a:rPr lang="en-US" sz="2000" dirty="0"/>
              <a:t>Shockwaves play no role in preventing mixing and chemical reactions between plasma-oxygen species</a:t>
            </a:r>
          </a:p>
          <a:p>
            <a:pPr lvl="2"/>
            <a:r>
              <a:rPr lang="en-US" sz="1800" dirty="0"/>
              <a:t>Supports belief that chemical reactions are driven by temperature and density gradients</a:t>
            </a:r>
          </a:p>
          <a:p>
            <a:pPr lvl="2"/>
            <a:r>
              <a:rPr lang="en-US" sz="1800" dirty="0"/>
              <a:t>Disagrees with shockwave mediated chemistry hypothesis</a:t>
            </a:r>
          </a:p>
          <a:p>
            <a:endParaRPr lang="en-US" sz="2400" dirty="0"/>
          </a:p>
        </p:txBody>
      </p:sp>
      <p:sp>
        <p:nvSpPr>
          <p:cNvPr id="39" name="Chord 38">
            <a:extLst>
              <a:ext uri="{FF2B5EF4-FFF2-40B4-BE49-F238E27FC236}">
                <a16:creationId xmlns:a16="http://schemas.microsoft.com/office/drawing/2014/main" id="{5DE7B99F-C443-BA07-77EA-7069708EA7FA}"/>
              </a:ext>
            </a:extLst>
          </p:cNvPr>
          <p:cNvSpPr/>
          <p:nvPr/>
        </p:nvSpPr>
        <p:spPr>
          <a:xfrm rot="5400000">
            <a:off x="5236627" y="2294452"/>
            <a:ext cx="6543803" cy="5629523"/>
          </a:xfrm>
          <a:prstGeom prst="chord">
            <a:avLst>
              <a:gd name="adj1" fmla="val 5398846"/>
              <a:gd name="adj2" fmla="val 16200000"/>
            </a:avLst>
          </a:prstGeom>
          <a:noFill/>
          <a:ln w="57150">
            <a:solidFill>
              <a:srgbClr val="737373"/>
            </a:solid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B3C7860-5456-7F16-D193-92FF94FFE9AF}"/>
              </a:ext>
            </a:extLst>
          </p:cNvPr>
          <p:cNvGrpSpPr/>
          <p:nvPr/>
        </p:nvGrpSpPr>
        <p:grpSpPr>
          <a:xfrm>
            <a:off x="5378628" y="1509706"/>
            <a:ext cx="6273846" cy="3733762"/>
            <a:chOff x="5471938" y="1509706"/>
            <a:chExt cx="6273846" cy="3733762"/>
          </a:xfrm>
        </p:grpSpPr>
        <p:pic>
          <p:nvPicPr>
            <p:cNvPr id="25" name="Picture 24">
              <a:extLst>
                <a:ext uri="{FF2B5EF4-FFF2-40B4-BE49-F238E27FC236}">
                  <a16:creationId xmlns:a16="http://schemas.microsoft.com/office/drawing/2014/main" id="{038E5187-632F-E864-6F1A-9F2E33DCD010}"/>
                </a:ext>
              </a:extLst>
            </p:cNvPr>
            <p:cNvPicPr>
              <a:picLocks/>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0"/>
                      </a14:imgEffect>
                    </a14:imgLayer>
                  </a14:imgProps>
                </a:ext>
              </a:extLst>
            </a:blip>
            <a:srcRect t="28322" r="9481" b="813"/>
            <a:stretch/>
          </p:blipFill>
          <p:spPr>
            <a:xfrm>
              <a:off x="6695768" y="2861534"/>
              <a:ext cx="3760665" cy="2226164"/>
            </a:xfrm>
            <a:prstGeom prst="rect">
              <a:avLst/>
            </a:prstGeom>
          </p:spPr>
        </p:pic>
        <p:sp>
          <p:nvSpPr>
            <p:cNvPr id="35" name="Freeform: Shape 34">
              <a:extLst>
                <a:ext uri="{FF2B5EF4-FFF2-40B4-BE49-F238E27FC236}">
                  <a16:creationId xmlns:a16="http://schemas.microsoft.com/office/drawing/2014/main" id="{8C9EC2A7-F418-BCB5-02E0-AE289CF996F3}"/>
                </a:ext>
              </a:extLst>
            </p:cNvPr>
            <p:cNvSpPr/>
            <p:nvPr/>
          </p:nvSpPr>
          <p:spPr>
            <a:xfrm rot="222480" flipH="1">
              <a:off x="8115798" y="4338640"/>
              <a:ext cx="207992" cy="764583"/>
            </a:xfrm>
            <a:custGeom>
              <a:avLst/>
              <a:gdLst>
                <a:gd name="connsiteX0" fmla="*/ 51661 w 284136"/>
                <a:gd name="connsiteY0" fmla="*/ 0 h 764583"/>
                <a:gd name="connsiteX1" fmla="*/ 0 w 284136"/>
                <a:gd name="connsiteY1" fmla="*/ 170482 h 764583"/>
                <a:gd name="connsiteX2" fmla="*/ 0 w 284136"/>
                <a:gd name="connsiteY2" fmla="*/ 294468 h 764583"/>
                <a:gd name="connsiteX3" fmla="*/ 41329 w 284136"/>
                <a:gd name="connsiteY3" fmla="*/ 563105 h 764583"/>
                <a:gd name="connsiteX4" fmla="*/ 108488 w 284136"/>
                <a:gd name="connsiteY4" fmla="*/ 764583 h 764583"/>
                <a:gd name="connsiteX5" fmla="*/ 284136 w 284136"/>
                <a:gd name="connsiteY5" fmla="*/ 759417 h 764583"/>
                <a:gd name="connsiteX6" fmla="*/ 87824 w 284136"/>
                <a:gd name="connsiteY6" fmla="*/ 211810 h 764583"/>
                <a:gd name="connsiteX7" fmla="*/ 51661 w 284136"/>
                <a:gd name="connsiteY7" fmla="*/ 0 h 7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36" h="764583">
                  <a:moveTo>
                    <a:pt x="51661" y="0"/>
                  </a:moveTo>
                  <a:lnTo>
                    <a:pt x="0" y="170482"/>
                  </a:lnTo>
                  <a:lnTo>
                    <a:pt x="0" y="294468"/>
                  </a:lnTo>
                  <a:lnTo>
                    <a:pt x="41329" y="563105"/>
                  </a:lnTo>
                  <a:lnTo>
                    <a:pt x="108488" y="764583"/>
                  </a:lnTo>
                  <a:lnTo>
                    <a:pt x="284136" y="759417"/>
                  </a:lnTo>
                  <a:lnTo>
                    <a:pt x="87824" y="211810"/>
                  </a:lnTo>
                  <a:lnTo>
                    <a:pt x="51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70028AD-7E98-5084-2FB9-3512E385F140}"/>
                </a:ext>
              </a:extLst>
            </p:cNvPr>
            <p:cNvSpPr/>
            <p:nvPr/>
          </p:nvSpPr>
          <p:spPr>
            <a:xfrm>
              <a:off x="8887357" y="4333447"/>
              <a:ext cx="284136" cy="764583"/>
            </a:xfrm>
            <a:custGeom>
              <a:avLst/>
              <a:gdLst>
                <a:gd name="connsiteX0" fmla="*/ 51661 w 284136"/>
                <a:gd name="connsiteY0" fmla="*/ 0 h 764583"/>
                <a:gd name="connsiteX1" fmla="*/ 0 w 284136"/>
                <a:gd name="connsiteY1" fmla="*/ 170482 h 764583"/>
                <a:gd name="connsiteX2" fmla="*/ 0 w 284136"/>
                <a:gd name="connsiteY2" fmla="*/ 294468 h 764583"/>
                <a:gd name="connsiteX3" fmla="*/ 41329 w 284136"/>
                <a:gd name="connsiteY3" fmla="*/ 563105 h 764583"/>
                <a:gd name="connsiteX4" fmla="*/ 108488 w 284136"/>
                <a:gd name="connsiteY4" fmla="*/ 764583 h 764583"/>
                <a:gd name="connsiteX5" fmla="*/ 284136 w 284136"/>
                <a:gd name="connsiteY5" fmla="*/ 759417 h 764583"/>
                <a:gd name="connsiteX6" fmla="*/ 87824 w 284136"/>
                <a:gd name="connsiteY6" fmla="*/ 211810 h 764583"/>
                <a:gd name="connsiteX7" fmla="*/ 51661 w 284136"/>
                <a:gd name="connsiteY7" fmla="*/ 0 h 7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36" h="764583">
                  <a:moveTo>
                    <a:pt x="51661" y="0"/>
                  </a:moveTo>
                  <a:lnTo>
                    <a:pt x="0" y="170482"/>
                  </a:lnTo>
                  <a:lnTo>
                    <a:pt x="0" y="294468"/>
                  </a:lnTo>
                  <a:lnTo>
                    <a:pt x="41329" y="563105"/>
                  </a:lnTo>
                  <a:lnTo>
                    <a:pt x="108488" y="764583"/>
                  </a:lnTo>
                  <a:lnTo>
                    <a:pt x="284136" y="759417"/>
                  </a:lnTo>
                  <a:lnTo>
                    <a:pt x="87824" y="211810"/>
                  </a:lnTo>
                  <a:lnTo>
                    <a:pt x="51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0899990-969B-D899-B3B1-AF78A749B406}"/>
                </a:ext>
              </a:extLst>
            </p:cNvPr>
            <p:cNvSpPr/>
            <p:nvPr/>
          </p:nvSpPr>
          <p:spPr>
            <a:xfrm>
              <a:off x="8856361" y="4467766"/>
              <a:ext cx="113654" cy="599268"/>
            </a:xfrm>
            <a:custGeom>
              <a:avLst/>
              <a:gdLst>
                <a:gd name="connsiteX0" fmla="*/ 0 w 113654"/>
                <a:gd name="connsiteY0" fmla="*/ 0 h 599268"/>
                <a:gd name="connsiteX1" fmla="*/ 113654 w 113654"/>
                <a:gd name="connsiteY1" fmla="*/ 599268 h 599268"/>
              </a:gdLst>
              <a:ahLst/>
              <a:cxnLst>
                <a:cxn ang="0">
                  <a:pos x="connsiteX0" y="connsiteY0"/>
                </a:cxn>
                <a:cxn ang="0">
                  <a:pos x="connsiteX1" y="connsiteY1"/>
                </a:cxn>
              </a:cxnLst>
              <a:rect l="l" t="t" r="r" b="b"/>
              <a:pathLst>
                <a:path w="113654" h="599268">
                  <a:moveTo>
                    <a:pt x="0" y="0"/>
                  </a:moveTo>
                  <a:cubicBezTo>
                    <a:pt x="16790" y="196742"/>
                    <a:pt x="33580" y="393485"/>
                    <a:pt x="113654" y="599268"/>
                  </a:cubicBezTo>
                </a:path>
              </a:pathLst>
            </a:custGeom>
            <a:noFill/>
            <a:ln w="44450">
              <a:solidFill>
                <a:srgbClr val="73737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A68B3-1FCB-5958-028C-41F26116DF95}"/>
                </a:ext>
              </a:extLst>
            </p:cNvPr>
            <p:cNvSpPr/>
            <p:nvPr/>
          </p:nvSpPr>
          <p:spPr>
            <a:xfrm flipH="1">
              <a:off x="8242461" y="4481487"/>
              <a:ext cx="113654" cy="599268"/>
            </a:xfrm>
            <a:custGeom>
              <a:avLst/>
              <a:gdLst>
                <a:gd name="connsiteX0" fmla="*/ 0 w 113654"/>
                <a:gd name="connsiteY0" fmla="*/ 0 h 599268"/>
                <a:gd name="connsiteX1" fmla="*/ 113654 w 113654"/>
                <a:gd name="connsiteY1" fmla="*/ 599268 h 599268"/>
              </a:gdLst>
              <a:ahLst/>
              <a:cxnLst>
                <a:cxn ang="0">
                  <a:pos x="connsiteX0" y="connsiteY0"/>
                </a:cxn>
                <a:cxn ang="0">
                  <a:pos x="connsiteX1" y="connsiteY1"/>
                </a:cxn>
              </a:cxnLst>
              <a:rect l="l" t="t" r="r" b="b"/>
              <a:pathLst>
                <a:path w="113654" h="599268">
                  <a:moveTo>
                    <a:pt x="0" y="0"/>
                  </a:moveTo>
                  <a:cubicBezTo>
                    <a:pt x="16790" y="196742"/>
                    <a:pt x="33580" y="393485"/>
                    <a:pt x="113654" y="599268"/>
                  </a:cubicBezTo>
                </a:path>
              </a:pathLst>
            </a:custGeom>
            <a:noFill/>
            <a:ln w="44450">
              <a:solidFill>
                <a:srgbClr val="73737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2731AD9-6F0F-C339-96EA-EFB40B1A9457}"/>
                </a:ext>
              </a:extLst>
            </p:cNvPr>
            <p:cNvSpPr/>
            <p:nvPr/>
          </p:nvSpPr>
          <p:spPr>
            <a:xfrm>
              <a:off x="5663162" y="5087698"/>
              <a:ext cx="5884433" cy="155770"/>
            </a:xfrm>
            <a:prstGeom prst="rect">
              <a:avLst/>
            </a:prstGeom>
            <a:solidFill>
              <a:srgbClr val="757575"/>
            </a:solidFill>
            <a:ln>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7E10459-C01A-C3EE-D820-83C93FCAF7E8}"/>
                </a:ext>
              </a:extLst>
            </p:cNvPr>
            <p:cNvCxnSpPr>
              <a:cxnSpLocks/>
            </p:cNvCxnSpPr>
            <p:nvPr/>
          </p:nvCxnSpPr>
          <p:spPr>
            <a:xfrm flipV="1">
              <a:off x="8576043" y="1509706"/>
              <a:ext cx="0" cy="327606"/>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11F3832-AB15-74B1-6285-6085799F7FB6}"/>
                </a:ext>
              </a:extLst>
            </p:cNvPr>
            <p:cNvCxnSpPr>
              <a:cxnSpLocks/>
            </p:cNvCxnSpPr>
            <p:nvPr/>
          </p:nvCxnSpPr>
          <p:spPr>
            <a:xfrm flipV="1">
              <a:off x="10678700" y="2766622"/>
              <a:ext cx="264950" cy="161365"/>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F56FD30-7FEE-A25E-B648-970E83B1A293}"/>
                </a:ext>
              </a:extLst>
            </p:cNvPr>
            <p:cNvCxnSpPr>
              <a:cxnSpLocks/>
            </p:cNvCxnSpPr>
            <p:nvPr/>
          </p:nvCxnSpPr>
          <p:spPr>
            <a:xfrm flipH="1" flipV="1">
              <a:off x="6233576" y="2769312"/>
              <a:ext cx="264162" cy="169433"/>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4FEBDF0-409D-4BD0-4CFB-2B9665F136C9}"/>
                </a:ext>
              </a:extLst>
            </p:cNvPr>
            <p:cNvCxnSpPr>
              <a:cxnSpLocks/>
            </p:cNvCxnSpPr>
            <p:nvPr/>
          </p:nvCxnSpPr>
          <p:spPr>
            <a:xfrm flipV="1">
              <a:off x="11416600" y="4910915"/>
              <a:ext cx="329184" cy="0"/>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190D65-F252-1534-9FDB-F57FF88BB944}"/>
                </a:ext>
              </a:extLst>
            </p:cNvPr>
            <p:cNvCxnSpPr>
              <a:cxnSpLocks/>
            </p:cNvCxnSpPr>
            <p:nvPr/>
          </p:nvCxnSpPr>
          <p:spPr>
            <a:xfrm flipH="1">
              <a:off x="5471938" y="4910915"/>
              <a:ext cx="329184" cy="0"/>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68AA975-4014-C0F4-13FE-EC58AF51C1D5}"/>
              </a:ext>
            </a:extLst>
          </p:cNvPr>
          <p:cNvGrpSpPr/>
          <p:nvPr/>
        </p:nvGrpSpPr>
        <p:grpSpPr>
          <a:xfrm rot="20665126">
            <a:off x="7129106" y="3430394"/>
            <a:ext cx="908691" cy="365760"/>
            <a:chOff x="3810896" y="2252102"/>
            <a:chExt cx="908691" cy="365760"/>
          </a:xfrm>
        </p:grpSpPr>
        <p:sp>
          <p:nvSpPr>
            <p:cNvPr id="53" name="Flowchart: Connector 52">
              <a:extLst>
                <a:ext uri="{FF2B5EF4-FFF2-40B4-BE49-F238E27FC236}">
                  <a16:creationId xmlns:a16="http://schemas.microsoft.com/office/drawing/2014/main" id="{599E4F3D-DDFA-8894-11A2-A3E6087BFBA1}"/>
                </a:ext>
              </a:extLst>
            </p:cNvPr>
            <p:cNvSpPr>
              <a:spLocks noChangeAspect="1"/>
            </p:cNvSpPr>
            <p:nvPr/>
          </p:nvSpPr>
          <p:spPr>
            <a:xfrm>
              <a:off x="4092309" y="2252102"/>
              <a:ext cx="365760" cy="365760"/>
            </a:xfrm>
            <a:prstGeom prst="flowChartConnector">
              <a:avLst/>
            </a:prstGeom>
            <a:gradFill flip="none" rotWithShape="1">
              <a:gsLst>
                <a:gs pos="0">
                  <a:srgbClr val="FF7575"/>
                </a:gs>
                <a:gs pos="45000">
                  <a:srgbClr val="E20000"/>
                </a:gs>
                <a:gs pos="100000">
                  <a:srgbClr val="CC0000"/>
                </a:gs>
              </a:gsLst>
              <a:path path="circle">
                <a:fillToRect l="50000" t="50000" r="50000" b="50000"/>
              </a:path>
              <a:tileRect/>
            </a:gradFill>
            <a:ln w="12700" cap="flat" cmpd="sng" algn="ctr">
              <a:solidFill>
                <a:srgbClr val="E50B0B"/>
              </a:solidFill>
              <a:prstDash val="solid"/>
              <a:miter lim="800000"/>
            </a:ln>
            <a:effectLst/>
          </p:spPr>
          <p:txBody>
            <a:bodyPr rtlCol="0" anchor="ctr"/>
            <a:lstStyle/>
            <a:p>
              <a:pPr algn="ctr" defTabSz="914400">
                <a:defRPr/>
              </a:pPr>
              <a:endParaRPr lang="en-US" kern="0">
                <a:solidFill>
                  <a:prstClr val="white"/>
                </a:solidFill>
                <a:ea typeface="MS PGothic" charset="0"/>
              </a:endParaRPr>
            </a:p>
          </p:txBody>
        </p:sp>
        <p:sp>
          <p:nvSpPr>
            <p:cNvPr id="57" name="TextBox 56">
              <a:extLst>
                <a:ext uri="{FF2B5EF4-FFF2-40B4-BE49-F238E27FC236}">
                  <a16:creationId xmlns:a16="http://schemas.microsoft.com/office/drawing/2014/main" id="{0E840DC2-A7C4-DB41-DE1C-55229AA885CB}"/>
                </a:ext>
              </a:extLst>
            </p:cNvPr>
            <p:cNvSpPr txBox="1"/>
            <p:nvPr/>
          </p:nvSpPr>
          <p:spPr>
            <a:xfrm flipH="1">
              <a:off x="3810896" y="2255757"/>
              <a:ext cx="908691"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Al</a:t>
              </a:r>
            </a:p>
          </p:txBody>
        </p:sp>
      </p:grpSp>
      <p:grpSp>
        <p:nvGrpSpPr>
          <p:cNvPr id="75" name="Group 74">
            <a:extLst>
              <a:ext uri="{FF2B5EF4-FFF2-40B4-BE49-F238E27FC236}">
                <a16:creationId xmlns:a16="http://schemas.microsoft.com/office/drawing/2014/main" id="{311E889A-5D07-CAE4-F1C9-054A03007A99}"/>
              </a:ext>
            </a:extLst>
          </p:cNvPr>
          <p:cNvGrpSpPr/>
          <p:nvPr/>
        </p:nvGrpSpPr>
        <p:grpSpPr>
          <a:xfrm rot="20858494">
            <a:off x="5950427" y="2132320"/>
            <a:ext cx="758045" cy="346423"/>
            <a:chOff x="3402137" y="2861534"/>
            <a:chExt cx="758045" cy="346423"/>
          </a:xfrm>
        </p:grpSpPr>
        <p:pic>
          <p:nvPicPr>
            <p:cNvPr id="72" name="Picture 71">
              <a:extLst>
                <a:ext uri="{FF2B5EF4-FFF2-40B4-BE49-F238E27FC236}">
                  <a16:creationId xmlns:a16="http://schemas.microsoft.com/office/drawing/2014/main" id="{E9A252DC-41BB-F821-7076-6302D6464270}"/>
                </a:ext>
              </a:extLst>
            </p:cNvPr>
            <p:cNvPicPr>
              <a:picLocks noChangeAspect="1"/>
            </p:cNvPicPr>
            <p:nvPr/>
          </p:nvPicPr>
          <p:blipFill>
            <a:blip r:embed="rId5"/>
            <a:stretch>
              <a:fillRect/>
            </a:stretch>
          </p:blipFill>
          <p:spPr>
            <a:xfrm>
              <a:off x="3443767" y="2887661"/>
              <a:ext cx="648826" cy="302039"/>
            </a:xfrm>
            <a:prstGeom prst="rect">
              <a:avLst/>
            </a:prstGeom>
          </p:spPr>
        </p:pic>
        <p:sp>
          <p:nvSpPr>
            <p:cNvPr id="73" name="TextBox 72">
              <a:extLst>
                <a:ext uri="{FF2B5EF4-FFF2-40B4-BE49-F238E27FC236}">
                  <a16:creationId xmlns:a16="http://schemas.microsoft.com/office/drawing/2014/main" id="{7FF2E3BB-BCAD-400C-4890-95AD045E3C80}"/>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74" name="TextBox 73">
              <a:extLst>
                <a:ext uri="{FF2B5EF4-FFF2-40B4-BE49-F238E27FC236}">
                  <a16:creationId xmlns:a16="http://schemas.microsoft.com/office/drawing/2014/main" id="{DC65A116-D523-1D29-1F7C-B612E4CF3B34}"/>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76" name="Group 75">
            <a:extLst>
              <a:ext uri="{FF2B5EF4-FFF2-40B4-BE49-F238E27FC236}">
                <a16:creationId xmlns:a16="http://schemas.microsoft.com/office/drawing/2014/main" id="{74F77853-9187-8794-0B52-FC7F236043B7}"/>
              </a:ext>
            </a:extLst>
          </p:cNvPr>
          <p:cNvGrpSpPr/>
          <p:nvPr/>
        </p:nvGrpSpPr>
        <p:grpSpPr>
          <a:xfrm rot="351744">
            <a:off x="7146326" y="2310830"/>
            <a:ext cx="758045" cy="346423"/>
            <a:chOff x="3402137" y="2861534"/>
            <a:chExt cx="758045" cy="346423"/>
          </a:xfrm>
        </p:grpSpPr>
        <p:pic>
          <p:nvPicPr>
            <p:cNvPr id="77" name="Picture 76">
              <a:extLst>
                <a:ext uri="{FF2B5EF4-FFF2-40B4-BE49-F238E27FC236}">
                  <a16:creationId xmlns:a16="http://schemas.microsoft.com/office/drawing/2014/main" id="{B57870E9-C6FB-07DF-CE07-6269113AECEE}"/>
                </a:ext>
              </a:extLst>
            </p:cNvPr>
            <p:cNvPicPr>
              <a:picLocks noChangeAspect="1"/>
            </p:cNvPicPr>
            <p:nvPr/>
          </p:nvPicPr>
          <p:blipFill>
            <a:blip r:embed="rId5"/>
            <a:stretch>
              <a:fillRect/>
            </a:stretch>
          </p:blipFill>
          <p:spPr>
            <a:xfrm>
              <a:off x="3443767" y="2887661"/>
              <a:ext cx="648826" cy="302039"/>
            </a:xfrm>
            <a:prstGeom prst="rect">
              <a:avLst/>
            </a:prstGeom>
          </p:spPr>
        </p:pic>
        <p:sp>
          <p:nvSpPr>
            <p:cNvPr id="78" name="TextBox 77">
              <a:extLst>
                <a:ext uri="{FF2B5EF4-FFF2-40B4-BE49-F238E27FC236}">
                  <a16:creationId xmlns:a16="http://schemas.microsoft.com/office/drawing/2014/main" id="{4F312718-0EAE-E410-0866-EF82C95329B4}"/>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79" name="TextBox 78">
              <a:extLst>
                <a:ext uri="{FF2B5EF4-FFF2-40B4-BE49-F238E27FC236}">
                  <a16:creationId xmlns:a16="http://schemas.microsoft.com/office/drawing/2014/main" id="{48A8E015-72EF-ECC6-1300-719FCC1650B7}"/>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84" name="Group 83">
            <a:extLst>
              <a:ext uri="{FF2B5EF4-FFF2-40B4-BE49-F238E27FC236}">
                <a16:creationId xmlns:a16="http://schemas.microsoft.com/office/drawing/2014/main" id="{559889CD-ABAA-30C7-E0A0-432941FBF4C9}"/>
              </a:ext>
            </a:extLst>
          </p:cNvPr>
          <p:cNvGrpSpPr/>
          <p:nvPr/>
        </p:nvGrpSpPr>
        <p:grpSpPr>
          <a:xfrm rot="836085">
            <a:off x="10309605" y="2195480"/>
            <a:ext cx="758045" cy="346423"/>
            <a:chOff x="3402137" y="2861534"/>
            <a:chExt cx="758045" cy="346423"/>
          </a:xfrm>
        </p:grpSpPr>
        <p:pic>
          <p:nvPicPr>
            <p:cNvPr id="85" name="Picture 84">
              <a:extLst>
                <a:ext uri="{FF2B5EF4-FFF2-40B4-BE49-F238E27FC236}">
                  <a16:creationId xmlns:a16="http://schemas.microsoft.com/office/drawing/2014/main" id="{37CF6A4E-C6E3-EACC-4CE0-B740C9E043E2}"/>
                </a:ext>
              </a:extLst>
            </p:cNvPr>
            <p:cNvPicPr>
              <a:picLocks noChangeAspect="1"/>
            </p:cNvPicPr>
            <p:nvPr/>
          </p:nvPicPr>
          <p:blipFill>
            <a:blip r:embed="rId5"/>
            <a:stretch>
              <a:fillRect/>
            </a:stretch>
          </p:blipFill>
          <p:spPr>
            <a:xfrm>
              <a:off x="3443767" y="2887661"/>
              <a:ext cx="648826" cy="302039"/>
            </a:xfrm>
            <a:prstGeom prst="rect">
              <a:avLst/>
            </a:prstGeom>
          </p:spPr>
        </p:pic>
        <p:sp>
          <p:nvSpPr>
            <p:cNvPr id="86" name="TextBox 85">
              <a:extLst>
                <a:ext uri="{FF2B5EF4-FFF2-40B4-BE49-F238E27FC236}">
                  <a16:creationId xmlns:a16="http://schemas.microsoft.com/office/drawing/2014/main" id="{F357C708-6E47-33D5-19BA-5E495C093AEA}"/>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87" name="TextBox 86">
              <a:extLst>
                <a:ext uri="{FF2B5EF4-FFF2-40B4-BE49-F238E27FC236}">
                  <a16:creationId xmlns:a16="http://schemas.microsoft.com/office/drawing/2014/main" id="{5F84C909-671B-1D77-C893-35673216EBE5}"/>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88" name="Group 87">
            <a:extLst>
              <a:ext uri="{FF2B5EF4-FFF2-40B4-BE49-F238E27FC236}">
                <a16:creationId xmlns:a16="http://schemas.microsoft.com/office/drawing/2014/main" id="{0293991B-D7E8-4298-A46D-2BC1EA6CDD5A}"/>
              </a:ext>
            </a:extLst>
          </p:cNvPr>
          <p:cNvGrpSpPr/>
          <p:nvPr/>
        </p:nvGrpSpPr>
        <p:grpSpPr>
          <a:xfrm rot="2987599">
            <a:off x="4914322" y="4106150"/>
            <a:ext cx="758045" cy="346423"/>
            <a:chOff x="3402137" y="2861534"/>
            <a:chExt cx="758045" cy="346423"/>
          </a:xfrm>
        </p:grpSpPr>
        <p:pic>
          <p:nvPicPr>
            <p:cNvPr id="89" name="Picture 88">
              <a:extLst>
                <a:ext uri="{FF2B5EF4-FFF2-40B4-BE49-F238E27FC236}">
                  <a16:creationId xmlns:a16="http://schemas.microsoft.com/office/drawing/2014/main" id="{5A793130-A75C-0FE4-323C-66305D7CE0CD}"/>
                </a:ext>
              </a:extLst>
            </p:cNvPr>
            <p:cNvPicPr>
              <a:picLocks noChangeAspect="1"/>
            </p:cNvPicPr>
            <p:nvPr/>
          </p:nvPicPr>
          <p:blipFill>
            <a:blip r:embed="rId5"/>
            <a:stretch>
              <a:fillRect/>
            </a:stretch>
          </p:blipFill>
          <p:spPr>
            <a:xfrm>
              <a:off x="3443767" y="2887661"/>
              <a:ext cx="648826" cy="302039"/>
            </a:xfrm>
            <a:prstGeom prst="rect">
              <a:avLst/>
            </a:prstGeom>
          </p:spPr>
        </p:pic>
        <p:sp>
          <p:nvSpPr>
            <p:cNvPr id="90" name="TextBox 89">
              <a:extLst>
                <a:ext uri="{FF2B5EF4-FFF2-40B4-BE49-F238E27FC236}">
                  <a16:creationId xmlns:a16="http://schemas.microsoft.com/office/drawing/2014/main" id="{B9E5FF2F-B240-7841-5B82-22AE201261D8}"/>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91" name="TextBox 90">
              <a:extLst>
                <a:ext uri="{FF2B5EF4-FFF2-40B4-BE49-F238E27FC236}">
                  <a16:creationId xmlns:a16="http://schemas.microsoft.com/office/drawing/2014/main" id="{7BFD9CC1-FF26-DF36-793C-CF61EF7D8008}"/>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92" name="Group 91">
            <a:extLst>
              <a:ext uri="{FF2B5EF4-FFF2-40B4-BE49-F238E27FC236}">
                <a16:creationId xmlns:a16="http://schemas.microsoft.com/office/drawing/2014/main" id="{FC1CD7AA-1BE2-0DEB-CF1E-A0113A335E3A}"/>
              </a:ext>
            </a:extLst>
          </p:cNvPr>
          <p:cNvGrpSpPr/>
          <p:nvPr/>
        </p:nvGrpSpPr>
        <p:grpSpPr>
          <a:xfrm rot="20858494">
            <a:off x="10244292" y="3571874"/>
            <a:ext cx="758045" cy="346423"/>
            <a:chOff x="3402137" y="2861534"/>
            <a:chExt cx="758045" cy="346423"/>
          </a:xfrm>
        </p:grpSpPr>
        <p:pic>
          <p:nvPicPr>
            <p:cNvPr id="93" name="Picture 92">
              <a:extLst>
                <a:ext uri="{FF2B5EF4-FFF2-40B4-BE49-F238E27FC236}">
                  <a16:creationId xmlns:a16="http://schemas.microsoft.com/office/drawing/2014/main" id="{1FAE4205-6710-C632-82CC-EE0854BA76A5}"/>
                </a:ext>
              </a:extLst>
            </p:cNvPr>
            <p:cNvPicPr>
              <a:picLocks noChangeAspect="1"/>
            </p:cNvPicPr>
            <p:nvPr/>
          </p:nvPicPr>
          <p:blipFill>
            <a:blip r:embed="rId5"/>
            <a:stretch>
              <a:fillRect/>
            </a:stretch>
          </p:blipFill>
          <p:spPr>
            <a:xfrm>
              <a:off x="3443767" y="2887661"/>
              <a:ext cx="648826" cy="302039"/>
            </a:xfrm>
            <a:prstGeom prst="rect">
              <a:avLst/>
            </a:prstGeom>
          </p:spPr>
        </p:pic>
        <p:sp>
          <p:nvSpPr>
            <p:cNvPr id="94" name="TextBox 93">
              <a:extLst>
                <a:ext uri="{FF2B5EF4-FFF2-40B4-BE49-F238E27FC236}">
                  <a16:creationId xmlns:a16="http://schemas.microsoft.com/office/drawing/2014/main" id="{686B781C-5461-9E9F-38D5-F2DDE735B1B8}"/>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95" name="TextBox 94">
              <a:extLst>
                <a:ext uri="{FF2B5EF4-FFF2-40B4-BE49-F238E27FC236}">
                  <a16:creationId xmlns:a16="http://schemas.microsoft.com/office/drawing/2014/main" id="{79A9B6D2-E25B-310D-3992-14C91F45B7F5}"/>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96" name="Group 95">
            <a:extLst>
              <a:ext uri="{FF2B5EF4-FFF2-40B4-BE49-F238E27FC236}">
                <a16:creationId xmlns:a16="http://schemas.microsoft.com/office/drawing/2014/main" id="{7BC5C258-AD9E-4A68-EDF7-F9D9E81CC8F7}"/>
              </a:ext>
            </a:extLst>
          </p:cNvPr>
          <p:cNvGrpSpPr/>
          <p:nvPr/>
        </p:nvGrpSpPr>
        <p:grpSpPr>
          <a:xfrm rot="1236612">
            <a:off x="8977908" y="2484757"/>
            <a:ext cx="758045" cy="346423"/>
            <a:chOff x="3402137" y="2861534"/>
            <a:chExt cx="758045" cy="346423"/>
          </a:xfrm>
        </p:grpSpPr>
        <p:pic>
          <p:nvPicPr>
            <p:cNvPr id="97" name="Picture 96">
              <a:extLst>
                <a:ext uri="{FF2B5EF4-FFF2-40B4-BE49-F238E27FC236}">
                  <a16:creationId xmlns:a16="http://schemas.microsoft.com/office/drawing/2014/main" id="{9F17BB79-20DF-5655-79FC-1480CD4A3E87}"/>
                </a:ext>
              </a:extLst>
            </p:cNvPr>
            <p:cNvPicPr>
              <a:picLocks noChangeAspect="1"/>
            </p:cNvPicPr>
            <p:nvPr/>
          </p:nvPicPr>
          <p:blipFill>
            <a:blip r:embed="rId5"/>
            <a:stretch>
              <a:fillRect/>
            </a:stretch>
          </p:blipFill>
          <p:spPr>
            <a:xfrm>
              <a:off x="3443767" y="2887661"/>
              <a:ext cx="648826" cy="302039"/>
            </a:xfrm>
            <a:prstGeom prst="rect">
              <a:avLst/>
            </a:prstGeom>
          </p:spPr>
        </p:pic>
        <p:sp>
          <p:nvSpPr>
            <p:cNvPr id="98" name="TextBox 97">
              <a:extLst>
                <a:ext uri="{FF2B5EF4-FFF2-40B4-BE49-F238E27FC236}">
                  <a16:creationId xmlns:a16="http://schemas.microsoft.com/office/drawing/2014/main" id="{5BE39BB1-95E7-6213-813B-F85579A1FF5D}"/>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99" name="TextBox 98">
              <a:extLst>
                <a:ext uri="{FF2B5EF4-FFF2-40B4-BE49-F238E27FC236}">
                  <a16:creationId xmlns:a16="http://schemas.microsoft.com/office/drawing/2014/main" id="{62696806-7D1D-C173-7A77-9DB7925A5F8A}"/>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104" name="Group 103">
            <a:extLst>
              <a:ext uri="{FF2B5EF4-FFF2-40B4-BE49-F238E27FC236}">
                <a16:creationId xmlns:a16="http://schemas.microsoft.com/office/drawing/2014/main" id="{4BC7E903-F506-107B-7A35-1F3232B4BB32}"/>
              </a:ext>
            </a:extLst>
          </p:cNvPr>
          <p:cNvGrpSpPr/>
          <p:nvPr/>
        </p:nvGrpSpPr>
        <p:grpSpPr>
          <a:xfrm rot="1552534">
            <a:off x="8186744" y="1114560"/>
            <a:ext cx="758045" cy="346423"/>
            <a:chOff x="3402137" y="2861534"/>
            <a:chExt cx="758045" cy="346423"/>
          </a:xfrm>
        </p:grpSpPr>
        <p:pic>
          <p:nvPicPr>
            <p:cNvPr id="105" name="Picture 104">
              <a:extLst>
                <a:ext uri="{FF2B5EF4-FFF2-40B4-BE49-F238E27FC236}">
                  <a16:creationId xmlns:a16="http://schemas.microsoft.com/office/drawing/2014/main" id="{5ECE491F-2FA7-29E5-8F73-16D73E76F727}"/>
                </a:ext>
              </a:extLst>
            </p:cNvPr>
            <p:cNvPicPr>
              <a:picLocks noChangeAspect="1"/>
            </p:cNvPicPr>
            <p:nvPr/>
          </p:nvPicPr>
          <p:blipFill>
            <a:blip r:embed="rId5"/>
            <a:stretch>
              <a:fillRect/>
            </a:stretch>
          </p:blipFill>
          <p:spPr>
            <a:xfrm>
              <a:off x="3443767" y="2887661"/>
              <a:ext cx="648826" cy="302039"/>
            </a:xfrm>
            <a:prstGeom prst="rect">
              <a:avLst/>
            </a:prstGeom>
          </p:spPr>
        </p:pic>
        <p:sp>
          <p:nvSpPr>
            <p:cNvPr id="106" name="TextBox 105">
              <a:extLst>
                <a:ext uri="{FF2B5EF4-FFF2-40B4-BE49-F238E27FC236}">
                  <a16:creationId xmlns:a16="http://schemas.microsoft.com/office/drawing/2014/main" id="{62E602B4-2E34-60FF-DECA-7C6CC1ED81DD}"/>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107" name="TextBox 106">
              <a:extLst>
                <a:ext uri="{FF2B5EF4-FFF2-40B4-BE49-F238E27FC236}">
                  <a16:creationId xmlns:a16="http://schemas.microsoft.com/office/drawing/2014/main" id="{AE9DE092-9A1B-0622-3027-9EDA0E0D33C2}"/>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112" name="Group 111">
            <a:extLst>
              <a:ext uri="{FF2B5EF4-FFF2-40B4-BE49-F238E27FC236}">
                <a16:creationId xmlns:a16="http://schemas.microsoft.com/office/drawing/2014/main" id="{0D0ECC71-AB9A-CB66-F4DB-3681B9D56BC7}"/>
              </a:ext>
            </a:extLst>
          </p:cNvPr>
          <p:cNvGrpSpPr/>
          <p:nvPr/>
        </p:nvGrpSpPr>
        <p:grpSpPr>
          <a:xfrm rot="19105523">
            <a:off x="5896626" y="3848459"/>
            <a:ext cx="758045" cy="346423"/>
            <a:chOff x="3402137" y="2861534"/>
            <a:chExt cx="758045" cy="346423"/>
          </a:xfrm>
        </p:grpSpPr>
        <p:pic>
          <p:nvPicPr>
            <p:cNvPr id="113" name="Picture 112">
              <a:extLst>
                <a:ext uri="{FF2B5EF4-FFF2-40B4-BE49-F238E27FC236}">
                  <a16:creationId xmlns:a16="http://schemas.microsoft.com/office/drawing/2014/main" id="{6A68DDF7-85C8-00CE-5E98-EFD9FF3805EB}"/>
                </a:ext>
              </a:extLst>
            </p:cNvPr>
            <p:cNvPicPr>
              <a:picLocks noChangeAspect="1"/>
            </p:cNvPicPr>
            <p:nvPr/>
          </p:nvPicPr>
          <p:blipFill>
            <a:blip r:embed="rId5"/>
            <a:stretch>
              <a:fillRect/>
            </a:stretch>
          </p:blipFill>
          <p:spPr>
            <a:xfrm>
              <a:off x="3443767" y="2887661"/>
              <a:ext cx="648826" cy="302039"/>
            </a:xfrm>
            <a:prstGeom prst="rect">
              <a:avLst/>
            </a:prstGeom>
          </p:spPr>
        </p:pic>
        <p:sp>
          <p:nvSpPr>
            <p:cNvPr id="114" name="TextBox 113">
              <a:extLst>
                <a:ext uri="{FF2B5EF4-FFF2-40B4-BE49-F238E27FC236}">
                  <a16:creationId xmlns:a16="http://schemas.microsoft.com/office/drawing/2014/main" id="{1BAFF65F-C3D4-46E9-B363-C7367ABC60F3}"/>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115" name="TextBox 114">
              <a:extLst>
                <a:ext uri="{FF2B5EF4-FFF2-40B4-BE49-F238E27FC236}">
                  <a16:creationId xmlns:a16="http://schemas.microsoft.com/office/drawing/2014/main" id="{E788D10B-8D56-06D8-0666-CF2AF1738453}"/>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grpSp>
        <p:nvGrpSpPr>
          <p:cNvPr id="128" name="Group 127">
            <a:extLst>
              <a:ext uri="{FF2B5EF4-FFF2-40B4-BE49-F238E27FC236}">
                <a16:creationId xmlns:a16="http://schemas.microsoft.com/office/drawing/2014/main" id="{49236797-DF58-8B3D-1E29-2B5DF2D3838C}"/>
              </a:ext>
            </a:extLst>
          </p:cNvPr>
          <p:cNvGrpSpPr/>
          <p:nvPr/>
        </p:nvGrpSpPr>
        <p:grpSpPr>
          <a:xfrm rot="20297011">
            <a:off x="11368984" y="4182533"/>
            <a:ext cx="758045" cy="346423"/>
            <a:chOff x="3402137" y="2861534"/>
            <a:chExt cx="758045" cy="346423"/>
          </a:xfrm>
        </p:grpSpPr>
        <p:pic>
          <p:nvPicPr>
            <p:cNvPr id="129" name="Picture 128">
              <a:extLst>
                <a:ext uri="{FF2B5EF4-FFF2-40B4-BE49-F238E27FC236}">
                  <a16:creationId xmlns:a16="http://schemas.microsoft.com/office/drawing/2014/main" id="{67C1950E-642D-0094-8C27-1AD4B541A11C}"/>
                </a:ext>
              </a:extLst>
            </p:cNvPr>
            <p:cNvPicPr>
              <a:picLocks noChangeAspect="1"/>
            </p:cNvPicPr>
            <p:nvPr/>
          </p:nvPicPr>
          <p:blipFill>
            <a:blip r:embed="rId5"/>
            <a:stretch>
              <a:fillRect/>
            </a:stretch>
          </p:blipFill>
          <p:spPr>
            <a:xfrm>
              <a:off x="3443767" y="2887661"/>
              <a:ext cx="648826" cy="302039"/>
            </a:xfrm>
            <a:prstGeom prst="rect">
              <a:avLst/>
            </a:prstGeom>
          </p:spPr>
        </p:pic>
        <p:sp>
          <p:nvSpPr>
            <p:cNvPr id="130" name="TextBox 129">
              <a:extLst>
                <a:ext uri="{FF2B5EF4-FFF2-40B4-BE49-F238E27FC236}">
                  <a16:creationId xmlns:a16="http://schemas.microsoft.com/office/drawing/2014/main" id="{D62F2E38-1F2D-897D-F01B-749FF725B985}"/>
                </a:ext>
              </a:extLst>
            </p:cNvPr>
            <p:cNvSpPr txBox="1"/>
            <p:nvPr/>
          </p:nvSpPr>
          <p:spPr>
            <a:xfrm flipH="1">
              <a:off x="3765298" y="2861534"/>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sp>
          <p:nvSpPr>
            <p:cNvPr id="131" name="TextBox 130">
              <a:extLst>
                <a:ext uri="{FF2B5EF4-FFF2-40B4-BE49-F238E27FC236}">
                  <a16:creationId xmlns:a16="http://schemas.microsoft.com/office/drawing/2014/main" id="{A2B894FA-AF84-BF6F-91D8-4077DC30C65F}"/>
                </a:ext>
              </a:extLst>
            </p:cNvPr>
            <p:cNvSpPr txBox="1"/>
            <p:nvPr/>
          </p:nvSpPr>
          <p:spPr>
            <a:xfrm flipH="1">
              <a:off x="3402137" y="28694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pic>
        <p:nvPicPr>
          <p:cNvPr id="134" name="Picture 133">
            <a:extLst>
              <a:ext uri="{FF2B5EF4-FFF2-40B4-BE49-F238E27FC236}">
                <a16:creationId xmlns:a16="http://schemas.microsoft.com/office/drawing/2014/main" id="{74A00E31-AEB1-4F87-D29D-A29A3970DDB3}"/>
              </a:ext>
            </a:extLst>
          </p:cNvPr>
          <p:cNvPicPr>
            <a:picLocks noChangeAspect="1"/>
          </p:cNvPicPr>
          <p:nvPr/>
        </p:nvPicPr>
        <p:blipFill>
          <a:blip r:embed="rId6"/>
          <a:stretch>
            <a:fillRect/>
          </a:stretch>
        </p:blipFill>
        <p:spPr>
          <a:xfrm rot="771442">
            <a:off x="8332118" y="1960224"/>
            <a:ext cx="408467" cy="432854"/>
          </a:xfrm>
          <a:prstGeom prst="rect">
            <a:avLst/>
          </a:prstGeom>
        </p:spPr>
      </p:pic>
      <p:pic>
        <p:nvPicPr>
          <p:cNvPr id="137" name="Picture 136">
            <a:extLst>
              <a:ext uri="{FF2B5EF4-FFF2-40B4-BE49-F238E27FC236}">
                <a16:creationId xmlns:a16="http://schemas.microsoft.com/office/drawing/2014/main" id="{D5E00396-5CE2-CAB8-3615-553727AAC3E0}"/>
              </a:ext>
            </a:extLst>
          </p:cNvPr>
          <p:cNvPicPr>
            <a:picLocks noChangeAspect="1"/>
          </p:cNvPicPr>
          <p:nvPr/>
        </p:nvPicPr>
        <p:blipFill>
          <a:blip r:embed="rId6"/>
          <a:stretch>
            <a:fillRect/>
          </a:stretch>
        </p:blipFill>
        <p:spPr>
          <a:xfrm rot="20583326">
            <a:off x="6597665" y="3081287"/>
            <a:ext cx="408467" cy="432854"/>
          </a:xfrm>
          <a:prstGeom prst="rect">
            <a:avLst/>
          </a:prstGeom>
        </p:spPr>
      </p:pic>
      <p:pic>
        <p:nvPicPr>
          <p:cNvPr id="138" name="Picture 137">
            <a:extLst>
              <a:ext uri="{FF2B5EF4-FFF2-40B4-BE49-F238E27FC236}">
                <a16:creationId xmlns:a16="http://schemas.microsoft.com/office/drawing/2014/main" id="{F4FCB8E3-7E25-245F-F19A-4EFFF8A2B385}"/>
              </a:ext>
            </a:extLst>
          </p:cNvPr>
          <p:cNvPicPr>
            <a:picLocks noChangeAspect="1"/>
          </p:cNvPicPr>
          <p:nvPr/>
        </p:nvPicPr>
        <p:blipFill>
          <a:blip r:embed="rId6"/>
          <a:stretch>
            <a:fillRect/>
          </a:stretch>
        </p:blipFill>
        <p:spPr>
          <a:xfrm>
            <a:off x="9893620" y="2890392"/>
            <a:ext cx="408467" cy="432854"/>
          </a:xfrm>
          <a:prstGeom prst="rect">
            <a:avLst/>
          </a:prstGeom>
        </p:spPr>
      </p:pic>
      <p:pic>
        <p:nvPicPr>
          <p:cNvPr id="161" name="Picture 160">
            <a:extLst>
              <a:ext uri="{FF2B5EF4-FFF2-40B4-BE49-F238E27FC236}">
                <a16:creationId xmlns:a16="http://schemas.microsoft.com/office/drawing/2014/main" id="{8CDC3CF1-9620-1AEB-EDC5-5D37CA99EC11}"/>
              </a:ext>
            </a:extLst>
          </p:cNvPr>
          <p:cNvPicPr>
            <a:picLocks noChangeAspect="1"/>
          </p:cNvPicPr>
          <p:nvPr/>
        </p:nvPicPr>
        <p:blipFill>
          <a:blip r:embed="rId7"/>
          <a:stretch>
            <a:fillRect/>
          </a:stretch>
        </p:blipFill>
        <p:spPr>
          <a:xfrm rot="8672867">
            <a:off x="7914131" y="2779888"/>
            <a:ext cx="749873" cy="377985"/>
          </a:xfrm>
          <a:prstGeom prst="rect">
            <a:avLst/>
          </a:prstGeom>
        </p:spPr>
      </p:pic>
      <p:sp>
        <p:nvSpPr>
          <p:cNvPr id="162" name="TextBox 161">
            <a:extLst>
              <a:ext uri="{FF2B5EF4-FFF2-40B4-BE49-F238E27FC236}">
                <a16:creationId xmlns:a16="http://schemas.microsoft.com/office/drawing/2014/main" id="{D8615DCB-5FAE-5780-FCDE-8E08849A4967}"/>
              </a:ext>
            </a:extLst>
          </p:cNvPr>
          <p:cNvSpPr txBox="1"/>
          <p:nvPr/>
        </p:nvSpPr>
        <p:spPr>
          <a:xfrm rot="19880172" flipH="1">
            <a:off x="7968344" y="2683374"/>
            <a:ext cx="908691"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Al</a:t>
            </a:r>
          </a:p>
        </p:txBody>
      </p:sp>
      <p:sp>
        <p:nvSpPr>
          <p:cNvPr id="163" name="TextBox 162">
            <a:extLst>
              <a:ext uri="{FF2B5EF4-FFF2-40B4-BE49-F238E27FC236}">
                <a16:creationId xmlns:a16="http://schemas.microsoft.com/office/drawing/2014/main" id="{710690AF-02E1-2D82-136D-2D235B722645}"/>
              </a:ext>
            </a:extLst>
          </p:cNvPr>
          <p:cNvSpPr txBox="1"/>
          <p:nvPr/>
        </p:nvSpPr>
        <p:spPr>
          <a:xfrm rot="19364125" flipH="1">
            <a:off x="7898995" y="2920303"/>
            <a:ext cx="394884"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O</a:t>
            </a:r>
          </a:p>
        </p:txBody>
      </p:sp>
      <p:grpSp>
        <p:nvGrpSpPr>
          <p:cNvPr id="164" name="Group 163">
            <a:extLst>
              <a:ext uri="{FF2B5EF4-FFF2-40B4-BE49-F238E27FC236}">
                <a16:creationId xmlns:a16="http://schemas.microsoft.com/office/drawing/2014/main" id="{B0E7C356-B078-F299-398B-96A2A0D48A95}"/>
              </a:ext>
            </a:extLst>
          </p:cNvPr>
          <p:cNvGrpSpPr/>
          <p:nvPr/>
        </p:nvGrpSpPr>
        <p:grpSpPr>
          <a:xfrm rot="828339">
            <a:off x="8126951" y="4636668"/>
            <a:ext cx="908691" cy="365760"/>
            <a:chOff x="3810896" y="2252102"/>
            <a:chExt cx="908691" cy="365760"/>
          </a:xfrm>
        </p:grpSpPr>
        <p:sp>
          <p:nvSpPr>
            <p:cNvPr id="165" name="Flowchart: Connector 164">
              <a:extLst>
                <a:ext uri="{FF2B5EF4-FFF2-40B4-BE49-F238E27FC236}">
                  <a16:creationId xmlns:a16="http://schemas.microsoft.com/office/drawing/2014/main" id="{50BF7F3E-DDDE-BB0B-2CCE-C5D846F605E9}"/>
                </a:ext>
              </a:extLst>
            </p:cNvPr>
            <p:cNvSpPr>
              <a:spLocks noChangeAspect="1"/>
            </p:cNvSpPr>
            <p:nvPr/>
          </p:nvSpPr>
          <p:spPr>
            <a:xfrm>
              <a:off x="4092309" y="2252102"/>
              <a:ext cx="365760" cy="365760"/>
            </a:xfrm>
            <a:prstGeom prst="flowChartConnector">
              <a:avLst/>
            </a:prstGeom>
            <a:gradFill flip="none" rotWithShape="1">
              <a:gsLst>
                <a:gs pos="0">
                  <a:srgbClr val="FF7575"/>
                </a:gs>
                <a:gs pos="45000">
                  <a:srgbClr val="E20000"/>
                </a:gs>
                <a:gs pos="100000">
                  <a:srgbClr val="CC0000"/>
                </a:gs>
              </a:gsLst>
              <a:path path="circle">
                <a:fillToRect l="50000" t="50000" r="50000" b="50000"/>
              </a:path>
              <a:tileRect/>
            </a:gradFill>
            <a:ln w="12700" cap="flat" cmpd="sng" algn="ctr">
              <a:solidFill>
                <a:srgbClr val="E50B0B"/>
              </a:solidFill>
              <a:prstDash val="solid"/>
              <a:miter lim="800000"/>
            </a:ln>
            <a:effectLst/>
          </p:spPr>
          <p:txBody>
            <a:bodyPr rtlCol="0" anchor="ctr"/>
            <a:lstStyle/>
            <a:p>
              <a:pPr algn="ctr" defTabSz="914400">
                <a:defRPr/>
              </a:pPr>
              <a:endParaRPr lang="en-US" kern="0">
                <a:solidFill>
                  <a:prstClr val="white"/>
                </a:solidFill>
                <a:ea typeface="MS PGothic" charset="0"/>
              </a:endParaRPr>
            </a:p>
          </p:txBody>
        </p:sp>
        <p:sp>
          <p:nvSpPr>
            <p:cNvPr id="166" name="TextBox 165">
              <a:extLst>
                <a:ext uri="{FF2B5EF4-FFF2-40B4-BE49-F238E27FC236}">
                  <a16:creationId xmlns:a16="http://schemas.microsoft.com/office/drawing/2014/main" id="{9E1C46CC-A311-6CD1-E619-BFD06A34DA5B}"/>
                </a:ext>
              </a:extLst>
            </p:cNvPr>
            <p:cNvSpPr txBox="1"/>
            <p:nvPr/>
          </p:nvSpPr>
          <p:spPr>
            <a:xfrm flipH="1">
              <a:off x="3810896" y="2255756"/>
              <a:ext cx="908691"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Al</a:t>
              </a:r>
            </a:p>
          </p:txBody>
        </p:sp>
      </p:grpSp>
      <p:pic>
        <p:nvPicPr>
          <p:cNvPr id="167" name="Picture 166">
            <a:extLst>
              <a:ext uri="{FF2B5EF4-FFF2-40B4-BE49-F238E27FC236}">
                <a16:creationId xmlns:a16="http://schemas.microsoft.com/office/drawing/2014/main" id="{39E2EE9E-9F9E-DBFF-5D98-8BD95C898A76}"/>
              </a:ext>
            </a:extLst>
          </p:cNvPr>
          <p:cNvPicPr>
            <a:picLocks noChangeAspect="1"/>
          </p:cNvPicPr>
          <p:nvPr/>
        </p:nvPicPr>
        <p:blipFill>
          <a:blip r:embed="rId8"/>
          <a:stretch>
            <a:fillRect/>
          </a:stretch>
        </p:blipFill>
        <p:spPr>
          <a:xfrm rot="1056319">
            <a:off x="9196528" y="3428883"/>
            <a:ext cx="1085182" cy="445047"/>
          </a:xfrm>
          <a:prstGeom prst="rect">
            <a:avLst/>
          </a:prstGeom>
        </p:spPr>
      </p:pic>
      <p:pic>
        <p:nvPicPr>
          <p:cNvPr id="170" name="Picture 169">
            <a:extLst>
              <a:ext uri="{FF2B5EF4-FFF2-40B4-BE49-F238E27FC236}">
                <a16:creationId xmlns:a16="http://schemas.microsoft.com/office/drawing/2014/main" id="{7D873663-CACB-A966-092E-8496F30307E6}"/>
              </a:ext>
            </a:extLst>
          </p:cNvPr>
          <p:cNvPicPr>
            <a:picLocks noChangeAspect="1"/>
          </p:cNvPicPr>
          <p:nvPr/>
        </p:nvPicPr>
        <p:blipFill>
          <a:blip r:embed="rId8"/>
          <a:stretch>
            <a:fillRect/>
          </a:stretch>
        </p:blipFill>
        <p:spPr>
          <a:xfrm rot="20640511">
            <a:off x="6245119" y="4038039"/>
            <a:ext cx="1085182" cy="445047"/>
          </a:xfrm>
          <a:prstGeom prst="rect">
            <a:avLst/>
          </a:prstGeom>
        </p:spPr>
      </p:pic>
      <p:sp>
        <p:nvSpPr>
          <p:cNvPr id="3" name="Freeform: Shape 2">
            <a:extLst>
              <a:ext uri="{FF2B5EF4-FFF2-40B4-BE49-F238E27FC236}">
                <a16:creationId xmlns:a16="http://schemas.microsoft.com/office/drawing/2014/main" id="{AE6523A1-ADB2-48F9-5E1F-15929562CC44}"/>
              </a:ext>
            </a:extLst>
          </p:cNvPr>
          <p:cNvSpPr/>
          <p:nvPr/>
        </p:nvSpPr>
        <p:spPr>
          <a:xfrm>
            <a:off x="7371184" y="4805265"/>
            <a:ext cx="606489" cy="205274"/>
          </a:xfrm>
          <a:custGeom>
            <a:avLst/>
            <a:gdLst>
              <a:gd name="connsiteX0" fmla="*/ 0 w 606489"/>
              <a:gd name="connsiteY0" fmla="*/ 205274 h 205274"/>
              <a:gd name="connsiteX1" fmla="*/ 606489 w 606489"/>
              <a:gd name="connsiteY1" fmla="*/ 0 h 205274"/>
            </a:gdLst>
            <a:ahLst/>
            <a:cxnLst>
              <a:cxn ang="0">
                <a:pos x="connsiteX0" y="connsiteY0"/>
              </a:cxn>
              <a:cxn ang="0">
                <a:pos x="connsiteX1" y="connsiteY1"/>
              </a:cxn>
            </a:cxnLst>
            <a:rect l="l" t="t" r="r" b="b"/>
            <a:pathLst>
              <a:path w="606489" h="205274">
                <a:moveTo>
                  <a:pt x="0" y="205274"/>
                </a:moveTo>
                <a:cubicBezTo>
                  <a:pt x="230155" y="173394"/>
                  <a:pt x="460310" y="141514"/>
                  <a:pt x="606489" y="0"/>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ACA2EC33-BF53-DC36-E7C6-BEA5CC5ABF74}"/>
              </a:ext>
            </a:extLst>
          </p:cNvPr>
          <p:cNvSpPr/>
          <p:nvPr/>
        </p:nvSpPr>
        <p:spPr>
          <a:xfrm>
            <a:off x="8040189" y="4441371"/>
            <a:ext cx="99628" cy="489858"/>
          </a:xfrm>
          <a:custGeom>
            <a:avLst/>
            <a:gdLst>
              <a:gd name="connsiteX0" fmla="*/ 0 w 99628"/>
              <a:gd name="connsiteY0" fmla="*/ 489858 h 489858"/>
              <a:gd name="connsiteX1" fmla="*/ 97971 w 99628"/>
              <a:gd name="connsiteY1" fmla="*/ 0 h 489858"/>
            </a:gdLst>
            <a:ahLst/>
            <a:cxnLst>
              <a:cxn ang="0">
                <a:pos x="connsiteX0" y="connsiteY0"/>
              </a:cxn>
              <a:cxn ang="0">
                <a:pos x="connsiteX1" y="connsiteY1"/>
              </a:cxn>
            </a:cxnLst>
            <a:rect l="l" t="t" r="r" b="b"/>
            <a:pathLst>
              <a:path w="99628" h="489858">
                <a:moveTo>
                  <a:pt x="0" y="489858"/>
                </a:moveTo>
                <a:cubicBezTo>
                  <a:pt x="54972" y="328204"/>
                  <a:pt x="109945" y="166551"/>
                  <a:pt x="97971" y="0"/>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D29566B-D2B9-9484-C95C-A13A85ACD815}"/>
              </a:ext>
            </a:extLst>
          </p:cNvPr>
          <p:cNvSpPr/>
          <p:nvPr/>
        </p:nvSpPr>
        <p:spPr>
          <a:xfrm rot="21424925">
            <a:off x="8351710" y="4094557"/>
            <a:ext cx="45719" cy="641617"/>
          </a:xfrm>
          <a:custGeom>
            <a:avLst/>
            <a:gdLst>
              <a:gd name="connsiteX0" fmla="*/ 6531 w 44298"/>
              <a:gd name="connsiteY0" fmla="*/ 574766 h 574766"/>
              <a:gd name="connsiteX1" fmla="*/ 0 w 44298"/>
              <a:gd name="connsiteY1" fmla="*/ 0 h 574766"/>
            </a:gdLst>
            <a:ahLst/>
            <a:cxnLst>
              <a:cxn ang="0">
                <a:pos x="connsiteX0" y="connsiteY0"/>
              </a:cxn>
              <a:cxn ang="0">
                <a:pos x="connsiteX1" y="connsiteY1"/>
              </a:cxn>
            </a:cxnLst>
            <a:rect l="l" t="t" r="r" b="b"/>
            <a:pathLst>
              <a:path w="44298" h="574766">
                <a:moveTo>
                  <a:pt x="6531" y="574766"/>
                </a:moveTo>
                <a:cubicBezTo>
                  <a:pt x="40277" y="399506"/>
                  <a:pt x="74023" y="224246"/>
                  <a:pt x="0"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18AA77-E05F-E051-B7DC-3DDC1AD1BB1F}"/>
              </a:ext>
            </a:extLst>
          </p:cNvPr>
          <p:cNvSpPr/>
          <p:nvPr/>
        </p:nvSpPr>
        <p:spPr>
          <a:xfrm>
            <a:off x="7863840" y="3701664"/>
            <a:ext cx="365760" cy="171473"/>
          </a:xfrm>
          <a:custGeom>
            <a:avLst/>
            <a:gdLst>
              <a:gd name="connsiteX0" fmla="*/ 365760 w 365760"/>
              <a:gd name="connsiteY0" fmla="*/ 171473 h 171473"/>
              <a:gd name="connsiteX1" fmla="*/ 0 w 365760"/>
              <a:gd name="connsiteY1" fmla="*/ 1656 h 171473"/>
            </a:gdLst>
            <a:ahLst/>
            <a:cxnLst>
              <a:cxn ang="0">
                <a:pos x="connsiteX0" y="connsiteY0"/>
              </a:cxn>
              <a:cxn ang="0">
                <a:pos x="connsiteX1" y="connsiteY1"/>
              </a:cxn>
            </a:cxnLst>
            <a:rect l="l" t="t" r="r" b="b"/>
            <a:pathLst>
              <a:path w="365760" h="171473">
                <a:moveTo>
                  <a:pt x="365760" y="171473"/>
                </a:moveTo>
                <a:cubicBezTo>
                  <a:pt x="251460" y="78944"/>
                  <a:pt x="137160" y="-13584"/>
                  <a:pt x="0" y="1656"/>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21EAE2B-7937-F797-8E03-A1F789256DC3}"/>
              </a:ext>
            </a:extLst>
          </p:cNvPr>
          <p:cNvSpPr/>
          <p:nvPr/>
        </p:nvSpPr>
        <p:spPr>
          <a:xfrm>
            <a:off x="7243354" y="3722914"/>
            <a:ext cx="398417" cy="326572"/>
          </a:xfrm>
          <a:custGeom>
            <a:avLst/>
            <a:gdLst>
              <a:gd name="connsiteX0" fmla="*/ 398417 w 398417"/>
              <a:gd name="connsiteY0" fmla="*/ 0 h 326572"/>
              <a:gd name="connsiteX1" fmla="*/ 0 w 398417"/>
              <a:gd name="connsiteY1" fmla="*/ 326572 h 326572"/>
            </a:gdLst>
            <a:ahLst/>
            <a:cxnLst>
              <a:cxn ang="0">
                <a:pos x="connsiteX0" y="connsiteY0"/>
              </a:cxn>
              <a:cxn ang="0">
                <a:pos x="connsiteX1" y="connsiteY1"/>
              </a:cxn>
            </a:cxnLst>
            <a:rect l="l" t="t" r="r" b="b"/>
            <a:pathLst>
              <a:path w="398417" h="326572">
                <a:moveTo>
                  <a:pt x="398417" y="0"/>
                </a:moveTo>
                <a:cubicBezTo>
                  <a:pt x="235675" y="74023"/>
                  <a:pt x="72934" y="148046"/>
                  <a:pt x="0" y="326572"/>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63E49C4-D79E-FDEB-D80D-3A1EB750EA1A}"/>
              </a:ext>
            </a:extLst>
          </p:cNvPr>
          <p:cNvSpPr/>
          <p:nvPr/>
        </p:nvSpPr>
        <p:spPr>
          <a:xfrm>
            <a:off x="7406640" y="4139582"/>
            <a:ext cx="267789" cy="171161"/>
          </a:xfrm>
          <a:custGeom>
            <a:avLst/>
            <a:gdLst>
              <a:gd name="connsiteX0" fmla="*/ 267789 w 267789"/>
              <a:gd name="connsiteY0" fmla="*/ 1344 h 171161"/>
              <a:gd name="connsiteX1" fmla="*/ 0 w 267789"/>
              <a:gd name="connsiteY1" fmla="*/ 171161 h 171161"/>
            </a:gdLst>
            <a:ahLst/>
            <a:cxnLst>
              <a:cxn ang="0">
                <a:pos x="connsiteX0" y="connsiteY0"/>
              </a:cxn>
              <a:cxn ang="0">
                <a:pos x="connsiteX1" y="connsiteY1"/>
              </a:cxn>
            </a:cxnLst>
            <a:rect l="l" t="t" r="r" b="b"/>
            <a:pathLst>
              <a:path w="267789" h="171161">
                <a:moveTo>
                  <a:pt x="267789" y="1344"/>
                </a:moveTo>
                <a:cubicBezTo>
                  <a:pt x="174171" y="-3011"/>
                  <a:pt x="80554" y="-7365"/>
                  <a:pt x="0" y="171161"/>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0109E3-9F14-30D5-8028-CFB98D84CA28}"/>
              </a:ext>
            </a:extLst>
          </p:cNvPr>
          <p:cNvSpPr/>
          <p:nvPr/>
        </p:nvSpPr>
        <p:spPr>
          <a:xfrm>
            <a:off x="7713617" y="4278086"/>
            <a:ext cx="65839" cy="261257"/>
          </a:xfrm>
          <a:custGeom>
            <a:avLst/>
            <a:gdLst>
              <a:gd name="connsiteX0" fmla="*/ 0 w 65839"/>
              <a:gd name="connsiteY0" fmla="*/ 261257 h 261257"/>
              <a:gd name="connsiteX1" fmla="*/ 58783 w 65839"/>
              <a:gd name="connsiteY1" fmla="*/ 0 h 261257"/>
            </a:gdLst>
            <a:ahLst/>
            <a:cxnLst>
              <a:cxn ang="0">
                <a:pos x="connsiteX0" y="connsiteY0"/>
              </a:cxn>
              <a:cxn ang="0">
                <a:pos x="connsiteX1" y="connsiteY1"/>
              </a:cxn>
            </a:cxnLst>
            <a:rect l="l" t="t" r="r" b="b"/>
            <a:pathLst>
              <a:path w="65839" h="261257">
                <a:moveTo>
                  <a:pt x="0" y="261257"/>
                </a:moveTo>
                <a:cubicBezTo>
                  <a:pt x="41365" y="186690"/>
                  <a:pt x="82731" y="112123"/>
                  <a:pt x="58783"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296128F-C9AE-317D-78FE-990C4E816BE3}"/>
              </a:ext>
            </a:extLst>
          </p:cNvPr>
          <p:cNvSpPr/>
          <p:nvPr/>
        </p:nvSpPr>
        <p:spPr>
          <a:xfrm>
            <a:off x="7360920" y="4447903"/>
            <a:ext cx="248194" cy="137160"/>
          </a:xfrm>
          <a:custGeom>
            <a:avLst/>
            <a:gdLst>
              <a:gd name="connsiteX0" fmla="*/ 0 w 248194"/>
              <a:gd name="connsiteY0" fmla="*/ 137160 h 137160"/>
              <a:gd name="connsiteX1" fmla="*/ 248194 w 248194"/>
              <a:gd name="connsiteY1" fmla="*/ 0 h 137160"/>
            </a:gdLst>
            <a:ahLst/>
            <a:cxnLst>
              <a:cxn ang="0">
                <a:pos x="connsiteX0" y="connsiteY0"/>
              </a:cxn>
              <a:cxn ang="0">
                <a:pos x="connsiteX1" y="connsiteY1"/>
              </a:cxn>
            </a:cxnLst>
            <a:rect l="l" t="t" r="r" b="b"/>
            <a:pathLst>
              <a:path w="248194" h="137160">
                <a:moveTo>
                  <a:pt x="0" y="137160"/>
                </a:moveTo>
                <a:cubicBezTo>
                  <a:pt x="103958" y="133350"/>
                  <a:pt x="207917" y="129540"/>
                  <a:pt x="248194" y="0"/>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CCF5368-8A6A-3681-520A-BC2342217629}"/>
              </a:ext>
            </a:extLst>
          </p:cNvPr>
          <p:cNvSpPr/>
          <p:nvPr/>
        </p:nvSpPr>
        <p:spPr>
          <a:xfrm>
            <a:off x="7195382" y="4193177"/>
            <a:ext cx="87161" cy="476794"/>
          </a:xfrm>
          <a:custGeom>
            <a:avLst/>
            <a:gdLst>
              <a:gd name="connsiteX0" fmla="*/ 41441 w 87161"/>
              <a:gd name="connsiteY0" fmla="*/ 0 h 476794"/>
              <a:gd name="connsiteX1" fmla="*/ 87161 w 87161"/>
              <a:gd name="connsiteY1" fmla="*/ 476794 h 476794"/>
            </a:gdLst>
            <a:ahLst/>
            <a:cxnLst>
              <a:cxn ang="0">
                <a:pos x="connsiteX0" y="connsiteY0"/>
              </a:cxn>
              <a:cxn ang="0">
                <a:pos x="connsiteX1" y="connsiteY1"/>
              </a:cxn>
            </a:cxnLst>
            <a:rect l="l" t="t" r="r" b="b"/>
            <a:pathLst>
              <a:path w="87161" h="476794">
                <a:moveTo>
                  <a:pt x="41441" y="0"/>
                </a:moveTo>
                <a:cubicBezTo>
                  <a:pt x="-469" y="161652"/>
                  <a:pt x="-42379" y="323305"/>
                  <a:pt x="87161" y="476794"/>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E99112-9D09-AE61-18D6-1932F255FEDF}"/>
              </a:ext>
            </a:extLst>
          </p:cNvPr>
          <p:cNvSpPr/>
          <p:nvPr/>
        </p:nvSpPr>
        <p:spPr>
          <a:xfrm rot="532793" flipH="1">
            <a:off x="8621991" y="4101087"/>
            <a:ext cx="45719" cy="641617"/>
          </a:xfrm>
          <a:custGeom>
            <a:avLst/>
            <a:gdLst>
              <a:gd name="connsiteX0" fmla="*/ 6531 w 44298"/>
              <a:gd name="connsiteY0" fmla="*/ 574766 h 574766"/>
              <a:gd name="connsiteX1" fmla="*/ 0 w 44298"/>
              <a:gd name="connsiteY1" fmla="*/ 0 h 574766"/>
            </a:gdLst>
            <a:ahLst/>
            <a:cxnLst>
              <a:cxn ang="0">
                <a:pos x="connsiteX0" y="connsiteY0"/>
              </a:cxn>
              <a:cxn ang="0">
                <a:pos x="connsiteX1" y="connsiteY1"/>
              </a:cxn>
            </a:cxnLst>
            <a:rect l="l" t="t" r="r" b="b"/>
            <a:pathLst>
              <a:path w="44298" h="574766">
                <a:moveTo>
                  <a:pt x="6531" y="574766"/>
                </a:moveTo>
                <a:cubicBezTo>
                  <a:pt x="40277" y="399506"/>
                  <a:pt x="74023" y="224246"/>
                  <a:pt x="0"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3D1AA24-84A6-3E1F-4E9A-B9C649F53B21}"/>
              </a:ext>
            </a:extLst>
          </p:cNvPr>
          <p:cNvSpPr/>
          <p:nvPr/>
        </p:nvSpPr>
        <p:spPr>
          <a:xfrm flipH="1">
            <a:off x="8897202" y="4449539"/>
            <a:ext cx="80242" cy="489858"/>
          </a:xfrm>
          <a:custGeom>
            <a:avLst/>
            <a:gdLst>
              <a:gd name="connsiteX0" fmla="*/ 0 w 99628"/>
              <a:gd name="connsiteY0" fmla="*/ 489858 h 489858"/>
              <a:gd name="connsiteX1" fmla="*/ 97971 w 99628"/>
              <a:gd name="connsiteY1" fmla="*/ 0 h 489858"/>
            </a:gdLst>
            <a:ahLst/>
            <a:cxnLst>
              <a:cxn ang="0">
                <a:pos x="connsiteX0" y="connsiteY0"/>
              </a:cxn>
              <a:cxn ang="0">
                <a:pos x="connsiteX1" y="connsiteY1"/>
              </a:cxn>
            </a:cxnLst>
            <a:rect l="l" t="t" r="r" b="b"/>
            <a:pathLst>
              <a:path w="99628" h="489858">
                <a:moveTo>
                  <a:pt x="0" y="489858"/>
                </a:moveTo>
                <a:cubicBezTo>
                  <a:pt x="54972" y="328204"/>
                  <a:pt x="109945" y="166551"/>
                  <a:pt x="97971" y="0"/>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499EC0A-09ED-0FFD-12DE-2ADBAA6E7E40}"/>
              </a:ext>
            </a:extLst>
          </p:cNvPr>
          <p:cNvSpPr/>
          <p:nvPr/>
        </p:nvSpPr>
        <p:spPr>
          <a:xfrm flipH="1">
            <a:off x="9064079" y="4827919"/>
            <a:ext cx="707272" cy="182620"/>
          </a:xfrm>
          <a:custGeom>
            <a:avLst/>
            <a:gdLst>
              <a:gd name="connsiteX0" fmla="*/ 0 w 606489"/>
              <a:gd name="connsiteY0" fmla="*/ 205274 h 205274"/>
              <a:gd name="connsiteX1" fmla="*/ 606489 w 606489"/>
              <a:gd name="connsiteY1" fmla="*/ 0 h 205274"/>
            </a:gdLst>
            <a:ahLst/>
            <a:cxnLst>
              <a:cxn ang="0">
                <a:pos x="connsiteX0" y="connsiteY0"/>
              </a:cxn>
              <a:cxn ang="0">
                <a:pos x="connsiteX1" y="connsiteY1"/>
              </a:cxn>
            </a:cxnLst>
            <a:rect l="l" t="t" r="r" b="b"/>
            <a:pathLst>
              <a:path w="606489" h="205274">
                <a:moveTo>
                  <a:pt x="0" y="205274"/>
                </a:moveTo>
                <a:cubicBezTo>
                  <a:pt x="230155" y="173394"/>
                  <a:pt x="460310" y="141514"/>
                  <a:pt x="606489" y="0"/>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C91B62D-CE0A-C8BA-B367-EA31D8484531}"/>
              </a:ext>
            </a:extLst>
          </p:cNvPr>
          <p:cNvSpPr/>
          <p:nvPr/>
        </p:nvSpPr>
        <p:spPr>
          <a:xfrm>
            <a:off x="8349012" y="3531565"/>
            <a:ext cx="174539" cy="485202"/>
          </a:xfrm>
          <a:custGeom>
            <a:avLst/>
            <a:gdLst>
              <a:gd name="connsiteX0" fmla="*/ 189412 w 189412"/>
              <a:gd name="connsiteY0" fmla="*/ 359229 h 359229"/>
              <a:gd name="connsiteX1" fmla="*/ 0 w 189412"/>
              <a:gd name="connsiteY1" fmla="*/ 0 h 359229"/>
            </a:gdLst>
            <a:ahLst/>
            <a:cxnLst>
              <a:cxn ang="0">
                <a:pos x="connsiteX0" y="connsiteY0"/>
              </a:cxn>
              <a:cxn ang="0">
                <a:pos x="connsiteX1" y="connsiteY1"/>
              </a:cxn>
            </a:cxnLst>
            <a:rect l="l" t="t" r="r" b="b"/>
            <a:pathLst>
              <a:path w="189412" h="359229">
                <a:moveTo>
                  <a:pt x="189412" y="359229"/>
                </a:moveTo>
                <a:cubicBezTo>
                  <a:pt x="133894" y="224246"/>
                  <a:pt x="78377" y="89263"/>
                  <a:pt x="0"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DD65805-6859-CF38-ED02-155BF0508263}"/>
              </a:ext>
            </a:extLst>
          </p:cNvPr>
          <p:cNvSpPr/>
          <p:nvPr/>
        </p:nvSpPr>
        <p:spPr>
          <a:xfrm>
            <a:off x="8752114" y="3651069"/>
            <a:ext cx="306977" cy="280851"/>
          </a:xfrm>
          <a:custGeom>
            <a:avLst/>
            <a:gdLst>
              <a:gd name="connsiteX0" fmla="*/ 0 w 306977"/>
              <a:gd name="connsiteY0" fmla="*/ 280851 h 280851"/>
              <a:gd name="connsiteX1" fmla="*/ 306977 w 306977"/>
              <a:gd name="connsiteY1" fmla="*/ 0 h 280851"/>
            </a:gdLst>
            <a:ahLst/>
            <a:cxnLst>
              <a:cxn ang="0">
                <a:pos x="connsiteX0" y="connsiteY0"/>
              </a:cxn>
              <a:cxn ang="0">
                <a:pos x="connsiteX1" y="connsiteY1"/>
              </a:cxn>
            </a:cxnLst>
            <a:rect l="l" t="t" r="r" b="b"/>
            <a:pathLst>
              <a:path w="306977" h="280851">
                <a:moveTo>
                  <a:pt x="0" y="280851"/>
                </a:moveTo>
                <a:cubicBezTo>
                  <a:pt x="72390" y="163829"/>
                  <a:pt x="144780" y="46808"/>
                  <a:pt x="306977"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37AB87B-1A96-3C49-619E-F3E9B830E233}"/>
              </a:ext>
            </a:extLst>
          </p:cNvPr>
          <p:cNvSpPr/>
          <p:nvPr/>
        </p:nvSpPr>
        <p:spPr>
          <a:xfrm flipH="1">
            <a:off x="9314083" y="3676811"/>
            <a:ext cx="398417" cy="326572"/>
          </a:xfrm>
          <a:custGeom>
            <a:avLst/>
            <a:gdLst>
              <a:gd name="connsiteX0" fmla="*/ 398417 w 398417"/>
              <a:gd name="connsiteY0" fmla="*/ 0 h 326572"/>
              <a:gd name="connsiteX1" fmla="*/ 0 w 398417"/>
              <a:gd name="connsiteY1" fmla="*/ 326572 h 326572"/>
            </a:gdLst>
            <a:ahLst/>
            <a:cxnLst>
              <a:cxn ang="0">
                <a:pos x="connsiteX0" y="connsiteY0"/>
              </a:cxn>
              <a:cxn ang="0">
                <a:pos x="connsiteX1" y="connsiteY1"/>
              </a:cxn>
            </a:cxnLst>
            <a:rect l="l" t="t" r="r" b="b"/>
            <a:pathLst>
              <a:path w="398417" h="326572">
                <a:moveTo>
                  <a:pt x="398417" y="0"/>
                </a:moveTo>
                <a:cubicBezTo>
                  <a:pt x="235675" y="74023"/>
                  <a:pt x="72934" y="148046"/>
                  <a:pt x="0" y="326572"/>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D859B51-736D-6F7C-8032-75082A161030}"/>
              </a:ext>
            </a:extLst>
          </p:cNvPr>
          <p:cNvSpPr/>
          <p:nvPr/>
        </p:nvSpPr>
        <p:spPr>
          <a:xfrm flipH="1">
            <a:off x="9772667" y="4183498"/>
            <a:ext cx="62822" cy="476794"/>
          </a:xfrm>
          <a:custGeom>
            <a:avLst/>
            <a:gdLst>
              <a:gd name="connsiteX0" fmla="*/ 41441 w 87161"/>
              <a:gd name="connsiteY0" fmla="*/ 0 h 476794"/>
              <a:gd name="connsiteX1" fmla="*/ 87161 w 87161"/>
              <a:gd name="connsiteY1" fmla="*/ 476794 h 476794"/>
            </a:gdLst>
            <a:ahLst/>
            <a:cxnLst>
              <a:cxn ang="0">
                <a:pos x="connsiteX0" y="connsiteY0"/>
              </a:cxn>
              <a:cxn ang="0">
                <a:pos x="connsiteX1" y="connsiteY1"/>
              </a:cxn>
            </a:cxnLst>
            <a:rect l="l" t="t" r="r" b="b"/>
            <a:pathLst>
              <a:path w="87161" h="476794">
                <a:moveTo>
                  <a:pt x="41441" y="0"/>
                </a:moveTo>
                <a:cubicBezTo>
                  <a:pt x="-469" y="161652"/>
                  <a:pt x="-42379" y="323305"/>
                  <a:pt x="87161" y="476794"/>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71494713-0DD1-94ED-559D-3B608BFB5EF6}"/>
              </a:ext>
            </a:extLst>
          </p:cNvPr>
          <p:cNvSpPr/>
          <p:nvPr/>
        </p:nvSpPr>
        <p:spPr>
          <a:xfrm flipH="1">
            <a:off x="9352677" y="4148294"/>
            <a:ext cx="289887" cy="208197"/>
          </a:xfrm>
          <a:custGeom>
            <a:avLst/>
            <a:gdLst>
              <a:gd name="connsiteX0" fmla="*/ 267789 w 267789"/>
              <a:gd name="connsiteY0" fmla="*/ 1344 h 171161"/>
              <a:gd name="connsiteX1" fmla="*/ 0 w 267789"/>
              <a:gd name="connsiteY1" fmla="*/ 171161 h 171161"/>
            </a:gdLst>
            <a:ahLst/>
            <a:cxnLst>
              <a:cxn ang="0">
                <a:pos x="connsiteX0" y="connsiteY0"/>
              </a:cxn>
              <a:cxn ang="0">
                <a:pos x="connsiteX1" y="connsiteY1"/>
              </a:cxn>
            </a:cxnLst>
            <a:rect l="l" t="t" r="r" b="b"/>
            <a:pathLst>
              <a:path w="267789" h="171161">
                <a:moveTo>
                  <a:pt x="267789" y="1344"/>
                </a:moveTo>
                <a:cubicBezTo>
                  <a:pt x="174171" y="-3011"/>
                  <a:pt x="80554" y="-7365"/>
                  <a:pt x="0" y="171161"/>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1185334-913E-2700-06ED-3C00394B6E12}"/>
              </a:ext>
            </a:extLst>
          </p:cNvPr>
          <p:cNvSpPr/>
          <p:nvPr/>
        </p:nvSpPr>
        <p:spPr>
          <a:xfrm flipH="1">
            <a:off x="9270796" y="4267198"/>
            <a:ext cx="49726" cy="261257"/>
          </a:xfrm>
          <a:custGeom>
            <a:avLst/>
            <a:gdLst>
              <a:gd name="connsiteX0" fmla="*/ 0 w 65839"/>
              <a:gd name="connsiteY0" fmla="*/ 261257 h 261257"/>
              <a:gd name="connsiteX1" fmla="*/ 58783 w 65839"/>
              <a:gd name="connsiteY1" fmla="*/ 0 h 261257"/>
            </a:gdLst>
            <a:ahLst/>
            <a:cxnLst>
              <a:cxn ang="0">
                <a:pos x="connsiteX0" y="connsiteY0"/>
              </a:cxn>
              <a:cxn ang="0">
                <a:pos x="connsiteX1" y="connsiteY1"/>
              </a:cxn>
            </a:cxnLst>
            <a:rect l="l" t="t" r="r" b="b"/>
            <a:pathLst>
              <a:path w="65839" h="261257">
                <a:moveTo>
                  <a:pt x="0" y="261257"/>
                </a:moveTo>
                <a:cubicBezTo>
                  <a:pt x="41365" y="186690"/>
                  <a:pt x="82731" y="112123"/>
                  <a:pt x="58783"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649F093-D09C-F637-84B8-7B5E6E7FA155}"/>
              </a:ext>
            </a:extLst>
          </p:cNvPr>
          <p:cNvSpPr/>
          <p:nvPr/>
        </p:nvSpPr>
        <p:spPr>
          <a:xfrm flipH="1">
            <a:off x="9387836" y="4495800"/>
            <a:ext cx="296681" cy="141034"/>
          </a:xfrm>
          <a:custGeom>
            <a:avLst/>
            <a:gdLst>
              <a:gd name="connsiteX0" fmla="*/ 0 w 248194"/>
              <a:gd name="connsiteY0" fmla="*/ 137160 h 137160"/>
              <a:gd name="connsiteX1" fmla="*/ 248194 w 248194"/>
              <a:gd name="connsiteY1" fmla="*/ 0 h 137160"/>
            </a:gdLst>
            <a:ahLst/>
            <a:cxnLst>
              <a:cxn ang="0">
                <a:pos x="connsiteX0" y="connsiteY0"/>
              </a:cxn>
              <a:cxn ang="0">
                <a:pos x="connsiteX1" y="connsiteY1"/>
              </a:cxn>
            </a:cxnLst>
            <a:rect l="l" t="t" r="r" b="b"/>
            <a:pathLst>
              <a:path w="248194" h="137160">
                <a:moveTo>
                  <a:pt x="0" y="137160"/>
                </a:moveTo>
                <a:cubicBezTo>
                  <a:pt x="103958" y="133350"/>
                  <a:pt x="207917" y="129540"/>
                  <a:pt x="248194" y="0"/>
                </a:cubicBezTo>
              </a:path>
            </a:pathLst>
          </a:custGeom>
          <a:noFill/>
          <a:ln w="31750">
            <a:solidFill>
              <a:srgbClr val="2C50D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3735A85-93EF-D8DE-BFB2-BDBCAB235DFB}"/>
              </a:ext>
            </a:extLst>
          </p:cNvPr>
          <p:cNvSpPr/>
          <p:nvPr/>
        </p:nvSpPr>
        <p:spPr>
          <a:xfrm>
            <a:off x="7787250" y="3374988"/>
            <a:ext cx="390099" cy="217298"/>
          </a:xfrm>
          <a:custGeom>
            <a:avLst/>
            <a:gdLst>
              <a:gd name="connsiteX0" fmla="*/ 306978 w 306978"/>
              <a:gd name="connsiteY0" fmla="*/ 209006 h 209006"/>
              <a:gd name="connsiteX1" fmla="*/ 0 w 306978"/>
              <a:gd name="connsiteY1" fmla="*/ 0 h 209006"/>
            </a:gdLst>
            <a:ahLst/>
            <a:cxnLst>
              <a:cxn ang="0">
                <a:pos x="connsiteX0" y="connsiteY0"/>
              </a:cxn>
              <a:cxn ang="0">
                <a:pos x="connsiteX1" y="connsiteY1"/>
              </a:cxn>
            </a:cxnLst>
            <a:rect l="l" t="t" r="r" b="b"/>
            <a:pathLst>
              <a:path w="306978" h="209006">
                <a:moveTo>
                  <a:pt x="306978" y="209006"/>
                </a:moveTo>
                <a:cubicBezTo>
                  <a:pt x="230777" y="126274"/>
                  <a:pt x="154577" y="43543"/>
                  <a:pt x="0"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4FEE30C-1EE3-001A-9748-1756786A7574}"/>
              </a:ext>
            </a:extLst>
          </p:cNvPr>
          <p:cNvSpPr/>
          <p:nvPr/>
        </p:nvSpPr>
        <p:spPr>
          <a:xfrm>
            <a:off x="8628017" y="3435531"/>
            <a:ext cx="215537" cy="261258"/>
          </a:xfrm>
          <a:custGeom>
            <a:avLst/>
            <a:gdLst>
              <a:gd name="connsiteX0" fmla="*/ 0 w 215537"/>
              <a:gd name="connsiteY0" fmla="*/ 261258 h 261258"/>
              <a:gd name="connsiteX1" fmla="*/ 215537 w 215537"/>
              <a:gd name="connsiteY1" fmla="*/ 0 h 261258"/>
            </a:gdLst>
            <a:ahLst/>
            <a:cxnLst>
              <a:cxn ang="0">
                <a:pos x="connsiteX0" y="connsiteY0"/>
              </a:cxn>
              <a:cxn ang="0">
                <a:pos x="connsiteX1" y="connsiteY1"/>
              </a:cxn>
            </a:cxnLst>
            <a:rect l="l" t="t" r="r" b="b"/>
            <a:pathLst>
              <a:path w="215537" h="261258">
                <a:moveTo>
                  <a:pt x="0" y="261258"/>
                </a:moveTo>
                <a:cubicBezTo>
                  <a:pt x="64225" y="163286"/>
                  <a:pt x="128451" y="65314"/>
                  <a:pt x="215537"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6A99A5D-84DB-E6F0-85D6-7DDCAD2F649D}"/>
              </a:ext>
            </a:extLst>
          </p:cNvPr>
          <p:cNvSpPr/>
          <p:nvPr/>
        </p:nvSpPr>
        <p:spPr>
          <a:xfrm rot="228617">
            <a:off x="8834295" y="3431235"/>
            <a:ext cx="514932" cy="120981"/>
          </a:xfrm>
          <a:custGeom>
            <a:avLst/>
            <a:gdLst>
              <a:gd name="connsiteX0" fmla="*/ 0 w 483325"/>
              <a:gd name="connsiteY0" fmla="*/ 112540 h 112540"/>
              <a:gd name="connsiteX1" fmla="*/ 483325 w 483325"/>
              <a:gd name="connsiteY1" fmla="*/ 1505 h 112540"/>
            </a:gdLst>
            <a:ahLst/>
            <a:cxnLst>
              <a:cxn ang="0">
                <a:pos x="connsiteX0" y="connsiteY0"/>
              </a:cxn>
              <a:cxn ang="0">
                <a:pos x="connsiteX1" y="connsiteY1"/>
              </a:cxn>
            </a:cxnLst>
            <a:rect l="l" t="t" r="r" b="b"/>
            <a:pathLst>
              <a:path w="483325" h="112540">
                <a:moveTo>
                  <a:pt x="0" y="112540"/>
                </a:moveTo>
                <a:cubicBezTo>
                  <a:pt x="163829" y="51035"/>
                  <a:pt x="327659" y="-10469"/>
                  <a:pt x="483325" y="1505"/>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21A7D5F9-2E6A-D05D-ABB7-3BE6600E8354}"/>
              </a:ext>
            </a:extLst>
          </p:cNvPr>
          <p:cNvPicPr>
            <a:picLocks noChangeAspect="1"/>
          </p:cNvPicPr>
          <p:nvPr/>
        </p:nvPicPr>
        <p:blipFill>
          <a:blip r:embed="rId6"/>
          <a:stretch>
            <a:fillRect/>
          </a:stretch>
        </p:blipFill>
        <p:spPr>
          <a:xfrm rot="1399944">
            <a:off x="6508687" y="4669758"/>
            <a:ext cx="408467" cy="432854"/>
          </a:xfrm>
          <a:prstGeom prst="rect">
            <a:avLst/>
          </a:prstGeom>
        </p:spPr>
      </p:pic>
      <p:pic>
        <p:nvPicPr>
          <p:cNvPr id="54" name="Picture 53">
            <a:extLst>
              <a:ext uri="{FF2B5EF4-FFF2-40B4-BE49-F238E27FC236}">
                <a16:creationId xmlns:a16="http://schemas.microsoft.com/office/drawing/2014/main" id="{2EB3106E-13D5-5414-6CAE-595D3C4862CF}"/>
              </a:ext>
            </a:extLst>
          </p:cNvPr>
          <p:cNvPicPr>
            <a:picLocks noChangeAspect="1"/>
          </p:cNvPicPr>
          <p:nvPr/>
        </p:nvPicPr>
        <p:blipFill>
          <a:blip r:embed="rId6"/>
          <a:stretch>
            <a:fillRect/>
          </a:stretch>
        </p:blipFill>
        <p:spPr>
          <a:xfrm rot="513755">
            <a:off x="10373981" y="4599734"/>
            <a:ext cx="408467" cy="432854"/>
          </a:xfrm>
          <a:prstGeom prst="rect">
            <a:avLst/>
          </a:prstGeom>
        </p:spPr>
      </p:pic>
      <p:grpSp>
        <p:nvGrpSpPr>
          <p:cNvPr id="55" name="Group 54">
            <a:extLst>
              <a:ext uri="{FF2B5EF4-FFF2-40B4-BE49-F238E27FC236}">
                <a16:creationId xmlns:a16="http://schemas.microsoft.com/office/drawing/2014/main" id="{108293A6-B1C3-F116-56AB-77C597DEB9D5}"/>
              </a:ext>
            </a:extLst>
          </p:cNvPr>
          <p:cNvGrpSpPr/>
          <p:nvPr/>
        </p:nvGrpSpPr>
        <p:grpSpPr>
          <a:xfrm rot="21405913">
            <a:off x="8245947" y="3376892"/>
            <a:ext cx="908691" cy="365760"/>
            <a:chOff x="3810896" y="2252102"/>
            <a:chExt cx="908691" cy="365760"/>
          </a:xfrm>
        </p:grpSpPr>
        <p:sp>
          <p:nvSpPr>
            <p:cNvPr id="56" name="Flowchart: Connector 55">
              <a:extLst>
                <a:ext uri="{FF2B5EF4-FFF2-40B4-BE49-F238E27FC236}">
                  <a16:creationId xmlns:a16="http://schemas.microsoft.com/office/drawing/2014/main" id="{89E2076B-AA13-BCC8-8DD7-F6C21006A426}"/>
                </a:ext>
              </a:extLst>
            </p:cNvPr>
            <p:cNvSpPr>
              <a:spLocks noChangeAspect="1"/>
            </p:cNvSpPr>
            <p:nvPr/>
          </p:nvSpPr>
          <p:spPr>
            <a:xfrm>
              <a:off x="4092309" y="2252102"/>
              <a:ext cx="365760" cy="365760"/>
            </a:xfrm>
            <a:prstGeom prst="flowChartConnector">
              <a:avLst/>
            </a:prstGeom>
            <a:gradFill flip="none" rotWithShape="1">
              <a:gsLst>
                <a:gs pos="0">
                  <a:srgbClr val="FF7575"/>
                </a:gs>
                <a:gs pos="45000">
                  <a:srgbClr val="E20000"/>
                </a:gs>
                <a:gs pos="100000">
                  <a:srgbClr val="CC0000"/>
                </a:gs>
              </a:gsLst>
              <a:path path="circle">
                <a:fillToRect l="50000" t="50000" r="50000" b="50000"/>
              </a:path>
              <a:tileRect/>
            </a:gradFill>
            <a:ln w="12700" cap="flat" cmpd="sng" algn="ctr">
              <a:solidFill>
                <a:srgbClr val="E50B0B"/>
              </a:solidFill>
              <a:prstDash val="solid"/>
              <a:miter lim="800000"/>
            </a:ln>
            <a:effectLst/>
          </p:spPr>
          <p:txBody>
            <a:bodyPr rtlCol="0" anchor="ctr"/>
            <a:lstStyle/>
            <a:p>
              <a:pPr algn="ctr" defTabSz="914400">
                <a:defRPr/>
              </a:pPr>
              <a:endParaRPr lang="en-US" kern="0">
                <a:solidFill>
                  <a:prstClr val="white"/>
                </a:solidFill>
                <a:ea typeface="MS PGothic" charset="0"/>
              </a:endParaRPr>
            </a:p>
          </p:txBody>
        </p:sp>
        <p:sp>
          <p:nvSpPr>
            <p:cNvPr id="59" name="TextBox 58">
              <a:extLst>
                <a:ext uri="{FF2B5EF4-FFF2-40B4-BE49-F238E27FC236}">
                  <a16:creationId xmlns:a16="http://schemas.microsoft.com/office/drawing/2014/main" id="{22661B0B-6671-BA95-40F1-6D556AB888D3}"/>
                </a:ext>
              </a:extLst>
            </p:cNvPr>
            <p:cNvSpPr txBox="1"/>
            <p:nvPr/>
          </p:nvSpPr>
          <p:spPr>
            <a:xfrm flipH="1">
              <a:off x="3810896" y="2255756"/>
              <a:ext cx="908691"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Al</a:t>
              </a:r>
            </a:p>
          </p:txBody>
        </p:sp>
      </p:grpSp>
      <p:sp>
        <p:nvSpPr>
          <p:cNvPr id="60" name="Freeform: Shape 59">
            <a:extLst>
              <a:ext uri="{FF2B5EF4-FFF2-40B4-BE49-F238E27FC236}">
                <a16:creationId xmlns:a16="http://schemas.microsoft.com/office/drawing/2014/main" id="{4DEB6990-D966-0A37-F981-74631B82A271}"/>
              </a:ext>
            </a:extLst>
          </p:cNvPr>
          <p:cNvSpPr/>
          <p:nvPr/>
        </p:nvSpPr>
        <p:spPr>
          <a:xfrm>
            <a:off x="8360229" y="3180806"/>
            <a:ext cx="78377" cy="280851"/>
          </a:xfrm>
          <a:custGeom>
            <a:avLst/>
            <a:gdLst>
              <a:gd name="connsiteX0" fmla="*/ 78377 w 78377"/>
              <a:gd name="connsiteY0" fmla="*/ 280851 h 280851"/>
              <a:gd name="connsiteX1" fmla="*/ 0 w 78377"/>
              <a:gd name="connsiteY1" fmla="*/ 0 h 280851"/>
            </a:gdLst>
            <a:ahLst/>
            <a:cxnLst>
              <a:cxn ang="0">
                <a:pos x="connsiteX0" y="connsiteY0"/>
              </a:cxn>
              <a:cxn ang="0">
                <a:pos x="connsiteX1" y="connsiteY1"/>
              </a:cxn>
            </a:cxnLst>
            <a:rect l="l" t="t" r="r" b="b"/>
            <a:pathLst>
              <a:path w="78377" h="280851">
                <a:moveTo>
                  <a:pt x="78377" y="280851"/>
                </a:moveTo>
                <a:cubicBezTo>
                  <a:pt x="57694" y="179614"/>
                  <a:pt x="37011" y="78377"/>
                  <a:pt x="0"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6ACD7A9-B200-CF76-60E5-63A0F5C701DF}"/>
              </a:ext>
            </a:extLst>
          </p:cNvPr>
          <p:cNvSpPr/>
          <p:nvPr/>
        </p:nvSpPr>
        <p:spPr>
          <a:xfrm>
            <a:off x="8732518" y="3187335"/>
            <a:ext cx="143692" cy="222069"/>
          </a:xfrm>
          <a:custGeom>
            <a:avLst/>
            <a:gdLst>
              <a:gd name="connsiteX0" fmla="*/ 0 w 91440"/>
              <a:gd name="connsiteY0" fmla="*/ 169817 h 169817"/>
              <a:gd name="connsiteX1" fmla="*/ 91440 w 91440"/>
              <a:gd name="connsiteY1" fmla="*/ 0 h 169817"/>
            </a:gdLst>
            <a:ahLst/>
            <a:cxnLst>
              <a:cxn ang="0">
                <a:pos x="connsiteX0" y="connsiteY0"/>
              </a:cxn>
              <a:cxn ang="0">
                <a:pos x="connsiteX1" y="connsiteY1"/>
              </a:cxn>
            </a:cxnLst>
            <a:rect l="l" t="t" r="r" b="b"/>
            <a:pathLst>
              <a:path w="91440" h="169817">
                <a:moveTo>
                  <a:pt x="0" y="169817"/>
                </a:moveTo>
                <a:cubicBezTo>
                  <a:pt x="24493" y="105591"/>
                  <a:pt x="48986" y="41366"/>
                  <a:pt x="91440" y="0"/>
                </a:cubicBezTo>
              </a:path>
            </a:pathLst>
          </a:custGeom>
          <a:noFill/>
          <a:ln w="31750">
            <a:solidFill>
              <a:srgbClr val="D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15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2ABE00-759F-0252-EB12-81F968940C70}"/>
              </a:ext>
            </a:extLst>
          </p:cNvPr>
          <p:cNvSpPr/>
          <p:nvPr/>
        </p:nvSpPr>
        <p:spPr>
          <a:xfrm>
            <a:off x="404589" y="4842588"/>
            <a:ext cx="11484673" cy="11290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B8992-5B71-9842-91DA-03291FA9AFAC}"/>
              </a:ext>
            </a:extLst>
          </p:cNvPr>
          <p:cNvSpPr>
            <a:spLocks noGrp="1"/>
          </p:cNvSpPr>
          <p:nvPr>
            <p:ph type="title"/>
          </p:nvPr>
        </p:nvSpPr>
        <p:spPr>
          <a:xfrm>
            <a:off x="391886" y="-46653"/>
            <a:ext cx="11800114" cy="1325563"/>
          </a:xfrm>
        </p:spPr>
        <p:txBody>
          <a:bodyPr/>
          <a:lstStyle/>
          <a:p>
            <a:r>
              <a:rPr lang="en-US" dirty="0">
                <a:latin typeface="Trebuchet MS" panose="020B0603020202020204" pitchFamily="34" charset="0"/>
              </a:rPr>
              <a:t>Next Steps</a:t>
            </a:r>
          </a:p>
        </p:txBody>
      </p:sp>
      <p:sp>
        <p:nvSpPr>
          <p:cNvPr id="4" name="Content Placeholder 2">
            <a:extLst>
              <a:ext uri="{FF2B5EF4-FFF2-40B4-BE49-F238E27FC236}">
                <a16:creationId xmlns:a16="http://schemas.microsoft.com/office/drawing/2014/main" id="{4E61CE0C-396C-3951-C82B-378486705E0C}"/>
              </a:ext>
            </a:extLst>
          </p:cNvPr>
          <p:cNvSpPr txBox="1">
            <a:spLocks/>
          </p:cNvSpPr>
          <p:nvPr/>
        </p:nvSpPr>
        <p:spPr>
          <a:xfrm>
            <a:off x="404589" y="1153727"/>
            <a:ext cx="8067607" cy="514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Perform further modeling using </a:t>
            </a:r>
            <a:r>
              <a:rPr lang="en-US" sz="2400" dirty="0" err="1"/>
              <a:t>HyBurn</a:t>
            </a:r>
            <a:r>
              <a:rPr lang="en-US" sz="2400" dirty="0"/>
              <a:t> to study</a:t>
            </a:r>
          </a:p>
          <a:p>
            <a:pPr lvl="1"/>
            <a:r>
              <a:rPr lang="en-US" sz="2000" dirty="0"/>
              <a:t>Effect of ambient gases and bulk pressure on the plume confinement and heterogeneous Al LPP properties</a:t>
            </a:r>
          </a:p>
          <a:p>
            <a:pPr lvl="1"/>
            <a:r>
              <a:rPr lang="en-US" sz="2000" dirty="0"/>
              <a:t>Effect of oxygen concentration on Al LPP thermochemistry</a:t>
            </a:r>
          </a:p>
          <a:p>
            <a:pPr lvl="1"/>
            <a:r>
              <a:rPr lang="en-US" sz="2000" dirty="0"/>
              <a:t>Turbulence effects</a:t>
            </a:r>
          </a:p>
          <a:p>
            <a:r>
              <a:rPr lang="en-US" sz="2400" dirty="0"/>
              <a:t>Possible future updates to </a:t>
            </a:r>
            <a:r>
              <a:rPr lang="en-US" sz="2400" dirty="0" err="1"/>
              <a:t>HyBurn</a:t>
            </a:r>
            <a:r>
              <a:rPr lang="en-US" sz="2400" dirty="0"/>
              <a:t> include</a:t>
            </a:r>
          </a:p>
          <a:p>
            <a:pPr lvl="1"/>
            <a:r>
              <a:rPr lang="en-US" sz="2000" dirty="0"/>
              <a:t>Adding theory on atomic and molecular spectroscopy to the code to model spectroscopic signatures</a:t>
            </a:r>
          </a:p>
          <a:p>
            <a:pPr lvl="1"/>
            <a:r>
              <a:rPr lang="en-US" sz="2000" dirty="0"/>
              <a:t>Adding equations to the code on heat conduction and ionization processes to model the laser ablation process</a:t>
            </a:r>
          </a:p>
          <a:p>
            <a:pPr lvl="1"/>
            <a:endParaRPr lang="en-US" sz="3000" dirty="0"/>
          </a:p>
          <a:p>
            <a:pPr lvl="1"/>
            <a:r>
              <a:rPr lang="en-US" sz="2000" dirty="0"/>
              <a:t>Sample of PuO</a:t>
            </a:r>
            <a:r>
              <a:rPr lang="en-US" sz="2000" baseline="-25000" dirty="0"/>
              <a:t>2</a:t>
            </a:r>
            <a:r>
              <a:rPr lang="en-US" sz="2000" dirty="0"/>
              <a:t> (80% </a:t>
            </a:r>
            <a:r>
              <a:rPr lang="en-US" sz="2000" baseline="30000" dirty="0"/>
              <a:t>239</a:t>
            </a:r>
            <a:r>
              <a:rPr lang="en-US" sz="2000" dirty="0"/>
              <a:t>Pu/20% </a:t>
            </a:r>
            <a:r>
              <a:rPr lang="en-US" sz="2000" baseline="30000" dirty="0"/>
              <a:t>240</a:t>
            </a:r>
            <a:r>
              <a:rPr lang="en-US" sz="2000" dirty="0"/>
              <a:t>Pu) has been obtained for laser spectroscopy experiments</a:t>
            </a:r>
          </a:p>
          <a:p>
            <a:pPr lvl="1"/>
            <a:r>
              <a:rPr lang="en-US" sz="2000" dirty="0"/>
              <a:t>Various experimental methods including LIBS and Raman are planned </a:t>
            </a:r>
          </a:p>
          <a:p>
            <a:pPr lvl="1"/>
            <a:endParaRPr lang="en-US" sz="2000" dirty="0"/>
          </a:p>
          <a:p>
            <a:endParaRPr lang="en-US" sz="2400" dirty="0"/>
          </a:p>
        </p:txBody>
      </p:sp>
      <p:pic>
        <p:nvPicPr>
          <p:cNvPr id="6" name="Picture 5">
            <a:extLst>
              <a:ext uri="{FF2B5EF4-FFF2-40B4-BE49-F238E27FC236}">
                <a16:creationId xmlns:a16="http://schemas.microsoft.com/office/drawing/2014/main" id="{5F0BF6BD-1AFA-86C1-9B04-12CE48FBD25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572557" y="3225352"/>
            <a:ext cx="3211664" cy="2229720"/>
          </a:xfrm>
          <a:prstGeom prst="rect">
            <a:avLst/>
          </a:prstGeom>
        </p:spPr>
      </p:pic>
      <p:sp>
        <p:nvSpPr>
          <p:cNvPr id="7" name="TextBox 6">
            <a:extLst>
              <a:ext uri="{FF2B5EF4-FFF2-40B4-BE49-F238E27FC236}">
                <a16:creationId xmlns:a16="http://schemas.microsoft.com/office/drawing/2014/main" id="{72560A45-6C5D-13BA-A675-C70F2DB76472}"/>
              </a:ext>
            </a:extLst>
          </p:cNvPr>
          <p:cNvSpPr txBox="1">
            <a:spLocks noChangeAspect="1"/>
          </p:cNvSpPr>
          <p:nvPr/>
        </p:nvSpPr>
        <p:spPr>
          <a:xfrm>
            <a:off x="8789409" y="5430354"/>
            <a:ext cx="3157852" cy="523220"/>
          </a:xfrm>
          <a:prstGeom prst="rect">
            <a:avLst/>
          </a:prstGeom>
          <a:noFill/>
        </p:spPr>
        <p:txBody>
          <a:bodyPr wrap="square" rtlCol="0">
            <a:spAutoFit/>
          </a:bodyPr>
          <a:lstStyle/>
          <a:p>
            <a:pPr algn="ctr" defTabSz="457200" eaLnBrk="0" fontAlgn="base" hangingPunct="0">
              <a:spcBef>
                <a:spcPct val="0"/>
              </a:spcBef>
              <a:spcAft>
                <a:spcPct val="0"/>
              </a:spcAft>
            </a:pPr>
            <a:r>
              <a:rPr lang="en-US" sz="1400"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E. Villa-Aleman </a:t>
            </a:r>
            <a:r>
              <a:rPr lang="en-US" sz="1400"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et al.</a:t>
            </a:r>
            <a:r>
              <a:rPr lang="en-US" sz="1400"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 </a:t>
            </a:r>
            <a:r>
              <a:rPr lang="en-US" sz="1400"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J. </a:t>
            </a:r>
            <a:r>
              <a:rPr lang="en-US" sz="1400" i="1" dirty="0" err="1">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Nucl</a:t>
            </a:r>
            <a:r>
              <a:rPr lang="en-US" sz="1400"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 Mater. </a:t>
            </a:r>
            <a:r>
              <a:rPr lang="en-US" sz="1400" b="1" i="1"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515</a:t>
            </a:r>
            <a:r>
              <a:rPr lang="en-US" sz="1400" dirty="0">
                <a:solidFill>
                  <a:prstClr val="black">
                    <a:lumMod val="50000"/>
                    <a:lumOff val="50000"/>
                  </a:prstClr>
                </a:solidFill>
                <a:latin typeface="Cambria" panose="02040503050406030204" pitchFamily="18" charset="0"/>
                <a:ea typeface="Cambria" panose="02040503050406030204" pitchFamily="18" charset="0"/>
                <a:cs typeface="Times" panose="02020603050405020304" pitchFamily="18" charset="0"/>
              </a:rPr>
              <a:t>, 140-149 (2019).</a:t>
            </a:r>
          </a:p>
        </p:txBody>
      </p:sp>
      <p:grpSp>
        <p:nvGrpSpPr>
          <p:cNvPr id="9" name="Group 8">
            <a:extLst>
              <a:ext uri="{FF2B5EF4-FFF2-40B4-BE49-F238E27FC236}">
                <a16:creationId xmlns:a16="http://schemas.microsoft.com/office/drawing/2014/main" id="{EC0825E9-BF41-87A4-A9C7-1A42F0204FD7}"/>
              </a:ext>
            </a:extLst>
          </p:cNvPr>
          <p:cNvGrpSpPr>
            <a:grpSpLocks noChangeAspect="1"/>
          </p:cNvGrpSpPr>
          <p:nvPr/>
        </p:nvGrpSpPr>
        <p:grpSpPr>
          <a:xfrm>
            <a:off x="9265301" y="1595449"/>
            <a:ext cx="1335711" cy="1503734"/>
            <a:chOff x="6970063" y="4552444"/>
            <a:chExt cx="273222" cy="322067"/>
          </a:xfrm>
        </p:grpSpPr>
        <p:pic>
          <p:nvPicPr>
            <p:cNvPr id="10" name="Picture 9">
              <a:extLst>
                <a:ext uri="{FF2B5EF4-FFF2-40B4-BE49-F238E27FC236}">
                  <a16:creationId xmlns:a16="http://schemas.microsoft.com/office/drawing/2014/main" id="{F71DFE7C-37C4-3E6C-85C0-F3E33C3629DE}"/>
                </a:ext>
              </a:extLst>
            </p:cNvPr>
            <p:cNvPicPr>
              <a:picLocks noChangeAspect="1"/>
            </p:cNvPicPr>
            <p:nvPr/>
          </p:nvPicPr>
          <p:blipFill rotWithShape="1">
            <a:blip r:embed="rId5">
              <a:alphaModFix amt="85000"/>
            </a:blip>
            <a:srcRect l="8376" t="2844" r="6210" b="-9065"/>
            <a:stretch/>
          </p:blipFill>
          <p:spPr>
            <a:xfrm>
              <a:off x="6998834" y="4552444"/>
              <a:ext cx="220980" cy="322067"/>
            </a:xfrm>
            <a:prstGeom prst="ellipse">
              <a:avLst/>
            </a:prstGeom>
            <a:effectLst>
              <a:softEdge rad="12700"/>
            </a:effectLst>
          </p:spPr>
        </p:pic>
        <p:sp>
          <p:nvSpPr>
            <p:cNvPr id="11" name="Rectangle 10">
              <a:extLst>
                <a:ext uri="{FF2B5EF4-FFF2-40B4-BE49-F238E27FC236}">
                  <a16:creationId xmlns:a16="http://schemas.microsoft.com/office/drawing/2014/main" id="{424801E7-2B6A-C2A6-A674-AB46AB41D0FB}"/>
                </a:ext>
              </a:extLst>
            </p:cNvPr>
            <p:cNvSpPr/>
            <p:nvPr/>
          </p:nvSpPr>
          <p:spPr>
            <a:xfrm>
              <a:off x="6970063" y="4841138"/>
              <a:ext cx="273222" cy="31642"/>
            </a:xfrm>
            <a:prstGeom prst="rect">
              <a:avLst/>
            </a:prstGeom>
            <a:solidFill>
              <a:sysClr val="windowText" lastClr="000000"/>
            </a:solidFill>
            <a:ln w="12700" cap="flat" cmpd="sng" algn="ctr">
              <a:solidFill>
                <a:sysClr val="windowText" lastClr="000000"/>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grpSp>
      <p:grpSp>
        <p:nvGrpSpPr>
          <p:cNvPr id="12" name="Group 11">
            <a:extLst>
              <a:ext uri="{FF2B5EF4-FFF2-40B4-BE49-F238E27FC236}">
                <a16:creationId xmlns:a16="http://schemas.microsoft.com/office/drawing/2014/main" id="{C1E4A3C1-E49E-8D27-C901-767E5F51AB77}"/>
              </a:ext>
            </a:extLst>
          </p:cNvPr>
          <p:cNvGrpSpPr>
            <a:grpSpLocks noChangeAspect="1"/>
          </p:cNvGrpSpPr>
          <p:nvPr/>
        </p:nvGrpSpPr>
        <p:grpSpPr>
          <a:xfrm>
            <a:off x="10884271" y="2169657"/>
            <a:ext cx="742864" cy="918774"/>
            <a:chOff x="6970063" y="4552444"/>
            <a:chExt cx="273222" cy="353824"/>
          </a:xfrm>
        </p:grpSpPr>
        <p:pic>
          <p:nvPicPr>
            <p:cNvPr id="13" name="Picture 12">
              <a:extLst>
                <a:ext uri="{FF2B5EF4-FFF2-40B4-BE49-F238E27FC236}">
                  <a16:creationId xmlns:a16="http://schemas.microsoft.com/office/drawing/2014/main" id="{29BDBE75-8BF3-6EDA-B0F9-F984FF50BF6E}"/>
                </a:ext>
              </a:extLst>
            </p:cNvPr>
            <p:cNvPicPr>
              <a:picLocks noChangeAspect="1"/>
            </p:cNvPicPr>
            <p:nvPr/>
          </p:nvPicPr>
          <p:blipFill rotWithShape="1">
            <a:blip r:embed="rId5">
              <a:alphaModFix amt="85000"/>
            </a:blip>
            <a:srcRect l="8376" t="2844" r="6210" b="-9065"/>
            <a:stretch/>
          </p:blipFill>
          <p:spPr>
            <a:xfrm>
              <a:off x="6998834" y="4552444"/>
              <a:ext cx="220980" cy="322067"/>
            </a:xfrm>
            <a:prstGeom prst="ellipse">
              <a:avLst/>
            </a:prstGeom>
            <a:effectLst>
              <a:softEdge rad="12700"/>
            </a:effectLst>
          </p:spPr>
        </p:pic>
        <p:sp>
          <p:nvSpPr>
            <p:cNvPr id="14" name="Rectangle 13">
              <a:extLst>
                <a:ext uri="{FF2B5EF4-FFF2-40B4-BE49-F238E27FC236}">
                  <a16:creationId xmlns:a16="http://schemas.microsoft.com/office/drawing/2014/main" id="{2F626F74-AE8D-2CD5-8765-917C4F31DC67}"/>
                </a:ext>
              </a:extLst>
            </p:cNvPr>
            <p:cNvSpPr/>
            <p:nvPr/>
          </p:nvSpPr>
          <p:spPr>
            <a:xfrm>
              <a:off x="6970063" y="4841138"/>
              <a:ext cx="273222" cy="65130"/>
            </a:xfrm>
            <a:prstGeom prst="rect">
              <a:avLst/>
            </a:prstGeom>
            <a:solidFill>
              <a:sysClr val="windowText" lastClr="000000"/>
            </a:solidFill>
            <a:ln w="12700" cap="flat" cmpd="sng" algn="ctr">
              <a:solidFill>
                <a:sysClr val="windowText" lastClr="000000"/>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grpSp>
      <p:sp>
        <p:nvSpPr>
          <p:cNvPr id="15" name="TextBox 14">
            <a:extLst>
              <a:ext uri="{FF2B5EF4-FFF2-40B4-BE49-F238E27FC236}">
                <a16:creationId xmlns:a16="http://schemas.microsoft.com/office/drawing/2014/main" id="{659F5912-E029-8B34-F327-0B689C9281CD}"/>
              </a:ext>
            </a:extLst>
          </p:cNvPr>
          <p:cNvSpPr txBox="1"/>
          <p:nvPr/>
        </p:nvSpPr>
        <p:spPr>
          <a:xfrm>
            <a:off x="9448439" y="1247100"/>
            <a:ext cx="969433" cy="369332"/>
          </a:xfrm>
          <a:prstGeom prst="rect">
            <a:avLst/>
          </a:prstGeom>
          <a:noFill/>
        </p:spPr>
        <p:txBody>
          <a:bodyPr wrap="none" rtlCol="0">
            <a:spAutoFit/>
          </a:bodyPr>
          <a:lstStyle/>
          <a:p>
            <a:pPr algn="ctr"/>
            <a:r>
              <a:rPr lang="en-US" b="1" dirty="0">
                <a:latin typeface="+mn-lt"/>
              </a:rPr>
              <a:t>100 Torr</a:t>
            </a:r>
          </a:p>
        </p:txBody>
      </p:sp>
      <p:sp>
        <p:nvSpPr>
          <p:cNvPr id="16" name="TextBox 15">
            <a:extLst>
              <a:ext uri="{FF2B5EF4-FFF2-40B4-BE49-F238E27FC236}">
                <a16:creationId xmlns:a16="http://schemas.microsoft.com/office/drawing/2014/main" id="{947CD0E6-3C57-64B9-5458-00C8D782C5BB}"/>
              </a:ext>
            </a:extLst>
          </p:cNvPr>
          <p:cNvSpPr txBox="1"/>
          <p:nvPr/>
        </p:nvSpPr>
        <p:spPr>
          <a:xfrm>
            <a:off x="10765488" y="1247100"/>
            <a:ext cx="969433" cy="369332"/>
          </a:xfrm>
          <a:prstGeom prst="rect">
            <a:avLst/>
          </a:prstGeom>
          <a:noFill/>
        </p:spPr>
        <p:txBody>
          <a:bodyPr wrap="none" rtlCol="0">
            <a:spAutoFit/>
          </a:bodyPr>
          <a:lstStyle/>
          <a:p>
            <a:pPr algn="ctr"/>
            <a:r>
              <a:rPr lang="en-US" b="1" dirty="0">
                <a:latin typeface="+mn-lt"/>
              </a:rPr>
              <a:t>760 Torr</a:t>
            </a:r>
          </a:p>
        </p:txBody>
      </p:sp>
      <p:sp>
        <p:nvSpPr>
          <p:cNvPr id="20" name="TextBox 19">
            <a:extLst>
              <a:ext uri="{FF2B5EF4-FFF2-40B4-BE49-F238E27FC236}">
                <a16:creationId xmlns:a16="http://schemas.microsoft.com/office/drawing/2014/main" id="{35656C6D-8667-35E0-C40A-D6E8A0493ECE}"/>
              </a:ext>
            </a:extLst>
          </p:cNvPr>
          <p:cNvSpPr txBox="1"/>
          <p:nvPr/>
        </p:nvSpPr>
        <p:spPr>
          <a:xfrm>
            <a:off x="645531" y="4602535"/>
            <a:ext cx="7164191" cy="461665"/>
          </a:xfrm>
          <a:prstGeom prst="rect">
            <a:avLst/>
          </a:prstGeom>
          <a:solidFill>
            <a:schemeClr val="bg1"/>
          </a:solidFill>
        </p:spPr>
        <p:txBody>
          <a:bodyPr wrap="square" rtlCol="0">
            <a:spAutoFit/>
          </a:bodyPr>
          <a:lstStyle/>
          <a:p>
            <a:r>
              <a:rPr lang="en-US" sz="2400" b="1" dirty="0"/>
              <a:t>Collaboration with Savannah River National Laboratory</a:t>
            </a:r>
          </a:p>
        </p:txBody>
      </p:sp>
    </p:spTree>
    <p:extLst>
      <p:ext uri="{BB962C8B-B14F-4D97-AF65-F5344CB8AC3E}">
        <p14:creationId xmlns:p14="http://schemas.microsoft.com/office/powerpoint/2010/main" val="115325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13583</TotalTime>
  <Words>3233</Words>
  <Application>Microsoft Office PowerPoint</Application>
  <PresentationFormat>Widescreen</PresentationFormat>
  <Paragraphs>238</Paragraphs>
  <Slides>12</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Avenir Book</vt:lpstr>
      <vt:lpstr>Calibri</vt:lpstr>
      <vt:lpstr>Calibri Light</vt:lpstr>
      <vt:lpstr>Cambria</vt:lpstr>
      <vt:lpstr>Cambria Math</vt:lpstr>
      <vt:lpstr>Times New Roman</vt:lpstr>
      <vt:lpstr>Trebuchet MS</vt:lpstr>
      <vt:lpstr>Office Theme</vt:lpstr>
      <vt:lpstr>PowerPoint Presentation</vt:lpstr>
      <vt:lpstr>Introduction and Motivation</vt:lpstr>
      <vt:lpstr>Mission Relevance</vt:lpstr>
      <vt:lpstr>Technical Approach</vt:lpstr>
      <vt:lpstr>Aluminum Gas-Phase Thermochemistry</vt:lpstr>
      <vt:lpstr>Multi-Physics Modeling of Multi-Phase Chemistry</vt:lpstr>
      <vt:lpstr>Comparison of Results</vt:lpstr>
      <vt:lpstr>Expected Impact</vt:lpstr>
      <vt:lpstr>Next Steps</vt:lpstr>
      <vt:lpstr>MTV Impact</vt:lpstr>
      <vt:lpstr>Conclusion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DNNG</dc:creator>
  <cp:lastModifiedBy>Emily Kwapis</cp:lastModifiedBy>
  <cp:revision>124</cp:revision>
  <dcterms:created xsi:type="dcterms:W3CDTF">2019-02-11T21:15:40Z</dcterms:created>
  <dcterms:modified xsi:type="dcterms:W3CDTF">2023-03-13T19:20:47Z</dcterms:modified>
</cp:coreProperties>
</file>