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70" r:id="rId4"/>
    <p:sldId id="271" r:id="rId5"/>
    <p:sldId id="269" r:id="rId6"/>
    <p:sldId id="261" r:id="rId7"/>
    <p:sldId id="262" r:id="rId8"/>
    <p:sldId id="272" r:id="rId9"/>
    <p:sldId id="264" r:id="rId10"/>
    <p:sldId id="266" r:id="rId11"/>
    <p:sldId id="263" r:id="rId12"/>
    <p:sldId id="267" r:id="rId13"/>
    <p:sldId id="26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8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1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3A34-90D5-4B34-BED2-C2556C11AAE9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9EEBB-ED59-45EE-94F8-A00B3D5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8C40-71BB-42E5-9001-96A113230332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ECAEE-CE33-4B9A-BC1D-E2668F76A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B67C-1DC4-7048-8F01-108CCE2CC1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6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9D8E-B781-455D-9489-3A5C4A4D9D14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9D82-20C3-40A5-A820-1BB3D53279A0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097-9716-4D94-ABD8-451A9756AB9A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3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4304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D1D1-89CC-4D30-A421-39993E9E186B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F26B-6C04-4E83-9FA0-EBDA8889F5C0}" type="datetime1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D2F-C8D9-4421-BCCB-5B43FF1BD27D}" type="datetime1">
              <a:rPr lang="en-US" smtClean="0"/>
              <a:t>3/13/23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6F30-0BFB-4AE7-8E5E-DDD754248C39}" type="datetime1">
              <a:rPr lang="en-US" smtClean="0"/>
              <a:t>3/13/23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EC4-87EF-4AFB-B1D1-885728A0B41A}" type="datetime1">
              <a:rPr lang="en-US" smtClean="0"/>
              <a:t>3/13/23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FEE-C083-410F-8170-78648A612973}" type="datetime1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EBD5-E00F-47F4-A4C3-876DC0BE9F3B}" type="datetime1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B423-6061-48DF-B249-33DE0875FAD0}" type="datetime1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97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99B8A-0457-4E1E-8FD2-4E3A912134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1"/>
            <a:ext cx="121920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931" y="6184505"/>
            <a:ext cx="1510478" cy="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04104" y="6272674"/>
            <a:ext cx="0" cy="4117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77" y="6207824"/>
            <a:ext cx="535351" cy="535589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152142" y="634113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699B8A-0457-4E1E-8FD2-4E3A9121342F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2" name="Picture 4" descr="Applied Nuclear Science Group Logo">
            <a:extLst>
              <a:ext uri="{FF2B5EF4-FFF2-40B4-BE49-F238E27FC236}">
                <a16:creationId xmlns:a16="http://schemas.microsoft.com/office/drawing/2014/main" id="{7234CCE1-B0E9-D702-EF69-BB5D6BA555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32" y="6289875"/>
            <a:ext cx="3544104" cy="3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B8515-CC81-5711-8550-34B72119E7A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574919" y="6179617"/>
            <a:ext cx="605782" cy="6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13" Type="http://schemas.openxmlformats.org/officeDocument/2006/relationships/image" Target="../media/image33.tiff"/><Relationship Id="rId18" Type="http://schemas.openxmlformats.org/officeDocument/2006/relationships/image" Target="../media/image38.tiff"/><Relationship Id="rId3" Type="http://schemas.openxmlformats.org/officeDocument/2006/relationships/image" Target="../media/image23.jpeg"/><Relationship Id="rId7" Type="http://schemas.openxmlformats.org/officeDocument/2006/relationships/image" Target="../media/image27.tiff"/><Relationship Id="rId12" Type="http://schemas.openxmlformats.org/officeDocument/2006/relationships/image" Target="../media/image32.tiff"/><Relationship Id="rId17" Type="http://schemas.openxmlformats.org/officeDocument/2006/relationships/image" Target="../media/image37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11" Type="http://schemas.openxmlformats.org/officeDocument/2006/relationships/image" Target="../media/image31.tiff"/><Relationship Id="rId5" Type="http://schemas.openxmlformats.org/officeDocument/2006/relationships/image" Target="../media/image25.tiff"/><Relationship Id="rId15" Type="http://schemas.openxmlformats.org/officeDocument/2006/relationships/image" Target="../media/image35.tiff"/><Relationship Id="rId10" Type="http://schemas.openxmlformats.org/officeDocument/2006/relationships/image" Target="../media/image30.tiff"/><Relationship Id="rId4" Type="http://schemas.openxmlformats.org/officeDocument/2006/relationships/image" Target="../media/image24.jpeg"/><Relationship Id="rId9" Type="http://schemas.openxmlformats.org/officeDocument/2006/relationships/image" Target="../media/image29.tiff"/><Relationship Id="rId14" Type="http://schemas.openxmlformats.org/officeDocument/2006/relationships/image" Target="../media/image3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0062" y="620224"/>
            <a:ext cx="8272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Response of a High-Pressure </a:t>
            </a:r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4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He Scintillation Detector to Nuclear Recoils up to 9 MeV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4548264"/>
            <a:ext cx="5721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Oskar Searfus</a:t>
            </a:r>
          </a:p>
          <a:p>
            <a:pPr algn="r"/>
            <a:r>
              <a:rPr lang="en-US" sz="2000" dirty="0"/>
              <a:t>PhD Candidate, University of Michigan </a:t>
            </a:r>
          </a:p>
          <a:p>
            <a:pPr algn="r"/>
            <a:r>
              <a:rPr lang="en-US" sz="2000" dirty="0"/>
              <a:t>Peter </a:t>
            </a:r>
            <a:r>
              <a:rPr lang="en-US" sz="2000" dirty="0" err="1"/>
              <a:t>Marleau</a:t>
            </a:r>
            <a:r>
              <a:rPr lang="en-US" sz="2000" dirty="0"/>
              <a:t>, Sandia National Laboratories</a:t>
            </a:r>
          </a:p>
          <a:p>
            <a:pPr algn="r"/>
            <a:r>
              <a:rPr lang="en-US" sz="2000" dirty="0"/>
              <a:t>Igor Jovanovic, University of Michigan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43A72-1531-164D-8F90-A1481AA9A8BF}"/>
              </a:ext>
            </a:extLst>
          </p:cNvPr>
          <p:cNvSpPr txBox="1"/>
          <p:nvPr/>
        </p:nvSpPr>
        <p:spPr>
          <a:xfrm>
            <a:off x="3414161" y="3071351"/>
            <a:ext cx="4118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2023 MTV Workshop</a:t>
            </a:r>
          </a:p>
          <a:p>
            <a:r>
              <a:rPr lang="en-US" dirty="0"/>
              <a:t>March 22,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35" y="1617571"/>
            <a:ext cx="2602724" cy="26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5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Completion of this project will result in:</a:t>
            </a:r>
          </a:p>
          <a:p>
            <a:pPr lvl="1"/>
            <a:r>
              <a:rPr lang="en-US" dirty="0"/>
              <a:t> The first energy resolution function for </a:t>
            </a:r>
            <a:r>
              <a:rPr lang="en-US" baseline="30000" dirty="0"/>
              <a:t>4</a:t>
            </a:r>
            <a:r>
              <a:rPr lang="en-US" dirty="0"/>
              <a:t>He scintillation detectors</a:t>
            </a:r>
          </a:p>
          <a:p>
            <a:pPr lvl="2"/>
            <a:r>
              <a:rPr lang="en-US" dirty="0"/>
              <a:t>Essential for prediction of spectral discrimination capabilities via simulation</a:t>
            </a:r>
          </a:p>
          <a:p>
            <a:pPr lvl="1"/>
            <a:r>
              <a:rPr lang="en-US" dirty="0"/>
              <a:t>Validation of prior work</a:t>
            </a:r>
          </a:p>
          <a:p>
            <a:pPr lvl="2"/>
            <a:r>
              <a:rPr lang="en-US" dirty="0"/>
              <a:t>Quantitative demonstration of energy resolution improvement with output condensation technique</a:t>
            </a:r>
          </a:p>
          <a:p>
            <a:pPr lvl="2"/>
            <a:r>
              <a:rPr lang="en-US" dirty="0"/>
              <a:t>Confirmation of scintillation linearity</a:t>
            </a:r>
          </a:p>
          <a:p>
            <a:pPr lvl="2"/>
            <a:r>
              <a:rPr lang="en-US" dirty="0"/>
              <a:t>Confirm accuracy of two-point endpoint energy calibration technique</a:t>
            </a:r>
          </a:p>
        </p:txBody>
      </p:sp>
    </p:spTree>
    <p:extLst>
      <p:ext uri="{BB962C8B-B14F-4D97-AF65-F5344CB8AC3E}">
        <p14:creationId xmlns:p14="http://schemas.microsoft.com/office/powerpoint/2010/main" val="323215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MTV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89" y="1421414"/>
            <a:ext cx="7064297" cy="4351338"/>
          </a:xfrm>
        </p:spPr>
        <p:txBody>
          <a:bodyPr>
            <a:normAutofit/>
          </a:bodyPr>
          <a:lstStyle/>
          <a:p>
            <a:r>
              <a:rPr lang="en-US" dirty="0"/>
              <a:t>MTV supports collaboration between UM and SNL essential to this project</a:t>
            </a:r>
          </a:p>
          <a:p>
            <a:pPr lvl="1"/>
            <a:r>
              <a:rPr lang="en-US" dirty="0"/>
              <a:t>I have been working with Dr. Pete </a:t>
            </a:r>
            <a:r>
              <a:rPr lang="en-US" dirty="0" err="1"/>
              <a:t>Marleau</a:t>
            </a:r>
            <a:r>
              <a:rPr lang="en-US" dirty="0"/>
              <a:t> on-site at SNL since August 2022</a:t>
            </a:r>
          </a:p>
          <a:p>
            <a:r>
              <a:rPr lang="en-US" dirty="0"/>
              <a:t>In addition to this project, I concurrently support a separate NA-22 project to develop neutron-based NDA for </a:t>
            </a:r>
            <a:r>
              <a:rPr lang="en-US" baseline="30000" dirty="0"/>
              <a:t>233</a:t>
            </a:r>
            <a:r>
              <a:rPr lang="en-US" dirty="0"/>
              <a:t>U in emerging thorium fuel cycles at SNL</a:t>
            </a:r>
          </a:p>
          <a:p>
            <a:pPr lvl="1"/>
            <a:r>
              <a:rPr lang="en-US" baseline="30000" dirty="0"/>
              <a:t>233</a:t>
            </a:r>
            <a:r>
              <a:rPr lang="en-US" dirty="0"/>
              <a:t>U</a:t>
            </a:r>
            <a:r>
              <a:rPr lang="en-US" baseline="30000" dirty="0"/>
              <a:t> </a:t>
            </a:r>
            <a:r>
              <a:rPr lang="en-US" dirty="0"/>
              <a:t>project significantly leverages </a:t>
            </a:r>
            <a:r>
              <a:rPr lang="en-US" baseline="30000" dirty="0"/>
              <a:t>4</a:t>
            </a:r>
            <a:r>
              <a:rPr lang="en-US" dirty="0"/>
              <a:t>He and its gamma-insensitive characteristics, will benefit from results of energy resolution characterization</a:t>
            </a:r>
          </a:p>
          <a:p>
            <a:endParaRPr lang="en-US" dirty="0"/>
          </a:p>
        </p:txBody>
      </p:sp>
      <p:pic>
        <p:nvPicPr>
          <p:cNvPr id="7" name="Picture 6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E18AC7EE-C2EF-3A12-2C43-738874DC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41" y="1357948"/>
            <a:ext cx="4009776" cy="3842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DF4AC8-7453-A405-3458-9DEDF0BE9F5D}"/>
              </a:ext>
            </a:extLst>
          </p:cNvPr>
          <p:cNvSpPr txBox="1"/>
          <p:nvPr/>
        </p:nvSpPr>
        <p:spPr>
          <a:xfrm>
            <a:off x="10001250" y="5634254"/>
            <a:ext cx="137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4</a:t>
            </a:r>
            <a:r>
              <a:rPr lang="en-US" dirty="0"/>
              <a:t>He detector</a:t>
            </a:r>
            <a:endParaRPr lang="en-US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F2F19-E72D-657D-200E-78B7BD93B1C5}"/>
              </a:ext>
            </a:extLst>
          </p:cNvPr>
          <p:cNvSpPr txBox="1"/>
          <p:nvPr/>
        </p:nvSpPr>
        <p:spPr>
          <a:xfrm>
            <a:off x="9326881" y="572869"/>
            <a:ext cx="180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Drum containing ~ 1kg </a:t>
            </a:r>
            <a:r>
              <a:rPr lang="en-US" baseline="30000" dirty="0"/>
              <a:t>233</a:t>
            </a:r>
            <a:r>
              <a:rPr lang="en-US" dirty="0"/>
              <a:t>U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D79320-D5D9-BF80-3614-10AA0FE5F67A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10595610" y="4206240"/>
            <a:ext cx="93713" cy="14280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3C36A5-E81C-A37A-3F4E-2462CA919CAC}"/>
              </a:ext>
            </a:extLst>
          </p:cNvPr>
          <p:cNvCxnSpPr>
            <a:cxnSpLocks/>
          </p:cNvCxnSpPr>
          <p:nvPr/>
        </p:nvCxnSpPr>
        <p:spPr>
          <a:xfrm flipH="1">
            <a:off x="9749790" y="1272598"/>
            <a:ext cx="251460" cy="12420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9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4304"/>
            <a:ext cx="11167110" cy="4351338"/>
          </a:xfrm>
        </p:spPr>
        <p:txBody>
          <a:bodyPr>
            <a:normAutofit/>
          </a:bodyPr>
          <a:lstStyle/>
          <a:p>
            <a:r>
              <a:rPr lang="en-US" dirty="0"/>
              <a:t>This project is significant progress for technological maturity of </a:t>
            </a:r>
            <a:r>
              <a:rPr lang="en-US" baseline="30000" dirty="0"/>
              <a:t>4</a:t>
            </a:r>
            <a:r>
              <a:rPr lang="en-US" dirty="0"/>
              <a:t>He scintillation detectors</a:t>
            </a:r>
          </a:p>
          <a:p>
            <a:pPr lvl="1"/>
            <a:r>
              <a:rPr lang="en-US" dirty="0"/>
              <a:t>Capability for full simulation of detector response will accelerate development of this technology</a:t>
            </a:r>
          </a:p>
          <a:p>
            <a:r>
              <a:rPr lang="en-US" dirty="0"/>
              <a:t>Simulation capability could allow for exploration of new applications of </a:t>
            </a:r>
            <a:r>
              <a:rPr lang="en-US" baseline="30000" dirty="0"/>
              <a:t>4</a:t>
            </a:r>
            <a:r>
              <a:rPr lang="en-US" dirty="0"/>
              <a:t>He technology for challenging applications of interest to NNSA that are not suitable for conventional detector technology due to extreme gamma ray environments:</a:t>
            </a:r>
          </a:p>
          <a:p>
            <a:pPr lvl="1"/>
            <a:r>
              <a:rPr lang="en-US" dirty="0"/>
              <a:t>Safeguards: non-destructive assay of spent nuclear fuel and </a:t>
            </a:r>
            <a:r>
              <a:rPr lang="en-US" baseline="30000" dirty="0"/>
              <a:t>233</a:t>
            </a:r>
            <a:r>
              <a:rPr lang="en-US" dirty="0"/>
              <a:t>U</a:t>
            </a:r>
          </a:p>
          <a:p>
            <a:pPr lvl="1"/>
            <a:r>
              <a:rPr lang="en-US" dirty="0"/>
              <a:t>Homeland security: active interrogation photofission neutron detection</a:t>
            </a:r>
          </a:p>
        </p:txBody>
      </p:sp>
    </p:spTree>
    <p:extLst>
      <p:ext uri="{BB962C8B-B14F-4D97-AF65-F5344CB8AC3E}">
        <p14:creationId xmlns:p14="http://schemas.microsoft.com/office/powerpoint/2010/main" val="93053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8992-5B71-9842-91DA-03291FA9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1EF9B-68B7-9643-9A4B-432331187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Neutron generator measurements are ongoing at SNL to increase statistics for low-yield data points @ high recoil energies</a:t>
            </a:r>
          </a:p>
          <a:p>
            <a:r>
              <a:rPr lang="en-US" dirty="0"/>
              <a:t>Improved energy, pulse shape, and time-of-flight cuts are being developed for each OS detector to reduce coincident backgrounds</a:t>
            </a:r>
          </a:p>
          <a:p>
            <a:r>
              <a:rPr lang="en-US" dirty="0"/>
              <a:t>Once all peaks are characterized, an energy resolution function will be developed:</a:t>
            </a:r>
          </a:p>
          <a:p>
            <a:pPr lvl="1"/>
            <a:r>
              <a:rPr lang="en-US" dirty="0"/>
              <a:t>In simulation, this function is used to determine the width of a gaussian broadening PDF applied to each energy deposition event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721F80-CF43-D39B-CB8C-3334DF73B537}"/>
                  </a:ext>
                </a:extLst>
              </p:cNvPr>
              <p:cNvSpPr txBox="1"/>
              <p:nvPr/>
            </p:nvSpPr>
            <p:spPr>
              <a:xfrm>
                <a:off x="4835238" y="5124943"/>
                <a:ext cx="2521524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721F80-CF43-D39B-CB8C-3334DF73B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38" y="5124943"/>
                <a:ext cx="2521524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184D75D-0A53-E8C3-925B-50ED82E097F2}"/>
              </a:ext>
            </a:extLst>
          </p:cNvPr>
          <p:cNvSpPr txBox="1"/>
          <p:nvPr/>
        </p:nvSpPr>
        <p:spPr>
          <a:xfrm>
            <a:off x="1921918" y="5395626"/>
            <a:ext cx="182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resolution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A660D2-BED4-907F-A923-41BFA338C3F4}"/>
              </a:ext>
            </a:extLst>
          </p:cNvPr>
          <p:cNvCxnSpPr/>
          <p:nvPr/>
        </p:nvCxnSpPr>
        <p:spPr>
          <a:xfrm>
            <a:off x="3751521" y="5580292"/>
            <a:ext cx="99192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7D51B0-F5D3-6AF9-B48B-633F02F6AF35}"/>
              </a:ext>
            </a:extLst>
          </p:cNvPr>
          <p:cNvSpPr txBox="1"/>
          <p:nvPr/>
        </p:nvSpPr>
        <p:spPr>
          <a:xfrm>
            <a:off x="8255748" y="5395626"/>
            <a:ext cx="26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⍺,β,</a:t>
            </a:r>
            <a:r>
              <a:rPr lang="en-US" dirty="0" err="1"/>
              <a:t>γ</a:t>
            </a:r>
            <a:r>
              <a:rPr lang="en-US" dirty="0"/>
              <a:t>: fit parameters</a:t>
            </a:r>
          </a:p>
        </p:txBody>
      </p:sp>
    </p:spTree>
    <p:extLst>
      <p:ext uri="{BB962C8B-B14F-4D97-AF65-F5344CB8AC3E}">
        <p14:creationId xmlns:p14="http://schemas.microsoft.com/office/powerpoint/2010/main" val="115325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2126867"/>
            <a:ext cx="8229600" cy="30868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The Consortium for Monitoring, Technology, and Verification would like to thank the DOE-NNSA for the continued support of these research activities. </a:t>
            </a: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60325" lvl="1" indent="0" algn="just">
              <a:buNone/>
            </a:pPr>
            <a:r>
              <a:rPr lang="en-US" sz="1300" dirty="0">
                <a:latin typeface="Avenir Book" charset="0"/>
                <a:ea typeface="Avenir Book" charset="0"/>
                <a:cs typeface="Avenir Book" charset="0"/>
              </a:rPr>
              <a:t>This work was funded by the Consortium for Monitoring, Technology, and Verification under Department of Energy National Nuclear Security Administration award number DE-NA0003920. The work of O. Searfus was performed under appointment to the Nuclear Nonproliferation International Safeguards Fellowship Program sponsored by the National Nuclear Security Administration’s Office of International Nuclear Safeguards (NA-241). Sandia National Laboratories is a </a:t>
            </a:r>
            <a:r>
              <a:rPr lang="en-US" sz="1300" dirty="0" err="1">
                <a:latin typeface="Avenir Book" charset="0"/>
                <a:ea typeface="Avenir Book" charset="0"/>
                <a:cs typeface="Avenir Book" charset="0"/>
              </a:rPr>
              <a:t>multimission</a:t>
            </a:r>
            <a:r>
              <a:rPr lang="en-US" sz="1300" dirty="0">
                <a:latin typeface="Avenir Book" charset="0"/>
                <a:ea typeface="Avenir Book" charset="0"/>
                <a:cs typeface="Avenir Book" charset="0"/>
              </a:rPr>
              <a:t> laboratory managed and operated by National Technology Engineering Solutions of Sandia, LLC, a wholly owned subsidiary of Honeywell International Inc., for the U.S. Department of Energy’s National Nuclear Security Administration under contract DE NA0003525. SAND2023-00434PE</a:t>
            </a:r>
          </a:p>
          <a:p>
            <a:pPr marL="400050" lvl="1" indent="0">
              <a:buNone/>
            </a:pPr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  <a:p>
            <a:pPr marL="400050" lvl="1" indent="0">
              <a:buNone/>
            </a:pPr>
            <a:endParaRPr lang="en-US" sz="18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pic>
        <p:nvPicPr>
          <p:cNvPr id="13" name="Picture 18" descr="DOE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593" y="52566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NNSA Logo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790" y="5278063"/>
            <a:ext cx="2372430" cy="67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CE6D5-5773-9547-A6D1-905B8289F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985638"/>
            <a:ext cx="849124" cy="849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559F6-20D9-EB47-97B7-FC9EA41B2A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26802"/>
            <a:ext cx="849124" cy="560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4D14EE-A644-BB42-B141-0BA8EB46F0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3066798"/>
            <a:ext cx="761995" cy="761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B4CB7-A05E-154B-829F-ED1FFE7F2D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05" y="2126809"/>
            <a:ext cx="781314" cy="641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A56EA-0954-994F-A4C9-50CA4AF86CF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979675"/>
            <a:ext cx="849124" cy="849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306836-C282-7B41-9D66-E591BB41B18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88" y="5161312"/>
            <a:ext cx="684982" cy="679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8AB70-5F2A-3342-AE45-3659303EC8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582" y="1060207"/>
            <a:ext cx="724383" cy="67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B7E71E-3FC7-AA47-808D-3ECC7AE1DF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770" y="3240642"/>
            <a:ext cx="1092419" cy="518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8C02C2-6360-E740-BB64-01BF527F83E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213" y="2060507"/>
            <a:ext cx="955532" cy="955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417527-3E44-CB4B-9D62-C787BC0051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8770" y="859460"/>
            <a:ext cx="1092419" cy="1092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DF35EF-D6C3-CC45-A9D5-E930C10F114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150" y="871109"/>
            <a:ext cx="1080770" cy="10807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4CC569-624D-B742-88A3-53B0401A41C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579" y="1066804"/>
            <a:ext cx="761995" cy="761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6BF608-8EB0-E645-9D55-452D18FD60C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98" y="1048828"/>
            <a:ext cx="684981" cy="7619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9D481B-BB39-1C47-9028-C7A94611708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518" y="4017523"/>
            <a:ext cx="642952" cy="9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92" y="1325563"/>
            <a:ext cx="6076308" cy="3293926"/>
          </a:xfrm>
        </p:spPr>
        <p:txBody>
          <a:bodyPr/>
          <a:lstStyle/>
          <a:p>
            <a:r>
              <a:rPr lang="en-US" baseline="30000" dirty="0"/>
              <a:t>4</a:t>
            </a:r>
            <a:r>
              <a:rPr lang="en-US" dirty="0"/>
              <a:t>He neutron detectors:</a:t>
            </a:r>
          </a:p>
          <a:p>
            <a:pPr lvl="1"/>
            <a:r>
              <a:rPr lang="en-US" dirty="0" err="1"/>
              <a:t>γ</a:t>
            </a:r>
            <a:r>
              <a:rPr lang="en-US" dirty="0"/>
              <a:t>-ray insensitive alternative to organic scintillators for fast neutron spectroscopy</a:t>
            </a:r>
          </a:p>
          <a:p>
            <a:pPr lvl="1"/>
            <a:r>
              <a:rPr lang="en-US" dirty="0"/>
              <a:t>Fast neutrons interact via elastic scattering; kinematic energy transfer up to 64%</a:t>
            </a:r>
          </a:p>
          <a:p>
            <a:pPr lvl="1"/>
            <a:r>
              <a:rPr lang="en-US" dirty="0"/>
              <a:t>Major issue: no energy resolution function in the literature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ECA53-546D-5594-B6E6-57B8F7719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393352"/>
            <a:ext cx="7772400" cy="1661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11CF08-0626-B346-EC5C-5439927EA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917" y="817685"/>
            <a:ext cx="4070452" cy="32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5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A32A9C-8363-29D7-4330-A74997D6B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79" y="3429000"/>
            <a:ext cx="6952180" cy="2580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1A9D37-BB68-7815-F3C1-2DCA1FF3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High-pressure </a:t>
            </a:r>
            <a:r>
              <a:rPr lang="en-US" baseline="30000" dirty="0"/>
              <a:t>4</a:t>
            </a:r>
            <a:r>
              <a:rPr lang="en-US" dirty="0"/>
              <a:t>He Scintillation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B189-E28C-09F7-D51B-6986C039D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41" y="1447998"/>
            <a:ext cx="4339975" cy="4171965"/>
          </a:xfrm>
        </p:spPr>
        <p:txBody>
          <a:bodyPr>
            <a:normAutofit/>
          </a:bodyPr>
          <a:lstStyle/>
          <a:p>
            <a:r>
              <a:rPr lang="en-US" dirty="0" err="1"/>
              <a:t>Arktis</a:t>
            </a:r>
            <a:r>
              <a:rPr lang="en-US" dirty="0"/>
              <a:t> S670:</a:t>
            </a:r>
          </a:p>
          <a:p>
            <a:pPr lvl="1"/>
            <a:r>
              <a:rPr lang="en-US" dirty="0"/>
              <a:t>~190 atm natural He (</a:t>
            </a:r>
            <a:r>
              <a:rPr lang="en-US" baseline="30000" dirty="0"/>
              <a:t>4</a:t>
            </a:r>
            <a:r>
              <a:rPr lang="en-US" dirty="0"/>
              <a:t>He)</a:t>
            </a:r>
          </a:p>
          <a:p>
            <a:pPr lvl="1"/>
            <a:r>
              <a:rPr lang="en-US" dirty="0"/>
              <a:t>Optically segmented into 3</a:t>
            </a:r>
          </a:p>
          <a:p>
            <a:pPr lvl="1"/>
            <a:r>
              <a:rPr lang="en-US" dirty="0"/>
              <a:t>Each segment read out by 8 </a:t>
            </a:r>
            <a:r>
              <a:rPr lang="en-US" dirty="0" err="1"/>
              <a:t>SiPMs</a:t>
            </a:r>
            <a:r>
              <a:rPr lang="en-US" dirty="0"/>
              <a:t> along the detector axis</a:t>
            </a:r>
          </a:p>
          <a:p>
            <a:pPr lvl="1"/>
            <a:r>
              <a:rPr lang="en-US" dirty="0" err="1"/>
              <a:t>SiPM</a:t>
            </a:r>
            <a:r>
              <a:rPr lang="en-US" dirty="0"/>
              <a:t> outputs summed in pairs &amp; passed through internal shaping amplifier</a:t>
            </a:r>
          </a:p>
          <a:p>
            <a:pPr lvl="1"/>
            <a:r>
              <a:rPr lang="en-US" dirty="0"/>
              <a:t>12 total output channels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7F6D7-BE38-7B8E-BEB8-284CC9470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986" y="1173129"/>
            <a:ext cx="3625652" cy="24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4B5F-0E39-72BB-45A5-0852AD3A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S670 Output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2E815-F911-0A0D-A2C6-1D726978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2219876"/>
          </a:xfrm>
        </p:spPr>
        <p:txBody>
          <a:bodyPr/>
          <a:lstStyle/>
          <a:p>
            <a:r>
              <a:rPr lang="en-US" dirty="0"/>
              <a:t>Multi-channel readout for each segment presents analysis challenges:</a:t>
            </a:r>
          </a:p>
          <a:p>
            <a:pPr lvl="1"/>
            <a:r>
              <a:rPr lang="en-US" dirty="0"/>
              <a:t>Independent analysis of channels: </a:t>
            </a:r>
          </a:p>
          <a:p>
            <a:pPr lvl="2"/>
            <a:r>
              <a:rPr lang="en-US" dirty="0"/>
              <a:t>leads to over-counting</a:t>
            </a:r>
          </a:p>
          <a:p>
            <a:pPr lvl="2"/>
            <a:r>
              <a:rPr lang="en-US" dirty="0"/>
              <a:t>Splits optical signal, increasing time &amp; energy resolution</a:t>
            </a:r>
          </a:p>
          <a:p>
            <a:r>
              <a:rPr lang="en-US" dirty="0"/>
              <a:t>Technique developed to condense outputs to one list per segment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B6F9D-10C2-CDC7-C0EA-506A5DC7C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5" y="3467528"/>
            <a:ext cx="7772400" cy="90637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AA63D3-279D-6B73-9AEE-F071DE85B92D}"/>
              </a:ext>
            </a:extLst>
          </p:cNvPr>
          <p:cNvCxnSpPr>
            <a:cxnSpLocks/>
          </p:cNvCxnSpPr>
          <p:nvPr/>
        </p:nvCxnSpPr>
        <p:spPr>
          <a:xfrm flipH="1">
            <a:off x="1674564" y="4212404"/>
            <a:ext cx="739863" cy="7562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FD4BB7-064F-10FA-CC91-77C6A624DF28}"/>
              </a:ext>
            </a:extLst>
          </p:cNvPr>
          <p:cNvSpPr txBox="1"/>
          <p:nvPr/>
        </p:nvSpPr>
        <p:spPr>
          <a:xfrm>
            <a:off x="184935" y="4968607"/>
            <a:ext cx="270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pulse height: sum of pulse heights in window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C99D2-4F10-9540-DEA1-B277757A61DA}"/>
              </a:ext>
            </a:extLst>
          </p:cNvPr>
          <p:cNvSpPr txBox="1"/>
          <p:nvPr/>
        </p:nvSpPr>
        <p:spPr>
          <a:xfrm>
            <a:off x="3696985" y="4968607"/>
            <a:ext cx="270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time stamp: mean of time stamps in window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AEA384-7627-9783-8376-3E3C421A500A}"/>
              </a:ext>
            </a:extLst>
          </p:cNvPr>
          <p:cNvCxnSpPr>
            <a:cxnSpLocks/>
          </p:cNvCxnSpPr>
          <p:nvPr/>
        </p:nvCxnSpPr>
        <p:spPr>
          <a:xfrm>
            <a:off x="4796319" y="4140145"/>
            <a:ext cx="381856" cy="8284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CE563C-C0C8-0CC2-49D1-587C0002D968}"/>
              </a:ext>
            </a:extLst>
          </p:cNvPr>
          <p:cNvSpPr txBox="1"/>
          <p:nvPr/>
        </p:nvSpPr>
        <p:spPr>
          <a:xfrm>
            <a:off x="6863138" y="4630052"/>
            <a:ext cx="5328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More information:</a:t>
            </a:r>
          </a:p>
          <a:p>
            <a:r>
              <a:rPr lang="en-US" sz="1600" dirty="0"/>
              <a:t>O. Searfus, K. </a:t>
            </a:r>
            <a:r>
              <a:rPr lang="en-US" sz="1600" dirty="0" err="1"/>
              <a:t>Ogren</a:t>
            </a:r>
            <a:r>
              <a:rPr lang="en-US" sz="1600" dirty="0"/>
              <a:t>, I. Jovanovic. </a:t>
            </a:r>
            <a:r>
              <a:rPr lang="en-US" sz="1600" i="1" dirty="0"/>
              <a:t>Digital pulse analysis for fast neutron recoil spectroscopy with a </a:t>
            </a:r>
            <a:r>
              <a:rPr lang="en-US" sz="1600" i="1" baseline="30000" dirty="0"/>
              <a:t>4</a:t>
            </a:r>
            <a:r>
              <a:rPr lang="en-US" sz="1600" i="1" dirty="0"/>
              <a:t>He scintillation detector</a:t>
            </a:r>
            <a:r>
              <a:rPr lang="en-US" sz="1600" dirty="0"/>
              <a:t>, NIM A Volume 1046, 2023, 167703. ISSN 0168-9002,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doi.org</a:t>
            </a:r>
            <a:r>
              <a:rPr lang="en-US" sz="1600" dirty="0"/>
              <a:t>/10.1016/j.nima.2022.167703.</a:t>
            </a:r>
          </a:p>
        </p:txBody>
      </p:sp>
    </p:spTree>
    <p:extLst>
      <p:ext uri="{BB962C8B-B14F-4D97-AF65-F5344CB8AC3E}">
        <p14:creationId xmlns:p14="http://schemas.microsoft.com/office/powerpoint/2010/main" val="285914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B598-9896-C29F-BE0D-3E4FD14A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 about energy resolution?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1B3835-C852-7E66-0500-D218A6A9A0F2}"/>
              </a:ext>
            </a:extLst>
          </p:cNvPr>
          <p:cNvGrpSpPr/>
          <p:nvPr/>
        </p:nvGrpSpPr>
        <p:grpSpPr>
          <a:xfrm>
            <a:off x="321921" y="845992"/>
            <a:ext cx="7827200" cy="5182146"/>
            <a:chOff x="321921" y="845992"/>
            <a:chExt cx="7827200" cy="518214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444B78-8CBD-D943-8A62-6ACC08F4B564}"/>
                </a:ext>
              </a:extLst>
            </p:cNvPr>
            <p:cNvGrpSpPr/>
            <p:nvPr/>
          </p:nvGrpSpPr>
          <p:grpSpPr>
            <a:xfrm>
              <a:off x="321921" y="845992"/>
              <a:ext cx="7310922" cy="4948461"/>
              <a:chOff x="321921" y="845992"/>
              <a:chExt cx="7310922" cy="494846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E101036-03FF-236A-A8B7-7F1C133AA1E7}"/>
                  </a:ext>
                </a:extLst>
              </p:cNvPr>
              <p:cNvGrpSpPr/>
              <p:nvPr/>
            </p:nvGrpSpPr>
            <p:grpSpPr>
              <a:xfrm>
                <a:off x="4235522" y="845992"/>
                <a:ext cx="3397321" cy="4948461"/>
                <a:chOff x="4672623" y="794793"/>
                <a:chExt cx="3266730" cy="5152869"/>
              </a:xfrm>
            </p:grpSpPr>
            <p:pic>
              <p:nvPicPr>
                <p:cNvPr id="11" name="Picture 10" descr="Chart, histogram&#10;&#10;Description automatically generated">
                  <a:extLst>
                    <a:ext uri="{FF2B5EF4-FFF2-40B4-BE49-F238E27FC236}">
                      <a16:creationId xmlns:a16="http://schemas.microsoft.com/office/drawing/2014/main" id="{B15C6517-8170-84AE-5A5B-B522AF1303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2623" y="3224195"/>
                  <a:ext cx="3266730" cy="2723467"/>
                </a:xfrm>
                <a:prstGeom prst="rect">
                  <a:avLst/>
                </a:prstGeom>
              </p:spPr>
            </p:pic>
            <p:pic>
              <p:nvPicPr>
                <p:cNvPr id="9" name="Picture 8" descr="Chart, histogram&#10;&#10;Description automatically generated">
                  <a:extLst>
                    <a:ext uri="{FF2B5EF4-FFF2-40B4-BE49-F238E27FC236}">
                      <a16:creationId xmlns:a16="http://schemas.microsoft.com/office/drawing/2014/main" id="{F19C4B02-D353-5E3E-0E83-D0CA79B94A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5154" y="794793"/>
                  <a:ext cx="3234199" cy="2634207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22B5817-11AF-F63F-3371-0601483EC66C}"/>
                  </a:ext>
                </a:extLst>
              </p:cNvPr>
              <p:cNvGrpSpPr/>
              <p:nvPr/>
            </p:nvGrpSpPr>
            <p:grpSpPr>
              <a:xfrm>
                <a:off x="321921" y="905412"/>
                <a:ext cx="3397323" cy="4745376"/>
                <a:chOff x="321922" y="905411"/>
                <a:chExt cx="3364786" cy="4942313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CF5964C2-0B63-904F-5D53-87E5D6605B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1922" y="905411"/>
                  <a:ext cx="3364785" cy="2523589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2A25261B-3B0F-8861-4657-5C402647B6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1923" y="3324135"/>
                  <a:ext cx="3364785" cy="2523589"/>
                </a:xfrm>
                <a:prstGeom prst="rect">
                  <a:avLst/>
                </a:prstGeom>
              </p:spPr>
            </p:pic>
          </p:grpSp>
          <p:sp>
            <p:nvSpPr>
              <p:cNvPr id="14" name="Right Arrow 13">
                <a:extLst>
                  <a:ext uri="{FF2B5EF4-FFF2-40B4-BE49-F238E27FC236}">
                    <a16:creationId xmlns:a16="http://schemas.microsoft.com/office/drawing/2014/main" id="{1E84F03C-D929-E4F6-6241-E3993CCBE5DC}"/>
                  </a:ext>
                </a:extLst>
              </p:cNvPr>
              <p:cNvSpPr/>
              <p:nvPr/>
            </p:nvSpPr>
            <p:spPr>
              <a:xfrm>
                <a:off x="3719243" y="3131241"/>
                <a:ext cx="516279" cy="30784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D0DE8A-77F7-558E-F922-8B815DB74F56}"/>
                </a:ext>
              </a:extLst>
            </p:cNvPr>
            <p:cNvSpPr txBox="1"/>
            <p:nvPr/>
          </p:nvSpPr>
          <p:spPr>
            <a:xfrm>
              <a:off x="867499" y="5689584"/>
              <a:ext cx="285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Simulation (MCNPX-</a:t>
              </a:r>
              <a:r>
                <a:rPr lang="en-US" sz="1600" dirty="0" err="1"/>
                <a:t>PoliMi</a:t>
              </a:r>
              <a:r>
                <a:rPr lang="en-US" sz="1600" dirty="0"/>
                <a:t>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BD299F-1ED0-31E4-B949-E5B34F1E776D}"/>
                </a:ext>
              </a:extLst>
            </p:cNvPr>
            <p:cNvSpPr txBox="1"/>
            <p:nvPr/>
          </p:nvSpPr>
          <p:spPr>
            <a:xfrm>
              <a:off x="5297377" y="5689584"/>
              <a:ext cx="285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Measurement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5F75D57-6F94-2A0C-CACD-C7C9FF53E0B1}"/>
              </a:ext>
            </a:extLst>
          </p:cNvPr>
          <p:cNvSpPr txBox="1"/>
          <p:nvPr/>
        </p:nvSpPr>
        <p:spPr>
          <a:xfrm>
            <a:off x="7746715" y="2083041"/>
            <a:ext cx="40480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Simulation of </a:t>
            </a:r>
            <a:r>
              <a:rPr lang="en-US" baseline="30000" dirty="0"/>
              <a:t>4</a:t>
            </a:r>
            <a:r>
              <a:rPr lang="en-US" dirty="0"/>
              <a:t>He detectors is limited to exact energy deposition (zero energy resolution) without gaussian energy broadening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Past measurements indicate </a:t>
            </a:r>
            <a:r>
              <a:rPr lang="en-US" baseline="30000" dirty="0"/>
              <a:t>4</a:t>
            </a:r>
            <a:r>
              <a:rPr lang="en-US" dirty="0"/>
              <a:t>He scintillation energy resolution is relatively poor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resolution degrades ability to discriminate between different neutron spectra</a:t>
            </a:r>
          </a:p>
        </p:txBody>
      </p:sp>
    </p:spTree>
    <p:extLst>
      <p:ext uri="{BB962C8B-B14F-4D97-AF65-F5344CB8AC3E}">
        <p14:creationId xmlns:p14="http://schemas.microsoft.com/office/powerpoint/2010/main" val="320098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57" y="1325562"/>
            <a:ext cx="10617485" cy="4653997"/>
          </a:xfrm>
        </p:spPr>
        <p:txBody>
          <a:bodyPr>
            <a:normAutofit/>
          </a:bodyPr>
          <a:lstStyle/>
          <a:p>
            <a:r>
              <a:rPr lang="en-US" baseline="30000" dirty="0"/>
              <a:t>4</a:t>
            </a:r>
            <a:r>
              <a:rPr lang="en-US" dirty="0"/>
              <a:t>He scintillation detectors have many potential applications of interest to NNSA</a:t>
            </a:r>
          </a:p>
          <a:p>
            <a:pPr lvl="1"/>
            <a:r>
              <a:rPr lang="en-US" dirty="0"/>
              <a:t>Operable in extreme </a:t>
            </a:r>
            <a:r>
              <a:rPr lang="en-US" dirty="0" err="1"/>
              <a:t>γ</a:t>
            </a:r>
            <a:r>
              <a:rPr lang="en-US" dirty="0"/>
              <a:t> environments where solid/liquid detectors not practical</a:t>
            </a:r>
          </a:p>
          <a:p>
            <a:pPr lvl="2"/>
            <a:r>
              <a:rPr lang="en-US" dirty="0"/>
              <a:t>Non-destructive assay of </a:t>
            </a:r>
            <a:r>
              <a:rPr lang="en-US" baseline="30000" dirty="0"/>
              <a:t>233</a:t>
            </a:r>
            <a:r>
              <a:rPr lang="en-US" dirty="0"/>
              <a:t>U for international safeguards</a:t>
            </a:r>
          </a:p>
          <a:p>
            <a:pPr lvl="2"/>
            <a:r>
              <a:rPr lang="en-US" dirty="0"/>
              <a:t>Safeguarding spent nuclear fuel</a:t>
            </a:r>
          </a:p>
          <a:p>
            <a:pPr lvl="2"/>
            <a:r>
              <a:rPr lang="en-US" dirty="0"/>
              <a:t>Measurement of photofission and photonuclear neutron spectra</a:t>
            </a:r>
          </a:p>
          <a:p>
            <a:pPr lvl="1"/>
            <a:r>
              <a:rPr lang="en-US" dirty="0"/>
              <a:t>Neutron recoil spectrum measurable </a:t>
            </a:r>
            <a:r>
              <a:rPr lang="en-US" i="1" dirty="0"/>
              <a:t>without</a:t>
            </a:r>
            <a:r>
              <a:rPr lang="en-US" dirty="0"/>
              <a:t> pulse-shape discrimination</a:t>
            </a:r>
          </a:p>
          <a:p>
            <a:pPr lvl="2"/>
            <a:r>
              <a:rPr lang="en-US" dirty="0"/>
              <a:t>Digitization/dual integration of waveforms </a:t>
            </a:r>
            <a:r>
              <a:rPr lang="en-US" dirty="0" err="1"/>
              <a:t>unneccesary</a:t>
            </a:r>
            <a:endParaRPr lang="en-US" dirty="0"/>
          </a:p>
          <a:p>
            <a:pPr lvl="2"/>
            <a:r>
              <a:rPr lang="en-US" dirty="0"/>
              <a:t>Significantly smaller computational load per system</a:t>
            </a:r>
          </a:p>
          <a:p>
            <a:pPr lvl="3"/>
            <a:r>
              <a:rPr lang="en-US" i="1" dirty="0"/>
              <a:t>Scalable</a:t>
            </a:r>
          </a:p>
          <a:p>
            <a:pPr lvl="1"/>
            <a:r>
              <a:rPr lang="en-US" b="1" dirty="0"/>
              <a:t>Characterization of energy resolution </a:t>
            </a:r>
            <a:r>
              <a:rPr lang="en-US" b="1" i="1" dirty="0"/>
              <a:t>essential</a:t>
            </a:r>
            <a:r>
              <a:rPr lang="en-US" b="1" dirty="0"/>
              <a:t> for simulations, future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360132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Approach</a:t>
            </a:r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8341C49-793D-54D6-AA53-D76654BC8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"/>
          <a:stretch/>
        </p:blipFill>
        <p:spPr>
          <a:xfrm>
            <a:off x="7962472" y="995020"/>
            <a:ext cx="4069422" cy="505645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9BD148-1B83-2FA0-66DC-A13101B721AD}"/>
              </a:ext>
            </a:extLst>
          </p:cNvPr>
          <p:cNvSpPr txBox="1"/>
          <p:nvPr/>
        </p:nvSpPr>
        <p:spPr>
          <a:xfrm>
            <a:off x="714910" y="1325563"/>
            <a:ext cx="49666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aseline="30000" dirty="0"/>
              <a:t>4</a:t>
            </a:r>
            <a:r>
              <a:rPr lang="en-US" sz="2000" dirty="0"/>
              <a:t>He neutron detection based on elastic scattering: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To obtain spectral peaks, </a:t>
            </a:r>
            <a:r>
              <a:rPr lang="en-US" sz="2000" i="1" dirty="0"/>
              <a:t>both</a:t>
            </a:r>
            <a:r>
              <a:rPr lang="en-US" sz="2000" dirty="0"/>
              <a:t> incident neutron energy </a:t>
            </a:r>
            <a:r>
              <a:rPr lang="en-US" sz="2000" i="1" dirty="0"/>
              <a:t>and</a:t>
            </a:r>
            <a:r>
              <a:rPr lang="en-US" sz="2000" dirty="0"/>
              <a:t> scattering angle must be constrained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Readily available sources of monoenergetic neutrons: D-D (2.45 MeV) and D-T (14.1 MeV)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D-D and D-T generators with intensity tunable, DC output available at Sandia California Active Neutron Interrogation (SCANI) lab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7 constrained scattering angles yields 14 unique data points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E9225E-46CA-5341-67D8-A42E52EB5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89" y="496369"/>
            <a:ext cx="3470953" cy="26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1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1AD4-8014-F9DC-C61C-A39305EE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Approach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19DA9D-CBBE-4A05-BC8F-E80A4E352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50" t="40607" r="651" b="7900"/>
          <a:stretch/>
        </p:blipFill>
        <p:spPr>
          <a:xfrm>
            <a:off x="739175" y="1053096"/>
            <a:ext cx="5711779" cy="266131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084E1-1BCB-AA24-44A0-17A6C29CDF47}"/>
              </a:ext>
            </a:extLst>
          </p:cNvPr>
          <p:cNvSpPr txBox="1"/>
          <p:nvPr/>
        </p:nvSpPr>
        <p:spPr>
          <a:xfrm>
            <a:off x="7008121" y="412674"/>
            <a:ext cx="4953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Major challenges for measurement: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 neutron rates in organic scintillators adjacent to neutron generator leads to significant random coincident 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Differential scattering cross-section is biased to forward-scatter, further challenging the same detectors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95A222-1DFA-CB32-2ED5-7685F7EC0905}"/>
              </a:ext>
            </a:extLst>
          </p:cNvPr>
          <p:cNvGrpSpPr/>
          <p:nvPr/>
        </p:nvGrpSpPr>
        <p:grpSpPr>
          <a:xfrm>
            <a:off x="7855472" y="3429000"/>
            <a:ext cx="4336528" cy="2661311"/>
            <a:chOff x="7429501" y="3270858"/>
            <a:chExt cx="4336528" cy="2661311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AEE33CCD-4E0E-45B2-FB78-D9EDFCDB8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1" y="3270858"/>
              <a:ext cx="4336528" cy="2661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5600F2-9250-5B99-1CF1-5440D027C69F}"/>
                </a:ext>
              </a:extLst>
            </p:cNvPr>
            <p:cNvSpPr txBox="1"/>
            <p:nvPr/>
          </p:nvSpPr>
          <p:spPr>
            <a:xfrm>
              <a:off x="8286750" y="3620475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14.1 MeV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A20855-5404-5588-4DA6-BC819675ACA1}"/>
                </a:ext>
              </a:extLst>
            </p:cNvPr>
            <p:cNvSpPr txBox="1"/>
            <p:nvPr/>
          </p:nvSpPr>
          <p:spPr>
            <a:xfrm>
              <a:off x="8286750" y="3921539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2.45 MeV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BD8698-D8A3-6FA3-F5D6-C2911E5BB2C2}"/>
                </a:ext>
              </a:extLst>
            </p:cNvPr>
            <p:cNvSpPr txBox="1"/>
            <p:nvPr/>
          </p:nvSpPr>
          <p:spPr>
            <a:xfrm>
              <a:off x="8390272" y="4407269"/>
              <a:ext cx="1973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Higher energy dep.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CCC29E-FCAF-6817-30A6-D2136DCE0A03}"/>
              </a:ext>
            </a:extLst>
          </p:cNvPr>
          <p:cNvCxnSpPr/>
          <p:nvPr/>
        </p:nvCxnSpPr>
        <p:spPr>
          <a:xfrm flipH="1">
            <a:off x="8591924" y="4939157"/>
            <a:ext cx="13601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8B347531-8616-D095-8A99-8375D131C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33" y="3228230"/>
            <a:ext cx="3816109" cy="2862082"/>
          </a:xfrm>
          <a:prstGeom prst="rect">
            <a:avLst/>
          </a:prstGeom>
        </p:spPr>
      </p:pic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ACA4DDAA-F9C4-6951-BF75-EE728EF37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" y="3228230"/>
            <a:ext cx="3816108" cy="28620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635293-0F0C-5CFE-B310-10D5409F3DFE}"/>
              </a:ext>
            </a:extLst>
          </p:cNvPr>
          <p:cNvSpPr txBox="1"/>
          <p:nvPr/>
        </p:nvSpPr>
        <p:spPr>
          <a:xfrm>
            <a:off x="1298553" y="376930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2.45 MeV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532556-0D67-DEF2-1982-4E8E3D7CFB3C}"/>
              </a:ext>
            </a:extLst>
          </p:cNvPr>
          <p:cNvSpPr txBox="1"/>
          <p:nvPr/>
        </p:nvSpPr>
        <p:spPr>
          <a:xfrm>
            <a:off x="5158717" y="3606086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14.1 MeV</a:t>
            </a:r>
          </a:p>
        </p:txBody>
      </p:sp>
    </p:spTree>
    <p:extLst>
      <p:ext uri="{BB962C8B-B14F-4D97-AF65-F5344CB8AC3E}">
        <p14:creationId xmlns:p14="http://schemas.microsoft.com/office/powerpoint/2010/main" val="333548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1479479"/>
            <a:ext cx="5808324" cy="4556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Measurements so far:</a:t>
            </a:r>
          </a:p>
          <a:p>
            <a:pPr lvl="1"/>
            <a:r>
              <a:rPr lang="en-US" dirty="0"/>
              <a:t>9 hours of DT generator run-time @ 10</a:t>
            </a:r>
            <a:r>
              <a:rPr lang="en-US" baseline="30000" dirty="0"/>
              <a:t>8</a:t>
            </a:r>
            <a:r>
              <a:rPr lang="en-US" dirty="0"/>
              <a:t> n/s</a:t>
            </a:r>
          </a:p>
          <a:p>
            <a:pPr lvl="1"/>
            <a:r>
              <a:rPr lang="en-US" dirty="0"/>
              <a:t>56 hours of DD generator run-time @ 10</a:t>
            </a:r>
            <a:r>
              <a:rPr lang="en-US" baseline="30000" dirty="0"/>
              <a:t>6</a:t>
            </a:r>
            <a:r>
              <a:rPr lang="en-US" dirty="0"/>
              <a:t> n/s</a:t>
            </a:r>
          </a:p>
          <a:p>
            <a:r>
              <a:rPr lang="en-US" dirty="0"/>
              <a:t>Preliminary data show peaks for small-angle scatters:</a:t>
            </a:r>
          </a:p>
          <a:p>
            <a:pPr lvl="1"/>
            <a:r>
              <a:rPr lang="en-US" dirty="0"/>
              <a:t>Corresponding to highest angular cross-section &amp; lowest coincident background</a:t>
            </a:r>
          </a:p>
          <a:p>
            <a:r>
              <a:rPr lang="en-US" dirty="0"/>
              <a:t>Ongoing work to further constrain cuts on energy, time of flight, and PSP for large-angle scatters</a:t>
            </a:r>
          </a:p>
          <a:p>
            <a:r>
              <a:rPr lang="en-US" dirty="0"/>
              <a:t>More generator run-time needed to build statistics</a:t>
            </a:r>
          </a:p>
          <a:p>
            <a:endParaRPr lang="en-US" dirty="0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97E145D4-95E0-5F28-CBF4-8DFE8580F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6134"/>
            <a:ext cx="5889335" cy="4145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70E90-5963-C57C-A6AB-D26F6007AC7F}"/>
              </a:ext>
            </a:extLst>
          </p:cNvPr>
          <p:cNvSpPr txBox="1"/>
          <p:nvPr/>
        </p:nvSpPr>
        <p:spPr>
          <a:xfrm>
            <a:off x="8538210" y="3357450"/>
            <a:ext cx="2527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2.45 MeV neutrons</a:t>
            </a:r>
          </a:p>
          <a:p>
            <a:r>
              <a:rPr lang="en-US" sz="2000" dirty="0"/>
              <a:t>+/- 100 ns coincidence</a:t>
            </a:r>
          </a:p>
          <a:p>
            <a:r>
              <a:rPr lang="en-US" sz="2000" dirty="0"/>
              <a:t>w/ OS detectors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56153-9CC8-496B-F187-9613528FD919}"/>
              </a:ext>
            </a:extLst>
          </p:cNvPr>
          <p:cNvSpPr txBox="1"/>
          <p:nvPr/>
        </p:nvSpPr>
        <p:spPr>
          <a:xfrm rot="2570642">
            <a:off x="7303015" y="3013501"/>
            <a:ext cx="3612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alpha val="19931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76678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26455</TotalTime>
  <Words>1003</Words>
  <Application>Microsoft Macintosh PowerPoint</Application>
  <PresentationFormat>Widescreen</PresentationFormat>
  <Paragraphs>107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Cambria Math</vt:lpstr>
      <vt:lpstr>Trebuchet MS</vt:lpstr>
      <vt:lpstr>Office Theme</vt:lpstr>
      <vt:lpstr>PowerPoint Presentation</vt:lpstr>
      <vt:lpstr>Introduction and Motivation</vt:lpstr>
      <vt:lpstr>High-pressure 4He Scintillation Detectors</vt:lpstr>
      <vt:lpstr>S670 Output Processing</vt:lpstr>
      <vt:lpstr>Why should we care about energy resolution?</vt:lpstr>
      <vt:lpstr>Mission Relevance</vt:lpstr>
      <vt:lpstr>Technical Approach</vt:lpstr>
      <vt:lpstr>Technical Approach</vt:lpstr>
      <vt:lpstr>Results</vt:lpstr>
      <vt:lpstr>Expected Impact</vt:lpstr>
      <vt:lpstr>MTV Impact</vt:lpstr>
      <vt:lpstr>Conclusion</vt:lpstr>
      <vt:lpstr>Next Steps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DNNG</dc:creator>
  <cp:lastModifiedBy>Searfus, Oskar</cp:lastModifiedBy>
  <cp:revision>107</cp:revision>
  <dcterms:created xsi:type="dcterms:W3CDTF">2019-02-11T21:15:40Z</dcterms:created>
  <dcterms:modified xsi:type="dcterms:W3CDTF">2023-03-13T23:38:42Z</dcterms:modified>
</cp:coreProperties>
</file>