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60" r:id="rId3"/>
    <p:sldId id="269" r:id="rId4"/>
    <p:sldId id="261" r:id="rId5"/>
    <p:sldId id="262" r:id="rId6"/>
    <p:sldId id="264" r:id="rId7"/>
    <p:sldId id="270" r:id="rId8"/>
    <p:sldId id="271" r:id="rId9"/>
    <p:sldId id="266" r:id="rId10"/>
    <p:sldId id="263" r:id="rId11"/>
    <p:sldId id="267" r:id="rId12"/>
    <p:sldId id="268"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FE63BFB-44CD-C5F1-08B0-198B018C5FE6}" name="Colton Graham" initials="CG" userId="f43332b2fa3b108e"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66" autoAdjust="0"/>
    <p:restoredTop sz="94660"/>
  </p:normalViewPr>
  <p:slideViewPr>
    <p:cSldViewPr snapToGrid="0">
      <p:cViewPr varScale="1">
        <p:scale>
          <a:sx n="90" d="100"/>
          <a:sy n="90" d="100"/>
        </p:scale>
        <p:origin x="957" y="85"/>
      </p:cViewPr>
      <p:guideLst/>
    </p:cSldViewPr>
  </p:slideViewPr>
  <p:notesTextViewPr>
    <p:cViewPr>
      <p:scale>
        <a:sx n="1" d="1"/>
        <a:sy n="1" d="1"/>
      </p:scale>
      <p:origin x="0" y="0"/>
    </p:cViewPr>
  </p:notesTextViewPr>
  <p:notesViewPr>
    <p:cSldViewPr snapToGrid="0">
      <p:cViewPr varScale="1">
        <p:scale>
          <a:sx n="81" d="100"/>
          <a:sy n="81" d="100"/>
        </p:scale>
        <p:origin x="2178"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8/10/relationships/authors" Targe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243A34-90D5-4B34-BED2-C2556C11AAE9}" type="datetimeFigureOut">
              <a:rPr lang="en-US" smtClean="0"/>
              <a:t>3/13/2023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5A9EEBB-ED59-45EE-94F8-A00B3D53A0E3}" type="slidenum">
              <a:rPr lang="en-US" smtClean="0"/>
              <a:t>‹#›</a:t>
            </a:fld>
            <a:endParaRPr lang="en-US"/>
          </a:p>
        </p:txBody>
      </p:sp>
    </p:spTree>
    <p:extLst>
      <p:ext uri="{BB962C8B-B14F-4D97-AF65-F5344CB8AC3E}">
        <p14:creationId xmlns:p14="http://schemas.microsoft.com/office/powerpoint/2010/main" val="263359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1A8C40-71BB-42E5-9001-96A113230332}" type="datetimeFigureOut">
              <a:rPr lang="en-US" smtClean="0"/>
              <a:t>3/13/2023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0ECAEE-CE33-4B9A-BC1D-E2668F76AF64}" type="slidenum">
              <a:rPr lang="en-US" smtClean="0"/>
              <a:t>‹#›</a:t>
            </a:fld>
            <a:endParaRPr lang="en-US"/>
          </a:p>
        </p:txBody>
      </p:sp>
    </p:spTree>
    <p:extLst>
      <p:ext uri="{BB962C8B-B14F-4D97-AF65-F5344CB8AC3E}">
        <p14:creationId xmlns:p14="http://schemas.microsoft.com/office/powerpoint/2010/main" val="2763263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BDDB67C-1DC4-7048-8F01-108CCE2CC1ED}" type="slidenum">
              <a:rPr lang="en-US" smtClean="0"/>
              <a:t>13</a:t>
            </a:fld>
            <a:endParaRPr lang="en-US"/>
          </a:p>
        </p:txBody>
      </p:sp>
    </p:spTree>
    <p:extLst>
      <p:ext uri="{BB962C8B-B14F-4D97-AF65-F5344CB8AC3E}">
        <p14:creationId xmlns:p14="http://schemas.microsoft.com/office/powerpoint/2010/main" val="211346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AC9D8E-B781-455D-9489-3A5C4A4D9D14}" type="datetime1">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464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19D82-20C3-40A5-A820-1BB3D53279A0}" type="datetime1">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53083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6E9097-9716-4D94-ABD8-451A9756AB9A}" type="datetime1">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29237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1353800" cy="1325563"/>
          </a:xfrm>
        </p:spPr>
        <p:txBody>
          <a:bodyPr/>
          <a:lstStyle/>
          <a:p>
            <a:r>
              <a:rPr lang="en-US"/>
              <a:t>Click to edit Master title style</a:t>
            </a:r>
          </a:p>
        </p:txBody>
      </p:sp>
      <p:sp>
        <p:nvSpPr>
          <p:cNvPr id="3" name="Content Placeholder 2"/>
          <p:cNvSpPr>
            <a:spLocks noGrp="1"/>
          </p:cNvSpPr>
          <p:nvPr>
            <p:ph idx="1"/>
          </p:nvPr>
        </p:nvSpPr>
        <p:spPr>
          <a:xfrm>
            <a:off x="838200" y="1684304"/>
            <a:ext cx="10515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814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ADED1D1-89CC-4D30-A421-39993E9E186B}" type="datetime1">
              <a:rPr lang="en-US" smtClean="0"/>
              <a:t>3/13/2023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68415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1AF26B-6C04-4E83-9FA0-EBDA8889F5C0}" type="datetime1">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563501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BE3D2F-C8D9-4421-BCCB-5B43FF1BD27D}" type="datetime1">
              <a:rPr lang="en-US" smtClean="0"/>
              <a:t>3/13/2023</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144673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D76F30-0BFB-4AE7-8E5E-DDD754248C39}" type="datetime1">
              <a:rPr lang="en-US" smtClean="0"/>
              <a:t>3/13/2023</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27691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E02EC4-87EF-4AFB-B1D1-885728A0B41A}" type="datetime1">
              <a:rPr lang="en-US" smtClean="0"/>
              <a:t>3/13/2023</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869312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36F9FEE-C083-410F-8170-78648A612973}" type="datetime1">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816548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8E8EBD5-E00F-47F4-A4C3-876DC0BE9F3B}" type="datetime1">
              <a:rPr lang="en-US" smtClean="0"/>
              <a:t>3/13/2023</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11232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2971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ABB423-6061-48DF-B249-33DE0875FAD0}" type="datetime1">
              <a:rPr lang="en-US" smtClean="0"/>
              <a:t>3/13/2023</a:t>
            </a:fld>
            <a:endParaRPr lang="en-US"/>
          </a:p>
        </p:txBody>
      </p:sp>
      <p:sp>
        <p:nvSpPr>
          <p:cNvPr id="5" name="Footer Placeholder 4"/>
          <p:cNvSpPr>
            <a:spLocks noGrp="1"/>
          </p:cNvSpPr>
          <p:nvPr>
            <p:ph type="ftr" sz="quarter" idx="3"/>
          </p:nvPr>
        </p:nvSpPr>
        <p:spPr>
          <a:xfrm>
            <a:off x="4038600" y="632971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2971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99B8A-0457-4E1E-8FD2-4E3A9121342F}" type="slidenum">
              <a:rPr lang="en-US" smtClean="0"/>
              <a:t>‹#›</a:t>
            </a:fld>
            <a:endParaRPr lang="en-US"/>
          </a:p>
        </p:txBody>
      </p:sp>
      <p:sp>
        <p:nvSpPr>
          <p:cNvPr id="8" name="Rectangle 7"/>
          <p:cNvSpPr/>
          <p:nvPr userDrawn="1"/>
        </p:nvSpPr>
        <p:spPr>
          <a:xfrm>
            <a:off x="0" y="6096001"/>
            <a:ext cx="12192000" cy="762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4" name="Picture 6" descr="Related image"/>
          <p:cNvPicPr>
            <a:picLocks noChangeAspect="1" noChangeArrowheads="1"/>
          </p:cNvPicPr>
          <p:nvPr userDrawn="1"/>
        </p:nvPicPr>
        <p:blipFill>
          <a:blip r:embed="rId13" cstate="print">
            <a:extLst>
              <a:ext uri="{28A0092B-C50C-407E-A947-70E740481C1C}">
                <a14:useLocalDpi xmlns:a14="http://schemas.microsoft.com/office/drawing/2010/main"/>
              </a:ext>
            </a:extLst>
          </a:blip>
          <a:srcRect/>
          <a:stretch>
            <a:fillRect/>
          </a:stretch>
        </p:blipFill>
        <p:spPr bwMode="auto">
          <a:xfrm>
            <a:off x="1185931" y="6184505"/>
            <a:ext cx="1510478" cy="582229"/>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1004104" y="6272674"/>
            <a:ext cx="0" cy="41176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234377" y="6207824"/>
            <a:ext cx="535351" cy="535589"/>
          </a:xfrm>
          <a:prstGeom prst="rect">
            <a:avLst/>
          </a:prstGeom>
        </p:spPr>
      </p:pic>
      <p:sp>
        <p:nvSpPr>
          <p:cNvPr id="13" name="Slide Number Placeholder 5"/>
          <p:cNvSpPr txBox="1">
            <a:spLocks/>
          </p:cNvSpPr>
          <p:nvPr userDrawn="1"/>
        </p:nvSpPr>
        <p:spPr>
          <a:xfrm>
            <a:off x="9152142" y="634113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74699B8A-0457-4E1E-8FD2-4E3A9121342F}" type="slidenum">
              <a:rPr lang="en-US" sz="1400" smtClean="0">
                <a:solidFill>
                  <a:schemeClr val="bg1">
                    <a:lumMod val="65000"/>
                  </a:schemeClr>
                </a:solidFill>
              </a:rPr>
              <a:pPr algn="r"/>
              <a:t>‹#›</a:t>
            </a:fld>
            <a:endParaRPr lang="en-US" sz="1400" dirty="0">
              <a:solidFill>
                <a:schemeClr val="bg1">
                  <a:lumMod val="65000"/>
                </a:schemeClr>
              </a:solidFill>
            </a:endParaRPr>
          </a:p>
        </p:txBody>
      </p:sp>
      <p:sp>
        <p:nvSpPr>
          <p:cNvPr id="9" name="TextBox 8"/>
          <p:cNvSpPr txBox="1"/>
          <p:nvPr userDrawn="1"/>
        </p:nvSpPr>
        <p:spPr>
          <a:xfrm>
            <a:off x="10440334" y="6152452"/>
            <a:ext cx="852616" cy="646331"/>
          </a:xfrm>
          <a:prstGeom prst="rect">
            <a:avLst/>
          </a:prstGeom>
          <a:solidFill>
            <a:schemeClr val="bg1">
              <a:lumMod val="95000"/>
            </a:schemeClr>
          </a:solidFill>
        </p:spPr>
        <p:txBody>
          <a:bodyPr wrap="square" rtlCol="0">
            <a:spAutoFit/>
          </a:bodyPr>
          <a:lstStyle/>
          <a:p>
            <a:pPr algn="ctr"/>
            <a:r>
              <a:rPr lang="en-US" b="1" dirty="0">
                <a:solidFill>
                  <a:schemeClr val="tx1">
                    <a:lumMod val="50000"/>
                    <a:lumOff val="50000"/>
                  </a:schemeClr>
                </a:solidFill>
              </a:rPr>
              <a:t>Your</a:t>
            </a:r>
            <a:r>
              <a:rPr lang="en-US" b="1" baseline="0" dirty="0">
                <a:solidFill>
                  <a:schemeClr val="tx1">
                    <a:lumMod val="50000"/>
                    <a:lumOff val="50000"/>
                  </a:schemeClr>
                </a:solidFill>
              </a:rPr>
              <a:t> </a:t>
            </a:r>
            <a:br>
              <a:rPr lang="en-US" b="1" baseline="0" dirty="0">
                <a:solidFill>
                  <a:schemeClr val="tx1">
                    <a:lumMod val="50000"/>
                    <a:lumOff val="50000"/>
                  </a:schemeClr>
                </a:solidFill>
              </a:rPr>
            </a:br>
            <a:r>
              <a:rPr lang="en-US" b="1" baseline="0" dirty="0">
                <a:solidFill>
                  <a:schemeClr val="tx1">
                    <a:lumMod val="50000"/>
                    <a:lumOff val="50000"/>
                  </a:schemeClr>
                </a:solidFill>
              </a:rPr>
              <a:t>Logo</a:t>
            </a:r>
            <a:endParaRPr lang="en-US" b="1" dirty="0">
              <a:solidFill>
                <a:schemeClr val="tx1">
                  <a:lumMod val="50000"/>
                  <a:lumOff val="50000"/>
                </a:schemeClr>
              </a:solidFill>
            </a:endParaRPr>
          </a:p>
        </p:txBody>
      </p:sp>
    </p:spTree>
    <p:extLst>
      <p:ext uri="{BB962C8B-B14F-4D97-AF65-F5344CB8AC3E}">
        <p14:creationId xmlns:p14="http://schemas.microsoft.com/office/powerpoint/2010/main" val="1157303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1.tiff"/><Relationship Id="rId13" Type="http://schemas.openxmlformats.org/officeDocument/2006/relationships/image" Target="../media/image36.tiff"/><Relationship Id="rId18" Type="http://schemas.openxmlformats.org/officeDocument/2006/relationships/image" Target="../media/image41.tiff"/><Relationship Id="rId3" Type="http://schemas.openxmlformats.org/officeDocument/2006/relationships/image" Target="../media/image26.jpeg"/><Relationship Id="rId7" Type="http://schemas.openxmlformats.org/officeDocument/2006/relationships/image" Target="../media/image30.tiff"/><Relationship Id="rId12" Type="http://schemas.openxmlformats.org/officeDocument/2006/relationships/image" Target="../media/image35.tiff"/><Relationship Id="rId17" Type="http://schemas.openxmlformats.org/officeDocument/2006/relationships/image" Target="../media/image40.tiff"/><Relationship Id="rId2" Type="http://schemas.openxmlformats.org/officeDocument/2006/relationships/notesSlide" Target="../notesSlides/notesSlide1.xml"/><Relationship Id="rId16" Type="http://schemas.openxmlformats.org/officeDocument/2006/relationships/image" Target="../media/image39.tiff"/><Relationship Id="rId20"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29.tiff"/><Relationship Id="rId11" Type="http://schemas.openxmlformats.org/officeDocument/2006/relationships/image" Target="../media/image34.tiff"/><Relationship Id="rId5" Type="http://schemas.openxmlformats.org/officeDocument/2006/relationships/image" Target="../media/image28.tiff"/><Relationship Id="rId15" Type="http://schemas.openxmlformats.org/officeDocument/2006/relationships/image" Target="../media/image38.tiff"/><Relationship Id="rId10" Type="http://schemas.openxmlformats.org/officeDocument/2006/relationships/image" Target="../media/image33.tiff"/><Relationship Id="rId19" Type="http://schemas.openxmlformats.org/officeDocument/2006/relationships/image" Target="../media/image4.png"/><Relationship Id="rId4" Type="http://schemas.openxmlformats.org/officeDocument/2006/relationships/image" Target="../media/image27.jpeg"/><Relationship Id="rId9" Type="http://schemas.openxmlformats.org/officeDocument/2006/relationships/image" Target="../media/image32.tiff"/><Relationship Id="rId14" Type="http://schemas.openxmlformats.org/officeDocument/2006/relationships/image" Target="../media/image37.tiff"/></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14161" y="620223"/>
            <a:ext cx="8272908" cy="1938992"/>
          </a:xfrm>
          <a:prstGeom prst="rect">
            <a:avLst/>
          </a:prstGeom>
          <a:noFill/>
        </p:spPr>
        <p:txBody>
          <a:bodyPr wrap="square" rtlCol="0">
            <a:spAutoFit/>
          </a:bodyPr>
          <a:lstStyle/>
          <a:p>
            <a:r>
              <a:rPr lang="en-US" sz="4000" dirty="0">
                <a:solidFill>
                  <a:schemeClr val="tx1">
                    <a:lumMod val="75000"/>
                    <a:lumOff val="25000"/>
                  </a:schemeClr>
                </a:solidFill>
                <a:latin typeface="Trebuchet MS" panose="020B0603020202020204" pitchFamily="34" charset="0"/>
              </a:rPr>
              <a:t>Development of </a:t>
            </a:r>
            <a:r>
              <a:rPr lang="en-US" sz="4000" baseline="30000" dirty="0">
                <a:solidFill>
                  <a:schemeClr val="tx1">
                    <a:lumMod val="75000"/>
                    <a:lumOff val="25000"/>
                  </a:schemeClr>
                </a:solidFill>
                <a:latin typeface="Trebuchet MS" panose="020B0603020202020204" pitchFamily="34" charset="0"/>
              </a:rPr>
              <a:t>241</a:t>
            </a:r>
            <a:r>
              <a:rPr lang="en-US" sz="4000" dirty="0">
                <a:solidFill>
                  <a:schemeClr val="tx1">
                    <a:lumMod val="75000"/>
                    <a:lumOff val="25000"/>
                  </a:schemeClr>
                </a:solidFill>
                <a:latin typeface="Trebuchet MS" panose="020B0603020202020204" pitchFamily="34" charset="0"/>
              </a:rPr>
              <a:t>Am</a:t>
            </a:r>
            <a:r>
              <a:rPr lang="en-US" sz="4000" baseline="30000" dirty="0">
                <a:solidFill>
                  <a:schemeClr val="tx1">
                    <a:lumMod val="75000"/>
                    <a:lumOff val="25000"/>
                  </a:schemeClr>
                </a:solidFill>
                <a:latin typeface="Trebuchet MS" panose="020B0603020202020204" pitchFamily="34" charset="0"/>
              </a:rPr>
              <a:t>13</a:t>
            </a:r>
            <a:r>
              <a:rPr lang="en-US" sz="4000" dirty="0">
                <a:solidFill>
                  <a:schemeClr val="tx1">
                    <a:lumMod val="75000"/>
                    <a:lumOff val="25000"/>
                  </a:schemeClr>
                </a:solidFill>
                <a:latin typeface="Trebuchet MS" panose="020B0603020202020204" pitchFamily="34" charset="0"/>
              </a:rPr>
              <a:t>C Calibration Source for a Large Water Cherenkov Detector</a:t>
            </a:r>
          </a:p>
        </p:txBody>
      </p:sp>
      <p:sp>
        <p:nvSpPr>
          <p:cNvPr id="5" name="TextBox 4"/>
          <p:cNvSpPr txBox="1"/>
          <p:nvPr/>
        </p:nvSpPr>
        <p:spPr>
          <a:xfrm>
            <a:off x="6362330" y="4121284"/>
            <a:ext cx="5721751" cy="2000548"/>
          </a:xfrm>
          <a:prstGeom prst="rect">
            <a:avLst/>
          </a:prstGeom>
          <a:noFill/>
        </p:spPr>
        <p:txBody>
          <a:bodyPr wrap="square" rtlCol="0">
            <a:spAutoFit/>
          </a:bodyPr>
          <a:lstStyle/>
          <a:p>
            <a:pPr algn="r"/>
            <a:r>
              <a:rPr lang="en-US" sz="2400" b="1" dirty="0"/>
              <a:t>Colton Graham</a:t>
            </a:r>
          </a:p>
          <a:p>
            <a:pPr algn="r"/>
            <a:r>
              <a:rPr lang="en-US" sz="2000" dirty="0"/>
              <a:t>PhD Candidate, University of Michigan</a:t>
            </a:r>
          </a:p>
          <a:p>
            <a:pPr algn="r"/>
            <a:r>
              <a:rPr lang="en-US" sz="2000" dirty="0"/>
              <a:t>K. </a:t>
            </a:r>
            <a:r>
              <a:rPr lang="en-US" sz="2000" dirty="0" err="1"/>
              <a:t>Ogren</a:t>
            </a:r>
            <a:r>
              <a:rPr lang="en-US" sz="2000" dirty="0"/>
              <a:t>, Los Alamos National Lab </a:t>
            </a:r>
            <a:br>
              <a:rPr lang="en-US" sz="2000" dirty="0"/>
            </a:br>
            <a:r>
              <a:rPr lang="en-US" sz="2000" dirty="0"/>
              <a:t>S. A. </a:t>
            </a:r>
            <a:r>
              <a:rPr lang="en-US" sz="2000" dirty="0" err="1"/>
              <a:t>Dazeley</a:t>
            </a:r>
            <a:r>
              <a:rPr lang="en-US" sz="2000" dirty="0"/>
              <a:t>, Lawrence Livermore National Lab</a:t>
            </a:r>
          </a:p>
          <a:p>
            <a:pPr algn="r"/>
            <a:r>
              <a:rPr lang="en-US" sz="2000" dirty="0"/>
              <a:t>M. Malek, University of Sheffield</a:t>
            </a:r>
            <a:br>
              <a:rPr lang="en-US" sz="2000" dirty="0"/>
            </a:br>
            <a:r>
              <a:rPr lang="en-US" sz="2000" dirty="0"/>
              <a:t>I. Jovanovic , University of Michigan</a:t>
            </a:r>
          </a:p>
        </p:txBody>
      </p:sp>
      <p:sp>
        <p:nvSpPr>
          <p:cNvPr id="2" name="TextBox 1">
            <a:extLst>
              <a:ext uri="{FF2B5EF4-FFF2-40B4-BE49-F238E27FC236}">
                <a16:creationId xmlns:a16="http://schemas.microsoft.com/office/drawing/2014/main" id="{66643A72-1531-164D-8F90-A1481AA9A8BF}"/>
              </a:ext>
            </a:extLst>
          </p:cNvPr>
          <p:cNvSpPr txBox="1"/>
          <p:nvPr/>
        </p:nvSpPr>
        <p:spPr>
          <a:xfrm>
            <a:off x="3414161" y="3071351"/>
            <a:ext cx="4118820" cy="923330"/>
          </a:xfrm>
          <a:prstGeom prst="rect">
            <a:avLst/>
          </a:prstGeom>
          <a:noFill/>
        </p:spPr>
        <p:txBody>
          <a:bodyPr wrap="none" rtlCol="0">
            <a:spAutoFit/>
          </a:bodyPr>
          <a:lstStyle/>
          <a:p>
            <a:r>
              <a:rPr lang="en-US" sz="3600" dirty="0"/>
              <a:t>2023 MTV Workshop</a:t>
            </a:r>
          </a:p>
          <a:p>
            <a:r>
              <a:rPr lang="en-US" dirty="0"/>
              <a:t>March 22, 2023</a:t>
            </a:r>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2335" y="1617571"/>
            <a:ext cx="2602724" cy="2603881"/>
          </a:xfrm>
          <a:prstGeom prst="rect">
            <a:avLst/>
          </a:prstGeom>
        </p:spPr>
      </p:pic>
      <p:cxnSp>
        <p:nvCxnSpPr>
          <p:cNvPr id="7" name="Straight Connector 6">
            <a:extLst>
              <a:ext uri="{FF2B5EF4-FFF2-40B4-BE49-F238E27FC236}">
                <a16:creationId xmlns:a16="http://schemas.microsoft.com/office/drawing/2014/main" id="{D9CFC876-38B3-E04F-A6EB-7F8649A2875D}"/>
              </a:ext>
            </a:extLst>
          </p:cNvPr>
          <p:cNvCxnSpPr/>
          <p:nvPr/>
        </p:nvCxnSpPr>
        <p:spPr>
          <a:xfrm>
            <a:off x="3205150" y="1967011"/>
            <a:ext cx="0" cy="1905000"/>
          </a:xfrm>
          <a:prstGeom prst="line">
            <a:avLst/>
          </a:prstGeom>
          <a:ln w="381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pic>
        <p:nvPicPr>
          <p:cNvPr id="12" name="Picture 11" descr="Shape&#10;&#10;Description automatically generated">
            <a:extLst>
              <a:ext uri="{FF2B5EF4-FFF2-40B4-BE49-F238E27FC236}">
                <a16:creationId xmlns:a16="http://schemas.microsoft.com/office/drawing/2014/main" id="{DC2ADCF6-8DC3-A0A0-755D-910DB6A948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10" name="Picture 9">
            <a:extLst>
              <a:ext uri="{FF2B5EF4-FFF2-40B4-BE49-F238E27FC236}">
                <a16:creationId xmlns:a16="http://schemas.microsoft.com/office/drawing/2014/main" id="{044440D4-11AF-D3B2-0A8E-3677ADF3329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spTree>
    <p:extLst>
      <p:ext uri="{BB962C8B-B14F-4D97-AF65-F5344CB8AC3E}">
        <p14:creationId xmlns:p14="http://schemas.microsoft.com/office/powerpoint/2010/main" val="132345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MTV Impact</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a:xfrm>
            <a:off x="838200" y="1546167"/>
            <a:ext cx="10515600" cy="4351338"/>
          </a:xfrm>
        </p:spPr>
        <p:txBody>
          <a:bodyPr>
            <a:normAutofit/>
          </a:bodyPr>
          <a:lstStyle/>
          <a:p>
            <a:r>
              <a:rPr lang="en-US" dirty="0"/>
              <a:t>Support for conference presentations to publicize work</a:t>
            </a:r>
          </a:p>
          <a:p>
            <a:pPr lvl="1"/>
            <a:r>
              <a:rPr lang="en-US" dirty="0"/>
              <a:t>MTV Workshop 2022</a:t>
            </a:r>
          </a:p>
          <a:p>
            <a:pPr lvl="1"/>
            <a:r>
              <a:rPr lang="en-US" dirty="0"/>
              <a:t>UPR Workshop 2022</a:t>
            </a:r>
          </a:p>
          <a:p>
            <a:pPr lvl="1"/>
            <a:r>
              <a:rPr lang="en-US" dirty="0"/>
              <a:t>IEEE NSS-MIC-RTSD 2022</a:t>
            </a:r>
          </a:p>
          <a:p>
            <a:pPr lvl="1"/>
            <a:r>
              <a:rPr lang="en-US" dirty="0"/>
              <a:t>MTV Workshop 2023</a:t>
            </a:r>
          </a:p>
          <a:p>
            <a:r>
              <a:rPr lang="en-US" dirty="0"/>
              <a:t>Facilitating national lab collaboration on source development</a:t>
            </a:r>
          </a:p>
          <a:p>
            <a:pPr lvl="1"/>
            <a:r>
              <a:rPr lang="en-US" dirty="0"/>
              <a:t>Collaboration with Dr. Steven </a:t>
            </a:r>
            <a:r>
              <a:rPr lang="en-US" dirty="0" err="1"/>
              <a:t>Dazeley</a:t>
            </a:r>
            <a:r>
              <a:rPr lang="en-US" dirty="0"/>
              <a:t> at LLNL for source design</a:t>
            </a:r>
          </a:p>
          <a:p>
            <a:pPr lvl="1"/>
            <a:r>
              <a:rPr lang="en-US" dirty="0"/>
              <a:t>Discussion with ORNL for actinide deposition </a:t>
            </a:r>
          </a:p>
          <a:p>
            <a:r>
              <a:rPr lang="en-US" dirty="0"/>
              <a:t>Transitioning technology for use in future detectors</a:t>
            </a:r>
          </a:p>
          <a:p>
            <a:pPr lvl="1"/>
            <a:r>
              <a:rPr lang="en-US" dirty="0"/>
              <a:t>Fabrication underway for calibration source prototype </a:t>
            </a:r>
          </a:p>
          <a:p>
            <a:pPr marL="0" indent="0">
              <a:buNone/>
            </a:pPr>
            <a:endParaRPr lang="en-US" dirty="0"/>
          </a:p>
          <a:p>
            <a:endParaRPr lang="en-US" dirty="0"/>
          </a:p>
          <a:p>
            <a:endParaRPr lang="en-US" dirty="0"/>
          </a:p>
        </p:txBody>
      </p:sp>
      <p:pic>
        <p:nvPicPr>
          <p:cNvPr id="4" name="Picture 3" descr="Shape&#10;&#10;Description automatically generated">
            <a:extLst>
              <a:ext uri="{FF2B5EF4-FFF2-40B4-BE49-F238E27FC236}">
                <a16:creationId xmlns:a16="http://schemas.microsoft.com/office/drawing/2014/main" id="{B1460A0C-2CB9-AF1F-6062-5EC22B0CA8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5" name="Picture 4">
            <a:extLst>
              <a:ext uri="{FF2B5EF4-FFF2-40B4-BE49-F238E27FC236}">
                <a16:creationId xmlns:a16="http://schemas.microsoft.com/office/drawing/2014/main" id="{8DBDE296-57C6-22EC-9B03-958687A322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spTree>
    <p:extLst>
      <p:ext uri="{BB962C8B-B14F-4D97-AF65-F5344CB8AC3E}">
        <p14:creationId xmlns:p14="http://schemas.microsoft.com/office/powerpoint/2010/main" val="321069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p:txBody>
          <a:bodyPr/>
          <a:lstStyle/>
          <a:p>
            <a:endParaRPr lang="en-US" dirty="0"/>
          </a:p>
          <a:p>
            <a:endParaRPr lang="en-US" dirty="0"/>
          </a:p>
        </p:txBody>
      </p:sp>
      <p:pic>
        <p:nvPicPr>
          <p:cNvPr id="4" name="Picture 3" descr="Shape&#10;&#10;Description automatically generated">
            <a:extLst>
              <a:ext uri="{FF2B5EF4-FFF2-40B4-BE49-F238E27FC236}">
                <a16:creationId xmlns:a16="http://schemas.microsoft.com/office/drawing/2014/main" id="{9DAE98A3-3111-7E1D-27D6-28FF1D6285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5" name="Picture 4">
            <a:extLst>
              <a:ext uri="{FF2B5EF4-FFF2-40B4-BE49-F238E27FC236}">
                <a16:creationId xmlns:a16="http://schemas.microsoft.com/office/drawing/2014/main" id="{0012B11D-191E-82E0-F6F9-A54021C8A0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sp>
        <p:nvSpPr>
          <p:cNvPr id="8" name="Content Placeholder 2">
            <a:extLst>
              <a:ext uri="{FF2B5EF4-FFF2-40B4-BE49-F238E27FC236}">
                <a16:creationId xmlns:a16="http://schemas.microsoft.com/office/drawing/2014/main" id="{C33176E0-4C4E-A703-54E4-2F6D0133B9E7}"/>
              </a:ext>
            </a:extLst>
          </p:cNvPr>
          <p:cNvSpPr txBox="1">
            <a:spLocks/>
          </p:cNvSpPr>
          <p:nvPr/>
        </p:nvSpPr>
        <p:spPr>
          <a:xfrm>
            <a:off x="838200" y="1546167"/>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a:p>
            <a:endParaRPr lang="en-US" dirty="0"/>
          </a:p>
          <a:p>
            <a:endParaRPr lang="en-US" dirty="0"/>
          </a:p>
        </p:txBody>
      </p:sp>
      <p:pic>
        <p:nvPicPr>
          <p:cNvPr id="11" name="Picture 10" descr="Table&#10;&#10;Description automatically generated">
            <a:extLst>
              <a:ext uri="{FF2B5EF4-FFF2-40B4-BE49-F238E27FC236}">
                <a16:creationId xmlns:a16="http://schemas.microsoft.com/office/drawing/2014/main" id="{5893570A-AD76-FC91-2BEC-5501C48405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4812" y="982444"/>
            <a:ext cx="4421250" cy="1946670"/>
          </a:xfrm>
          <a:prstGeom prst="rect">
            <a:avLst/>
          </a:prstGeom>
        </p:spPr>
      </p:pic>
      <p:sp>
        <p:nvSpPr>
          <p:cNvPr id="14" name="Content Placeholder 2">
            <a:extLst>
              <a:ext uri="{FF2B5EF4-FFF2-40B4-BE49-F238E27FC236}">
                <a16:creationId xmlns:a16="http://schemas.microsoft.com/office/drawing/2014/main" id="{4539AC4F-756D-0D65-C4DC-E574E5373C9E}"/>
              </a:ext>
            </a:extLst>
          </p:cNvPr>
          <p:cNvSpPr txBox="1">
            <a:spLocks/>
          </p:cNvSpPr>
          <p:nvPr/>
        </p:nvSpPr>
        <p:spPr>
          <a:xfrm>
            <a:off x="733596" y="1333374"/>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dirty="0"/>
          </a:p>
        </p:txBody>
      </p:sp>
      <p:sp>
        <p:nvSpPr>
          <p:cNvPr id="15" name="Content Placeholder 2">
            <a:extLst>
              <a:ext uri="{FF2B5EF4-FFF2-40B4-BE49-F238E27FC236}">
                <a16:creationId xmlns:a16="http://schemas.microsoft.com/office/drawing/2014/main" id="{87C05B74-F2C5-6FDF-40EA-FB7194AEA2EA}"/>
              </a:ext>
            </a:extLst>
          </p:cNvPr>
          <p:cNvSpPr txBox="1">
            <a:spLocks/>
          </p:cNvSpPr>
          <p:nvPr/>
        </p:nvSpPr>
        <p:spPr>
          <a:xfrm>
            <a:off x="838199" y="1546166"/>
            <a:ext cx="11116031" cy="456413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Determined optimized geometry</a:t>
            </a:r>
            <a:br>
              <a:rPr lang="en-US" dirty="0"/>
            </a:br>
            <a:r>
              <a:rPr lang="en-US" dirty="0"/>
              <a:t>for </a:t>
            </a:r>
            <a:r>
              <a:rPr lang="en-US" sz="2800" baseline="30000" dirty="0">
                <a:solidFill>
                  <a:schemeClr val="tx1">
                    <a:lumMod val="75000"/>
                    <a:lumOff val="25000"/>
                  </a:schemeClr>
                </a:solidFill>
              </a:rPr>
              <a:t>241</a:t>
            </a:r>
            <a:r>
              <a:rPr lang="en-US" sz="2800" dirty="0">
                <a:solidFill>
                  <a:schemeClr val="tx1">
                    <a:lumMod val="75000"/>
                    <a:lumOff val="25000"/>
                  </a:schemeClr>
                </a:solidFill>
              </a:rPr>
              <a:t>Am</a:t>
            </a:r>
            <a:r>
              <a:rPr lang="en-US" sz="2800" baseline="30000" dirty="0">
                <a:solidFill>
                  <a:schemeClr val="tx1">
                    <a:lumMod val="75000"/>
                    <a:lumOff val="25000"/>
                  </a:schemeClr>
                </a:solidFill>
              </a:rPr>
              <a:t>13</a:t>
            </a:r>
            <a:r>
              <a:rPr lang="en-US" sz="2800" dirty="0">
                <a:solidFill>
                  <a:schemeClr val="tx1">
                    <a:lumMod val="75000"/>
                    <a:lumOff val="25000"/>
                  </a:schemeClr>
                </a:solidFill>
              </a:rPr>
              <a:t>C calibration source</a:t>
            </a:r>
            <a:endParaRPr lang="en-US" dirty="0"/>
          </a:p>
          <a:p>
            <a:pPr lvl="1"/>
            <a:r>
              <a:rPr lang="en-US" dirty="0"/>
              <a:t>Maximize yield of 6.1 MeV </a:t>
            </a:r>
            <a:r>
              <a:rPr lang="el-GR" dirty="0">
                <a:latin typeface="Calibri" panose="020F0502020204030204" pitchFamily="34" charset="0"/>
                <a:cs typeface="Calibri" panose="020F0502020204030204" pitchFamily="34" charset="0"/>
              </a:rPr>
              <a:t>γ</a:t>
            </a:r>
            <a:r>
              <a:rPr lang="en-US" dirty="0">
                <a:latin typeface="Calibri" panose="020F0502020204030204" pitchFamily="34" charset="0"/>
                <a:cs typeface="Calibri" panose="020F0502020204030204" pitchFamily="34" charset="0"/>
              </a:rPr>
              <a:t> rays</a:t>
            </a:r>
          </a:p>
          <a:p>
            <a:pPr lvl="1"/>
            <a:r>
              <a:rPr lang="en-US" dirty="0">
                <a:latin typeface="Calibri" panose="020F0502020204030204" pitchFamily="34" charset="0"/>
                <a:cs typeface="Calibri" panose="020F0502020204030204" pitchFamily="34" charset="0"/>
              </a:rPr>
              <a:t>Minimize yield of uncorrelated neutrons</a:t>
            </a:r>
            <a:endParaRPr lang="en-US" dirty="0"/>
          </a:p>
          <a:p>
            <a:pPr lvl="1"/>
            <a:endParaRPr lang="en-US" dirty="0"/>
          </a:p>
          <a:p>
            <a:r>
              <a:rPr lang="en-US" dirty="0"/>
              <a:t>Developed custom heavy charged particle transport code to predict source yield </a:t>
            </a:r>
            <a:br>
              <a:rPr lang="en-US" dirty="0"/>
            </a:br>
            <a:endParaRPr lang="en-US" dirty="0"/>
          </a:p>
          <a:p>
            <a:r>
              <a:rPr lang="en-US" dirty="0"/>
              <a:t>Simulated source yield to compare against measured signal of prototype source for verification </a:t>
            </a:r>
            <a:br>
              <a:rPr lang="en-US" dirty="0"/>
            </a:br>
            <a:br>
              <a:rPr lang="en-US" dirty="0"/>
            </a:b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930531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B8992-5B71-9842-91DA-03291FA9AFAC}"/>
              </a:ext>
            </a:extLst>
          </p:cNvPr>
          <p:cNvSpPr>
            <a:spLocks noGrp="1"/>
          </p:cNvSpPr>
          <p:nvPr>
            <p:ph type="title"/>
          </p:nvPr>
        </p:nvSpPr>
        <p:spPr/>
        <p:txBody>
          <a:bodyPr/>
          <a:lstStyle/>
          <a:p>
            <a:r>
              <a:rPr lang="en-US" dirty="0"/>
              <a:t>Next Steps: Source Manufacturing Underway</a:t>
            </a:r>
          </a:p>
        </p:txBody>
      </p:sp>
      <p:sp>
        <p:nvSpPr>
          <p:cNvPr id="3" name="Content Placeholder 2">
            <a:extLst>
              <a:ext uri="{FF2B5EF4-FFF2-40B4-BE49-F238E27FC236}">
                <a16:creationId xmlns:a16="http://schemas.microsoft.com/office/drawing/2014/main" id="{33A1EF9B-68B7-9643-9A4B-43233118798D}"/>
              </a:ext>
            </a:extLst>
          </p:cNvPr>
          <p:cNvSpPr>
            <a:spLocks noGrp="1"/>
          </p:cNvSpPr>
          <p:nvPr>
            <p:ph idx="1"/>
          </p:nvPr>
        </p:nvSpPr>
        <p:spPr>
          <a:xfrm>
            <a:off x="838200" y="1684304"/>
            <a:ext cx="6192915" cy="4351338"/>
          </a:xfrm>
        </p:spPr>
        <p:txBody>
          <a:bodyPr/>
          <a:lstStyle/>
          <a:p>
            <a:r>
              <a:rPr lang="en-US" dirty="0"/>
              <a:t>Carbon deposition on copper foil underway at Pennsylvania State University Material Research Institute</a:t>
            </a:r>
          </a:p>
          <a:p>
            <a:pPr lvl="1"/>
            <a:r>
              <a:rPr lang="en-US" dirty="0"/>
              <a:t>Deposition by </a:t>
            </a:r>
            <a:r>
              <a:rPr lang="en-US" baseline="30000" dirty="0"/>
              <a:t>13</a:t>
            </a:r>
            <a:r>
              <a:rPr lang="en-US" dirty="0"/>
              <a:t>C enriched methane </a:t>
            </a:r>
            <a:br>
              <a:rPr lang="en-US" dirty="0"/>
            </a:br>
            <a:endParaRPr lang="en-US" dirty="0"/>
          </a:p>
          <a:p>
            <a:r>
              <a:rPr lang="en-US" baseline="30000" dirty="0"/>
              <a:t>241</a:t>
            </a:r>
            <a:r>
              <a:rPr lang="en-US" dirty="0"/>
              <a:t>Am deposition underway at University of Cincinnati </a:t>
            </a:r>
          </a:p>
          <a:p>
            <a:pPr lvl="1"/>
            <a:r>
              <a:rPr lang="en-US" dirty="0"/>
              <a:t>Deposition of americium in nitric acid and isopropyl alcohol solution demonstrated on </a:t>
            </a:r>
            <a:r>
              <a:rPr lang="en-US" dirty="0" err="1"/>
              <a:t>SiC</a:t>
            </a:r>
            <a:r>
              <a:rPr lang="en-US" dirty="0"/>
              <a:t> Schottky diode</a:t>
            </a:r>
          </a:p>
        </p:txBody>
      </p:sp>
      <p:pic>
        <p:nvPicPr>
          <p:cNvPr id="4" name="Picture 3" descr="Shape&#10;&#10;Description automatically generated">
            <a:extLst>
              <a:ext uri="{FF2B5EF4-FFF2-40B4-BE49-F238E27FC236}">
                <a16:creationId xmlns:a16="http://schemas.microsoft.com/office/drawing/2014/main" id="{2AB7E705-AB5C-B177-5FC9-89C20CF6F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5" name="Picture 4">
            <a:extLst>
              <a:ext uri="{FF2B5EF4-FFF2-40B4-BE49-F238E27FC236}">
                <a16:creationId xmlns:a16="http://schemas.microsoft.com/office/drawing/2014/main" id="{7057FA97-B226-DA30-EFE6-57287D73BD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pic>
        <p:nvPicPr>
          <p:cNvPr id="1026" name="Picture 2">
            <a:extLst>
              <a:ext uri="{FF2B5EF4-FFF2-40B4-BE49-F238E27FC236}">
                <a16:creationId xmlns:a16="http://schemas.microsoft.com/office/drawing/2014/main" id="{5AFF255A-0E7A-8C9E-C9FC-12B67A2D513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0882" t="51120" r="40916" b="33872"/>
          <a:stretch/>
        </p:blipFill>
        <p:spPr bwMode="auto">
          <a:xfrm>
            <a:off x="6948932" y="1154709"/>
            <a:ext cx="3059877" cy="151138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F7294575-AA9F-A526-F3AB-434E02C27152}"/>
              </a:ext>
            </a:extLst>
          </p:cNvPr>
          <p:cNvSpPr txBox="1"/>
          <p:nvPr/>
        </p:nvSpPr>
        <p:spPr>
          <a:xfrm>
            <a:off x="8118806" y="898674"/>
            <a:ext cx="2208383" cy="246221"/>
          </a:xfrm>
          <a:prstGeom prst="rect">
            <a:avLst/>
          </a:prstGeom>
          <a:noFill/>
        </p:spPr>
        <p:txBody>
          <a:bodyPr wrap="square" rtlCol="0">
            <a:spAutoFit/>
          </a:bodyPr>
          <a:lstStyle/>
          <a:p>
            <a:r>
              <a:rPr lang="en-US" sz="1000" dirty="0"/>
              <a:t>C. Dong, Pennsylvania State University</a:t>
            </a:r>
          </a:p>
        </p:txBody>
      </p:sp>
      <p:sp>
        <p:nvSpPr>
          <p:cNvPr id="8" name="TextBox 7">
            <a:extLst>
              <a:ext uri="{FF2B5EF4-FFF2-40B4-BE49-F238E27FC236}">
                <a16:creationId xmlns:a16="http://schemas.microsoft.com/office/drawing/2014/main" id="{68F05993-4B3D-3844-6398-4766FE0074B1}"/>
              </a:ext>
            </a:extLst>
          </p:cNvPr>
          <p:cNvSpPr txBox="1"/>
          <p:nvPr/>
        </p:nvSpPr>
        <p:spPr>
          <a:xfrm>
            <a:off x="7035244" y="2123242"/>
            <a:ext cx="1472406" cy="523220"/>
          </a:xfrm>
          <a:prstGeom prst="rect">
            <a:avLst/>
          </a:prstGeom>
          <a:noFill/>
        </p:spPr>
        <p:txBody>
          <a:bodyPr wrap="square" rtlCol="0">
            <a:spAutoFit/>
          </a:bodyPr>
          <a:lstStyle/>
          <a:p>
            <a:pPr algn="ctr"/>
            <a:r>
              <a:rPr lang="en-US" sz="1400" b="1" dirty="0">
                <a:solidFill>
                  <a:schemeClr val="bg1"/>
                </a:solidFill>
                <a:highlight>
                  <a:srgbClr val="FFFFFF"/>
                </a:highlight>
              </a:rPr>
              <a:t>.</a:t>
            </a:r>
            <a:r>
              <a:rPr lang="en-US" sz="1400" b="1" dirty="0">
                <a:highlight>
                  <a:srgbClr val="FFFFFF"/>
                </a:highlight>
              </a:rPr>
              <a:t>Copper foil </a:t>
            </a:r>
            <a:r>
              <a:rPr lang="en-US" sz="1400" b="1" dirty="0">
                <a:solidFill>
                  <a:schemeClr val="bg1"/>
                </a:solidFill>
                <a:highlight>
                  <a:srgbClr val="FFFFFF"/>
                </a:highlight>
              </a:rPr>
              <a:t>.</a:t>
            </a:r>
            <a:r>
              <a:rPr lang="en-US" sz="1400" b="1" dirty="0">
                <a:highlight>
                  <a:srgbClr val="FFFFFF"/>
                </a:highlight>
              </a:rPr>
              <a:t>without carbon</a:t>
            </a:r>
            <a:r>
              <a:rPr lang="en-US" sz="1400" b="1" dirty="0">
                <a:solidFill>
                  <a:schemeClr val="bg1"/>
                </a:solidFill>
                <a:highlight>
                  <a:srgbClr val="FFFFFF"/>
                </a:highlight>
              </a:rPr>
              <a:t>.</a:t>
            </a:r>
          </a:p>
        </p:txBody>
      </p:sp>
      <p:sp>
        <p:nvSpPr>
          <p:cNvPr id="9" name="TextBox 8">
            <a:extLst>
              <a:ext uri="{FF2B5EF4-FFF2-40B4-BE49-F238E27FC236}">
                <a16:creationId xmlns:a16="http://schemas.microsoft.com/office/drawing/2014/main" id="{56204625-CF94-A396-52BC-48843B5D45C4}"/>
              </a:ext>
            </a:extLst>
          </p:cNvPr>
          <p:cNvSpPr txBox="1"/>
          <p:nvPr/>
        </p:nvSpPr>
        <p:spPr>
          <a:xfrm>
            <a:off x="8347067" y="2103614"/>
            <a:ext cx="1746746" cy="523220"/>
          </a:xfrm>
          <a:prstGeom prst="rect">
            <a:avLst/>
          </a:prstGeom>
          <a:noFill/>
        </p:spPr>
        <p:txBody>
          <a:bodyPr wrap="square" rtlCol="0">
            <a:spAutoFit/>
          </a:bodyPr>
          <a:lstStyle/>
          <a:p>
            <a:pPr algn="ctr"/>
            <a:r>
              <a:rPr lang="en-US" sz="1400" b="1" dirty="0">
                <a:solidFill>
                  <a:schemeClr val="bg1"/>
                </a:solidFill>
                <a:highlight>
                  <a:srgbClr val="FFFFFF"/>
                </a:highlight>
              </a:rPr>
              <a:t>.</a:t>
            </a:r>
            <a:r>
              <a:rPr lang="en-US" sz="1400" b="1" dirty="0">
                <a:highlight>
                  <a:srgbClr val="FFFFFF"/>
                </a:highlight>
              </a:rPr>
              <a:t>Copper with</a:t>
            </a:r>
            <a:r>
              <a:rPr lang="en-US" sz="1400" b="1" dirty="0">
                <a:solidFill>
                  <a:schemeClr val="bg1"/>
                </a:solidFill>
                <a:highlight>
                  <a:srgbClr val="FFFFFF"/>
                </a:highlight>
              </a:rPr>
              <a:t>. </a:t>
            </a:r>
            <a:br>
              <a:rPr lang="en-US" sz="1400" b="1" dirty="0">
                <a:highlight>
                  <a:srgbClr val="FFFFFF"/>
                </a:highlight>
              </a:rPr>
            </a:br>
            <a:r>
              <a:rPr lang="en-US" sz="1400" b="1" dirty="0">
                <a:solidFill>
                  <a:schemeClr val="bg1"/>
                </a:solidFill>
                <a:highlight>
                  <a:srgbClr val="FFFFFF"/>
                </a:highlight>
              </a:rPr>
              <a:t>.</a:t>
            </a:r>
            <a:r>
              <a:rPr lang="en-US" sz="1400" b="1" dirty="0">
                <a:highlight>
                  <a:srgbClr val="FFFFFF"/>
                </a:highlight>
              </a:rPr>
              <a:t>carbon deposition</a:t>
            </a:r>
            <a:r>
              <a:rPr lang="en-US" sz="1400" b="1" dirty="0">
                <a:solidFill>
                  <a:schemeClr val="bg1"/>
                </a:solidFill>
                <a:highlight>
                  <a:srgbClr val="FFFFFF"/>
                </a:highlight>
              </a:rPr>
              <a:t>.</a:t>
            </a:r>
          </a:p>
        </p:txBody>
      </p:sp>
      <p:sp>
        <p:nvSpPr>
          <p:cNvPr id="13" name="TextBox 12">
            <a:extLst>
              <a:ext uri="{FF2B5EF4-FFF2-40B4-BE49-F238E27FC236}">
                <a16:creationId xmlns:a16="http://schemas.microsoft.com/office/drawing/2014/main" id="{907C3737-0799-7733-B403-E1CF380AF375}"/>
              </a:ext>
            </a:extLst>
          </p:cNvPr>
          <p:cNvSpPr txBox="1"/>
          <p:nvPr/>
        </p:nvSpPr>
        <p:spPr>
          <a:xfrm>
            <a:off x="10180803" y="2909232"/>
            <a:ext cx="2011197" cy="400110"/>
          </a:xfrm>
          <a:prstGeom prst="rect">
            <a:avLst/>
          </a:prstGeom>
          <a:noFill/>
        </p:spPr>
        <p:txBody>
          <a:bodyPr wrap="square" rtlCol="0">
            <a:spAutoFit/>
          </a:bodyPr>
          <a:lstStyle/>
          <a:p>
            <a:r>
              <a:rPr lang="en-US" sz="1000" dirty="0"/>
              <a:t>Hoffman, M.K. et al. J Radioanal Nucl Chem 331, 5423–5431 (2022).</a:t>
            </a:r>
          </a:p>
        </p:txBody>
      </p:sp>
      <p:sp>
        <p:nvSpPr>
          <p:cNvPr id="14" name="TextBox 13">
            <a:extLst>
              <a:ext uri="{FF2B5EF4-FFF2-40B4-BE49-F238E27FC236}">
                <a16:creationId xmlns:a16="http://schemas.microsoft.com/office/drawing/2014/main" id="{EE377A56-7D53-D854-8C2E-B09269A14FD4}"/>
              </a:ext>
            </a:extLst>
          </p:cNvPr>
          <p:cNvSpPr txBox="1"/>
          <p:nvPr/>
        </p:nvSpPr>
        <p:spPr>
          <a:xfrm>
            <a:off x="7220194" y="2619328"/>
            <a:ext cx="2717743" cy="584775"/>
          </a:xfrm>
          <a:prstGeom prst="rect">
            <a:avLst/>
          </a:prstGeom>
          <a:noFill/>
        </p:spPr>
        <p:txBody>
          <a:bodyPr wrap="square" rtlCol="0">
            <a:spAutoFit/>
          </a:bodyPr>
          <a:lstStyle/>
          <a:p>
            <a:pPr algn="ctr"/>
            <a:r>
              <a:rPr lang="en-US" sz="1600" b="1" dirty="0"/>
              <a:t>Copper foil showing discoloration from carbon</a:t>
            </a:r>
          </a:p>
        </p:txBody>
      </p:sp>
      <p:pic>
        <p:nvPicPr>
          <p:cNvPr id="20" name="Picture 19" descr="Diagram&#10;&#10;Description automatically generated">
            <a:extLst>
              <a:ext uri="{FF2B5EF4-FFF2-40B4-BE49-F238E27FC236}">
                <a16:creationId xmlns:a16="http://schemas.microsoft.com/office/drawing/2014/main" id="{C7897A8B-B5F4-1B4A-FD58-8605458CDA5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20440" y="3248083"/>
            <a:ext cx="2728798" cy="2205566"/>
          </a:xfrm>
          <a:prstGeom prst="rect">
            <a:avLst/>
          </a:prstGeom>
        </p:spPr>
      </p:pic>
      <p:sp>
        <p:nvSpPr>
          <p:cNvPr id="21" name="TextBox 20">
            <a:extLst>
              <a:ext uri="{FF2B5EF4-FFF2-40B4-BE49-F238E27FC236}">
                <a16:creationId xmlns:a16="http://schemas.microsoft.com/office/drawing/2014/main" id="{AAF3FA33-B752-2BC8-5EB9-19E0F4D24C9F}"/>
              </a:ext>
            </a:extLst>
          </p:cNvPr>
          <p:cNvSpPr txBox="1"/>
          <p:nvPr/>
        </p:nvSpPr>
        <p:spPr>
          <a:xfrm>
            <a:off x="8813743" y="5501963"/>
            <a:ext cx="3260268" cy="338554"/>
          </a:xfrm>
          <a:prstGeom prst="rect">
            <a:avLst/>
          </a:prstGeom>
          <a:noFill/>
        </p:spPr>
        <p:txBody>
          <a:bodyPr wrap="square" rtlCol="0">
            <a:spAutoFit/>
          </a:bodyPr>
          <a:lstStyle/>
          <a:p>
            <a:pPr algn="ctr"/>
            <a:r>
              <a:rPr lang="en-US" sz="1600" b="1" dirty="0"/>
              <a:t>Americium deposition scheme </a:t>
            </a:r>
          </a:p>
        </p:txBody>
      </p:sp>
    </p:spTree>
    <p:extLst>
      <p:ext uri="{BB962C8B-B14F-4D97-AF65-F5344CB8AC3E}">
        <p14:creationId xmlns:p14="http://schemas.microsoft.com/office/powerpoint/2010/main" val="1153252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981821" y="2014109"/>
            <a:ext cx="8229600" cy="3086860"/>
          </a:xfrm>
          <a:prstGeom prst="rect">
            <a:avLst/>
          </a:prstGeom>
        </p:spPr>
        <p:txBody>
          <a:bodyPr>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400" dirty="0">
                <a:latin typeface="Avenir Book" charset="0"/>
                <a:ea typeface="Avenir Book" charset="0"/>
                <a:cs typeface="Avenir Book" charset="0"/>
              </a:rPr>
              <a:t>The Consortium for Monitoring, Technology, and Verification would like to thank the DOE-NNSA for the continued support of these research activities. </a:t>
            </a:r>
          </a:p>
          <a:p>
            <a:pPr marL="0" indent="0">
              <a:buNone/>
            </a:pPr>
            <a:endParaRPr lang="en-US" sz="1600" dirty="0">
              <a:latin typeface="Avenir Book" charset="0"/>
              <a:ea typeface="Avenir Book" charset="0"/>
              <a:cs typeface="Avenir Book" charset="0"/>
            </a:endParaRPr>
          </a:p>
          <a:p>
            <a:pPr marL="400050" lvl="1" indent="0">
              <a:buNone/>
            </a:pPr>
            <a:r>
              <a:rPr lang="en-US" sz="1600" dirty="0">
                <a:latin typeface="Avenir Book" charset="0"/>
                <a:ea typeface="Avenir Book" charset="0"/>
                <a:cs typeface="Avenir Book" charset="0"/>
              </a:rPr>
              <a:t>This work was funded by the Consortium for Monitoring, Technology, and Verification under Department of Energy National Nuclear Security Administration award number DE-NA0003920. This material is based upon work supported under an Integrated University Program Graduate Fellowship. Any opinions, findings, conclusions or recommendations expressed in this publication are those of the author(s) and do not necessarily reflect the views of the Department of Energy Office of Nuclear Energy.</a:t>
            </a:r>
            <a:endParaRPr lang="en-US" sz="1600" b="1" dirty="0">
              <a:latin typeface="Avenir Book" charset="0"/>
              <a:ea typeface="Avenir Book" charset="0"/>
              <a:cs typeface="Avenir Book" charset="0"/>
            </a:endParaRPr>
          </a:p>
        </p:txBody>
      </p:sp>
      <p:sp>
        <p:nvSpPr>
          <p:cNvPr id="3" name="Title 2"/>
          <p:cNvSpPr>
            <a:spLocks noGrp="1"/>
          </p:cNvSpPr>
          <p:nvPr>
            <p:ph type="title"/>
          </p:nvPr>
        </p:nvSpPr>
        <p:spPr>
          <a:xfrm>
            <a:off x="609600" y="0"/>
            <a:ext cx="10972800" cy="1143000"/>
          </a:xfrm>
        </p:spPr>
        <p:txBody>
          <a:bodyPr>
            <a:normAutofit/>
          </a:bodyPr>
          <a:lstStyle/>
          <a:p>
            <a:r>
              <a:rPr lang="en-US" dirty="0"/>
              <a:t>Acknowledgements</a:t>
            </a:r>
          </a:p>
        </p:txBody>
      </p:sp>
      <p:pic>
        <p:nvPicPr>
          <p:cNvPr id="13" name="Picture 18" descr="DOE11"/>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616593" y="5256616"/>
            <a:ext cx="6858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7" descr="NNSA Logo copy"/>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056790" y="5278063"/>
            <a:ext cx="2372430" cy="6754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EDCE6D5-5773-9547-A6D1-905B8289FC23}"/>
              </a:ext>
            </a:extLst>
          </p:cNvPr>
          <p:cNvPicPr>
            <a:picLocks noChangeAspect="1"/>
          </p:cNvPicPr>
          <p:nvPr/>
        </p:nvPicPr>
        <p:blipFill>
          <a:blip r:embed="rId5"/>
          <a:stretch>
            <a:fillRect/>
          </a:stretch>
        </p:blipFill>
        <p:spPr>
          <a:xfrm>
            <a:off x="609600" y="4985638"/>
            <a:ext cx="849124" cy="849124"/>
          </a:xfrm>
          <a:prstGeom prst="rect">
            <a:avLst/>
          </a:prstGeom>
        </p:spPr>
      </p:pic>
      <p:pic>
        <p:nvPicPr>
          <p:cNvPr id="6" name="Picture 5">
            <a:extLst>
              <a:ext uri="{FF2B5EF4-FFF2-40B4-BE49-F238E27FC236}">
                <a16:creationId xmlns:a16="http://schemas.microsoft.com/office/drawing/2014/main" id="{EB2559F6-20D9-EB47-97B7-FC9EA41B2A3F}"/>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609600" y="4126802"/>
            <a:ext cx="849124" cy="560826"/>
          </a:xfrm>
          <a:prstGeom prst="rect">
            <a:avLst/>
          </a:prstGeom>
        </p:spPr>
      </p:pic>
      <p:pic>
        <p:nvPicPr>
          <p:cNvPr id="15" name="Picture 14">
            <a:extLst>
              <a:ext uri="{FF2B5EF4-FFF2-40B4-BE49-F238E27FC236}">
                <a16:creationId xmlns:a16="http://schemas.microsoft.com/office/drawing/2014/main" id="{F94D14EE-A644-BB42-B141-0BA8EB46F033}"/>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53165" y="3066798"/>
            <a:ext cx="761995" cy="761995"/>
          </a:xfrm>
          <a:prstGeom prst="rect">
            <a:avLst/>
          </a:prstGeom>
        </p:spPr>
      </p:pic>
      <p:pic>
        <p:nvPicPr>
          <p:cNvPr id="7" name="Picture 6">
            <a:extLst>
              <a:ext uri="{FF2B5EF4-FFF2-40B4-BE49-F238E27FC236}">
                <a16:creationId xmlns:a16="http://schemas.microsoft.com/office/drawing/2014/main" id="{B79B4CB7-A05E-154B-829F-ED1FFE7F2D64}"/>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643505" y="2126809"/>
            <a:ext cx="781314" cy="641980"/>
          </a:xfrm>
          <a:prstGeom prst="rect">
            <a:avLst/>
          </a:prstGeom>
        </p:spPr>
      </p:pic>
      <p:pic>
        <p:nvPicPr>
          <p:cNvPr id="9" name="Picture 8">
            <a:extLst>
              <a:ext uri="{FF2B5EF4-FFF2-40B4-BE49-F238E27FC236}">
                <a16:creationId xmlns:a16="http://schemas.microsoft.com/office/drawing/2014/main" id="{193A56EA-0954-994F-A4C9-50CA4AF86CF5}"/>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653165" y="979675"/>
            <a:ext cx="849124" cy="849124"/>
          </a:xfrm>
          <a:prstGeom prst="rect">
            <a:avLst/>
          </a:prstGeom>
        </p:spPr>
      </p:pic>
      <p:pic>
        <p:nvPicPr>
          <p:cNvPr id="20" name="Picture 19">
            <a:extLst>
              <a:ext uri="{FF2B5EF4-FFF2-40B4-BE49-F238E27FC236}">
                <a16:creationId xmlns:a16="http://schemas.microsoft.com/office/drawing/2014/main" id="{EA306836-C282-7B41-9D66-E591BB41B18C}"/>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92488" y="5161312"/>
            <a:ext cx="684982" cy="679274"/>
          </a:xfrm>
          <a:prstGeom prst="rect">
            <a:avLst/>
          </a:prstGeom>
        </p:spPr>
      </p:pic>
      <p:pic>
        <p:nvPicPr>
          <p:cNvPr id="10" name="Picture 9">
            <a:extLst>
              <a:ext uri="{FF2B5EF4-FFF2-40B4-BE49-F238E27FC236}">
                <a16:creationId xmlns:a16="http://schemas.microsoft.com/office/drawing/2014/main" id="{AAF8AB70-5F2A-3342-AE45-3659303EC8C9}"/>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2776582" y="1060207"/>
            <a:ext cx="724383" cy="679275"/>
          </a:xfrm>
          <a:prstGeom prst="rect">
            <a:avLst/>
          </a:prstGeom>
        </p:spPr>
      </p:pic>
      <p:pic>
        <p:nvPicPr>
          <p:cNvPr id="11" name="Picture 10">
            <a:extLst>
              <a:ext uri="{FF2B5EF4-FFF2-40B4-BE49-F238E27FC236}">
                <a16:creationId xmlns:a16="http://schemas.microsoft.com/office/drawing/2014/main" id="{3FB7E71E-3FC7-AA47-808D-3ECC7AE1DF59}"/>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10488770" y="3240642"/>
            <a:ext cx="1092419" cy="518899"/>
          </a:xfrm>
          <a:prstGeom prst="rect">
            <a:avLst/>
          </a:prstGeom>
        </p:spPr>
      </p:pic>
      <p:pic>
        <p:nvPicPr>
          <p:cNvPr id="22" name="Picture 21">
            <a:extLst>
              <a:ext uri="{FF2B5EF4-FFF2-40B4-BE49-F238E27FC236}">
                <a16:creationId xmlns:a16="http://schemas.microsoft.com/office/drawing/2014/main" id="{858C02C2-6360-E740-BB64-01BF527F83E4}"/>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0557213" y="2060507"/>
            <a:ext cx="955532" cy="955532"/>
          </a:xfrm>
          <a:prstGeom prst="rect">
            <a:avLst/>
          </a:prstGeom>
        </p:spPr>
      </p:pic>
      <p:pic>
        <p:nvPicPr>
          <p:cNvPr id="12" name="Picture 11">
            <a:extLst>
              <a:ext uri="{FF2B5EF4-FFF2-40B4-BE49-F238E27FC236}">
                <a16:creationId xmlns:a16="http://schemas.microsoft.com/office/drawing/2014/main" id="{67417527-3E44-CB4B-9D62-C787BC0051D8}"/>
              </a:ext>
            </a:extLst>
          </p:cNvPr>
          <p:cNvPicPr>
            <a:picLocks noChangeAspect="1"/>
          </p:cNvPicPr>
          <p:nvPr/>
        </p:nvPicPr>
        <p:blipFill>
          <a:blip r:embed="rId14"/>
          <a:stretch>
            <a:fillRect/>
          </a:stretch>
        </p:blipFill>
        <p:spPr>
          <a:xfrm>
            <a:off x="10488770" y="859460"/>
            <a:ext cx="1092419" cy="1092419"/>
          </a:xfrm>
          <a:prstGeom prst="rect">
            <a:avLst/>
          </a:prstGeom>
        </p:spPr>
      </p:pic>
      <p:pic>
        <p:nvPicPr>
          <p:cNvPr id="24" name="Picture 23">
            <a:extLst>
              <a:ext uri="{FF2B5EF4-FFF2-40B4-BE49-F238E27FC236}">
                <a16:creationId xmlns:a16="http://schemas.microsoft.com/office/drawing/2014/main" id="{D6DF35EF-D6C3-CC45-A9D5-E930C10F1144}"/>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6667150" y="871109"/>
            <a:ext cx="1080770" cy="1080770"/>
          </a:xfrm>
          <a:prstGeom prst="rect">
            <a:avLst/>
          </a:prstGeom>
        </p:spPr>
      </p:pic>
      <p:pic>
        <p:nvPicPr>
          <p:cNvPr id="26" name="Picture 25">
            <a:extLst>
              <a:ext uri="{FF2B5EF4-FFF2-40B4-BE49-F238E27FC236}">
                <a16:creationId xmlns:a16="http://schemas.microsoft.com/office/drawing/2014/main" id="{474CC569-624D-B742-88A3-53B0401A41CE}"/>
              </a:ext>
            </a:extLst>
          </p:cNvPr>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8745579" y="1066804"/>
            <a:ext cx="761995" cy="761995"/>
          </a:xfrm>
          <a:prstGeom prst="rect">
            <a:avLst/>
          </a:prstGeom>
        </p:spPr>
      </p:pic>
      <p:pic>
        <p:nvPicPr>
          <p:cNvPr id="28" name="Picture 27">
            <a:extLst>
              <a:ext uri="{FF2B5EF4-FFF2-40B4-BE49-F238E27FC236}">
                <a16:creationId xmlns:a16="http://schemas.microsoft.com/office/drawing/2014/main" id="{266BF608-8EB0-E645-9D55-452D18FD60C4}"/>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4779298" y="1048828"/>
            <a:ext cx="684981" cy="761995"/>
          </a:xfrm>
          <a:prstGeom prst="rect">
            <a:avLst/>
          </a:prstGeom>
        </p:spPr>
      </p:pic>
      <p:pic>
        <p:nvPicPr>
          <p:cNvPr id="30" name="Picture 29">
            <a:extLst>
              <a:ext uri="{FF2B5EF4-FFF2-40B4-BE49-F238E27FC236}">
                <a16:creationId xmlns:a16="http://schemas.microsoft.com/office/drawing/2014/main" id="{BE9D481B-BB39-1C47-9028-C7A94611708B}"/>
              </a:ext>
            </a:extLst>
          </p:cNvPr>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10734518" y="4017523"/>
            <a:ext cx="642952" cy="973939"/>
          </a:xfrm>
          <a:prstGeom prst="rect">
            <a:avLst/>
          </a:prstGeom>
        </p:spPr>
      </p:pic>
      <p:pic>
        <p:nvPicPr>
          <p:cNvPr id="2" name="Picture 1" descr="Shape&#10;&#10;Description automatically generated">
            <a:extLst>
              <a:ext uri="{FF2B5EF4-FFF2-40B4-BE49-F238E27FC236}">
                <a16:creationId xmlns:a16="http://schemas.microsoft.com/office/drawing/2014/main" id="{40D7AD92-63B9-7634-3E0A-35398EC2D5F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8" name="Picture 7">
            <a:extLst>
              <a:ext uri="{FF2B5EF4-FFF2-40B4-BE49-F238E27FC236}">
                <a16:creationId xmlns:a16="http://schemas.microsoft.com/office/drawing/2014/main" id="{C1EC4F46-8632-DBD5-E5C8-E5EDA417898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spTree>
    <p:extLst>
      <p:ext uri="{BB962C8B-B14F-4D97-AF65-F5344CB8AC3E}">
        <p14:creationId xmlns:p14="http://schemas.microsoft.com/office/powerpoint/2010/main" val="17989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3AA0A72B-B564-B52F-E0E5-E90631FDB3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99522" y="967922"/>
            <a:ext cx="3091140" cy="2175407"/>
          </a:xfrm>
          <a:prstGeom prst="rect">
            <a:avLst/>
          </a:prstGeom>
        </p:spPr>
      </p:pic>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Water Cherenkov Detectors for Antineutrinos</a:t>
            </a:r>
          </a:p>
        </p:txBody>
      </p:sp>
      <p:pic>
        <p:nvPicPr>
          <p:cNvPr id="6" name="Picture 5" descr="Shape&#10;&#10;Description automatically generated">
            <a:extLst>
              <a:ext uri="{FF2B5EF4-FFF2-40B4-BE49-F238E27FC236}">
                <a16:creationId xmlns:a16="http://schemas.microsoft.com/office/drawing/2014/main" id="{C4337E7A-FF5A-F158-5465-148CC1FC9B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7" name="Picture 6">
            <a:extLst>
              <a:ext uri="{FF2B5EF4-FFF2-40B4-BE49-F238E27FC236}">
                <a16:creationId xmlns:a16="http://schemas.microsoft.com/office/drawing/2014/main" id="{FC37D210-3A8D-C814-AAFA-C0589F49157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sp>
        <p:nvSpPr>
          <p:cNvPr id="9" name="TextBox 8">
            <a:extLst>
              <a:ext uri="{FF2B5EF4-FFF2-40B4-BE49-F238E27FC236}">
                <a16:creationId xmlns:a16="http://schemas.microsoft.com/office/drawing/2014/main" id="{4FA5CB27-050D-2807-BFE6-0A86CE3B0661}"/>
              </a:ext>
            </a:extLst>
          </p:cNvPr>
          <p:cNvSpPr txBox="1"/>
          <p:nvPr/>
        </p:nvSpPr>
        <p:spPr>
          <a:xfrm>
            <a:off x="5044889" y="1367600"/>
            <a:ext cx="2850593" cy="246221"/>
          </a:xfrm>
          <a:prstGeom prst="rect">
            <a:avLst/>
          </a:prstGeom>
          <a:noFill/>
        </p:spPr>
        <p:txBody>
          <a:bodyPr wrap="square" rtlCol="0">
            <a:spAutoFit/>
          </a:bodyPr>
          <a:lstStyle/>
          <a:p>
            <a:r>
              <a:rPr lang="en-US" sz="1000" dirty="0"/>
              <a:t>Y. </a:t>
            </a:r>
            <a:r>
              <a:rPr lang="en-US" sz="1000" dirty="0" err="1"/>
              <a:t>Schnellbach</a:t>
            </a:r>
            <a:r>
              <a:rPr lang="en-US" sz="1000" dirty="0"/>
              <a:t> et al., arXiv:2301.08079 (2023)  </a:t>
            </a:r>
          </a:p>
        </p:txBody>
      </p:sp>
      <p:sp>
        <p:nvSpPr>
          <p:cNvPr id="10" name="TextBox 9">
            <a:extLst>
              <a:ext uri="{FF2B5EF4-FFF2-40B4-BE49-F238E27FC236}">
                <a16:creationId xmlns:a16="http://schemas.microsoft.com/office/drawing/2014/main" id="{6FB99B3D-EE1F-36ED-6D0E-EB57D985990C}"/>
              </a:ext>
            </a:extLst>
          </p:cNvPr>
          <p:cNvSpPr txBox="1"/>
          <p:nvPr/>
        </p:nvSpPr>
        <p:spPr>
          <a:xfrm>
            <a:off x="5257022" y="5064455"/>
            <a:ext cx="2426326" cy="584775"/>
          </a:xfrm>
          <a:prstGeom prst="rect">
            <a:avLst/>
          </a:prstGeom>
          <a:noFill/>
        </p:spPr>
        <p:txBody>
          <a:bodyPr wrap="square" rtlCol="0">
            <a:spAutoFit/>
          </a:bodyPr>
          <a:lstStyle/>
          <a:p>
            <a:pPr algn="ctr"/>
            <a:r>
              <a:rPr lang="en-US" sz="1600" b="1" dirty="0"/>
              <a:t>Representative </a:t>
            </a:r>
            <a:br>
              <a:rPr lang="en-US" sz="1600" b="1" dirty="0"/>
            </a:br>
            <a:r>
              <a:rPr lang="en-US" sz="1600" b="1" dirty="0"/>
              <a:t>detector design</a:t>
            </a:r>
          </a:p>
        </p:txBody>
      </p:sp>
      <p:sp>
        <p:nvSpPr>
          <p:cNvPr id="16" name="TextBox 15">
            <a:extLst>
              <a:ext uri="{FF2B5EF4-FFF2-40B4-BE49-F238E27FC236}">
                <a16:creationId xmlns:a16="http://schemas.microsoft.com/office/drawing/2014/main" id="{9942DE0A-24C7-DA26-AAAA-B407B0B490EA}"/>
              </a:ext>
            </a:extLst>
          </p:cNvPr>
          <p:cNvSpPr txBox="1"/>
          <p:nvPr/>
        </p:nvSpPr>
        <p:spPr>
          <a:xfrm>
            <a:off x="8104740" y="1863383"/>
            <a:ext cx="1560443" cy="584775"/>
          </a:xfrm>
          <a:prstGeom prst="rect">
            <a:avLst/>
          </a:prstGeom>
          <a:noFill/>
        </p:spPr>
        <p:txBody>
          <a:bodyPr wrap="square" rtlCol="0">
            <a:spAutoFit/>
          </a:bodyPr>
          <a:lstStyle/>
          <a:p>
            <a:pPr algn="ctr"/>
            <a:r>
              <a:rPr lang="en-US" sz="1600" b="1" dirty="0"/>
              <a:t>Inverse beta decay (IBD)</a:t>
            </a:r>
          </a:p>
        </p:txBody>
      </p:sp>
      <p:sp>
        <p:nvSpPr>
          <p:cNvPr id="17" name="TextBox 16">
            <a:extLst>
              <a:ext uri="{FF2B5EF4-FFF2-40B4-BE49-F238E27FC236}">
                <a16:creationId xmlns:a16="http://schemas.microsoft.com/office/drawing/2014/main" id="{3AE384D6-CAAD-1B57-B7E0-76A2E317CB6C}"/>
              </a:ext>
            </a:extLst>
          </p:cNvPr>
          <p:cNvSpPr txBox="1"/>
          <p:nvPr/>
        </p:nvSpPr>
        <p:spPr>
          <a:xfrm>
            <a:off x="10680572" y="1237181"/>
            <a:ext cx="1560443" cy="584775"/>
          </a:xfrm>
          <a:prstGeom prst="rect">
            <a:avLst/>
          </a:prstGeom>
          <a:noFill/>
        </p:spPr>
        <p:txBody>
          <a:bodyPr wrap="square" rtlCol="0">
            <a:spAutoFit/>
          </a:bodyPr>
          <a:lstStyle/>
          <a:p>
            <a:pPr algn="ctr"/>
            <a:r>
              <a:rPr lang="en-US" sz="1600" b="1" dirty="0"/>
              <a:t>Neutron capture on Gd</a:t>
            </a:r>
          </a:p>
        </p:txBody>
      </p:sp>
      <p:sp>
        <p:nvSpPr>
          <p:cNvPr id="18" name="TextBox 17">
            <a:extLst>
              <a:ext uri="{FF2B5EF4-FFF2-40B4-BE49-F238E27FC236}">
                <a16:creationId xmlns:a16="http://schemas.microsoft.com/office/drawing/2014/main" id="{CD85C1E8-BCE6-2195-AAE2-E87186946EB6}"/>
              </a:ext>
            </a:extLst>
          </p:cNvPr>
          <p:cNvSpPr txBox="1"/>
          <p:nvPr/>
        </p:nvSpPr>
        <p:spPr>
          <a:xfrm>
            <a:off x="8294461" y="3070423"/>
            <a:ext cx="3604334" cy="584775"/>
          </a:xfrm>
          <a:prstGeom prst="rect">
            <a:avLst/>
          </a:prstGeom>
          <a:noFill/>
        </p:spPr>
        <p:txBody>
          <a:bodyPr wrap="square" rtlCol="0">
            <a:spAutoFit/>
          </a:bodyPr>
          <a:lstStyle/>
          <a:p>
            <a:pPr algn="ctr"/>
            <a:r>
              <a:rPr lang="en-US" sz="1600" b="1" dirty="0"/>
              <a:t>Detection process for electron antineutrino in Gd doped water</a:t>
            </a:r>
          </a:p>
        </p:txBody>
      </p:sp>
      <p:pic>
        <p:nvPicPr>
          <p:cNvPr id="21" name="Picture 20" descr="Chart, line chart&#10;&#10;Description automatically generated">
            <a:extLst>
              <a:ext uri="{FF2B5EF4-FFF2-40B4-BE49-F238E27FC236}">
                <a16:creationId xmlns:a16="http://schemas.microsoft.com/office/drawing/2014/main" id="{72E30B8D-F1C6-FA4E-8DB3-934C3A9937E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514309" y="3765725"/>
            <a:ext cx="3417671" cy="1918971"/>
          </a:xfrm>
          <a:prstGeom prst="rect">
            <a:avLst/>
          </a:prstGeom>
        </p:spPr>
      </p:pic>
      <p:sp>
        <p:nvSpPr>
          <p:cNvPr id="23" name="TextBox 22">
            <a:extLst>
              <a:ext uri="{FF2B5EF4-FFF2-40B4-BE49-F238E27FC236}">
                <a16:creationId xmlns:a16="http://schemas.microsoft.com/office/drawing/2014/main" id="{8E4F30D9-F13F-6566-461E-9830B2CC8416}"/>
              </a:ext>
            </a:extLst>
          </p:cNvPr>
          <p:cNvSpPr txBox="1"/>
          <p:nvPr/>
        </p:nvSpPr>
        <p:spPr>
          <a:xfrm>
            <a:off x="8265578" y="5649230"/>
            <a:ext cx="3872708" cy="338554"/>
          </a:xfrm>
          <a:prstGeom prst="rect">
            <a:avLst/>
          </a:prstGeom>
          <a:noFill/>
        </p:spPr>
        <p:txBody>
          <a:bodyPr wrap="square" rtlCol="0">
            <a:spAutoFit/>
          </a:bodyPr>
          <a:lstStyle/>
          <a:p>
            <a:pPr algn="ctr"/>
            <a:r>
              <a:rPr lang="en-US" sz="1600" b="1" dirty="0"/>
              <a:t>Gd neutron capture de-excitation spectrum</a:t>
            </a:r>
          </a:p>
        </p:txBody>
      </p:sp>
      <p:sp>
        <p:nvSpPr>
          <p:cNvPr id="19" name="TextBox 18">
            <a:extLst>
              <a:ext uri="{FF2B5EF4-FFF2-40B4-BE49-F238E27FC236}">
                <a16:creationId xmlns:a16="http://schemas.microsoft.com/office/drawing/2014/main" id="{103F24E2-30AB-F0E2-3BAF-136FDE5E513E}"/>
              </a:ext>
            </a:extLst>
          </p:cNvPr>
          <p:cNvSpPr txBox="1"/>
          <p:nvPr/>
        </p:nvSpPr>
        <p:spPr>
          <a:xfrm>
            <a:off x="9026972" y="4369528"/>
            <a:ext cx="922922" cy="923330"/>
          </a:xfrm>
          <a:prstGeom prst="rect">
            <a:avLst/>
          </a:prstGeom>
          <a:noFill/>
        </p:spPr>
        <p:txBody>
          <a:bodyPr wrap="square" rtlCol="0">
            <a:spAutoFit/>
          </a:bodyPr>
          <a:lstStyle/>
          <a:p>
            <a:r>
              <a:rPr lang="en-US" sz="900" dirty="0"/>
              <a:t>Tanaka, Tomoyuki et al.</a:t>
            </a:r>
          </a:p>
          <a:p>
            <a:r>
              <a:rPr lang="en-US" sz="900" dirty="0"/>
              <a:t>Progress of Theoretical and Experimental Physics (2019)</a:t>
            </a:r>
          </a:p>
        </p:txBody>
      </p:sp>
      <p:sp>
        <p:nvSpPr>
          <p:cNvPr id="24" name="Content Placeholder 2">
            <a:extLst>
              <a:ext uri="{FF2B5EF4-FFF2-40B4-BE49-F238E27FC236}">
                <a16:creationId xmlns:a16="http://schemas.microsoft.com/office/drawing/2014/main" id="{DB3495DF-1600-14B3-3DF0-CCF53D225D2F}"/>
              </a:ext>
            </a:extLst>
          </p:cNvPr>
          <p:cNvSpPr>
            <a:spLocks noGrp="1"/>
          </p:cNvSpPr>
          <p:nvPr>
            <p:ph idx="1"/>
          </p:nvPr>
        </p:nvSpPr>
        <p:spPr>
          <a:xfrm>
            <a:off x="220637" y="1254814"/>
            <a:ext cx="4235953" cy="4576834"/>
          </a:xfrm>
        </p:spPr>
        <p:txBody>
          <a:bodyPr>
            <a:normAutofit/>
          </a:bodyPr>
          <a:lstStyle/>
          <a:p>
            <a:r>
              <a:rPr lang="en-US" sz="2400" dirty="0" err="1"/>
              <a:t>WATer</a:t>
            </a:r>
            <a:r>
              <a:rPr lang="en-US" sz="2400" dirty="0"/>
              <a:t> </a:t>
            </a:r>
            <a:r>
              <a:rPr lang="en-US" sz="2400" dirty="0" err="1"/>
              <a:t>CHerenkov</a:t>
            </a:r>
            <a:r>
              <a:rPr lang="en-US" sz="2400" dirty="0"/>
              <a:t> Monitor for </a:t>
            </a:r>
            <a:r>
              <a:rPr lang="en-US" sz="2400" dirty="0" err="1"/>
              <a:t>ANtineutrinos</a:t>
            </a:r>
            <a:r>
              <a:rPr lang="en-US" sz="2400" dirty="0"/>
              <a:t> (WATCHMAN)</a:t>
            </a:r>
            <a:br>
              <a:rPr lang="en-US" sz="2400" dirty="0"/>
            </a:br>
            <a:endParaRPr lang="en-US" sz="2400" dirty="0"/>
          </a:p>
          <a:p>
            <a:r>
              <a:rPr lang="en-US" sz="2400" dirty="0"/>
              <a:t>Kiloton gadolinium doped </a:t>
            </a:r>
            <a:br>
              <a:rPr lang="en-US" sz="2400" dirty="0"/>
            </a:br>
            <a:r>
              <a:rPr lang="en-US" sz="2400" dirty="0"/>
              <a:t>water based detector</a:t>
            </a:r>
            <a:br>
              <a:rPr lang="en-US" sz="2400" dirty="0"/>
            </a:br>
            <a:endParaRPr lang="en-US" sz="2400" dirty="0"/>
          </a:p>
          <a:p>
            <a:r>
              <a:rPr lang="en-US" sz="2400" dirty="0"/>
              <a:t>Detection of antineutrinos by inverse beta decay (IBD)</a:t>
            </a:r>
            <a:br>
              <a:rPr lang="en-US" sz="2400" dirty="0"/>
            </a:br>
            <a:endParaRPr lang="en-US" sz="2400" dirty="0"/>
          </a:p>
          <a:p>
            <a:r>
              <a:rPr lang="en-US" sz="2400" dirty="0"/>
              <a:t>Problem of energy calibration requires custom designs</a:t>
            </a:r>
            <a:endParaRPr lang="en-US" sz="2000" dirty="0"/>
          </a:p>
        </p:txBody>
      </p:sp>
      <p:pic>
        <p:nvPicPr>
          <p:cNvPr id="4" name="Picture 3" descr="A picture containing graphical user interface&#10;&#10;Description automatically generated">
            <a:extLst>
              <a:ext uri="{FF2B5EF4-FFF2-40B4-BE49-F238E27FC236}">
                <a16:creationId xmlns:a16="http://schemas.microsoft.com/office/drawing/2014/main" id="{ABD008B1-00BC-B802-AA16-27D1D87D6A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02432" y="1555873"/>
            <a:ext cx="3335509" cy="3582899"/>
          </a:xfrm>
          <a:prstGeom prst="rect">
            <a:avLst/>
          </a:prstGeom>
        </p:spPr>
      </p:pic>
      <p:sp>
        <p:nvSpPr>
          <p:cNvPr id="8" name="TextBox 7">
            <a:extLst>
              <a:ext uri="{FF2B5EF4-FFF2-40B4-BE49-F238E27FC236}">
                <a16:creationId xmlns:a16="http://schemas.microsoft.com/office/drawing/2014/main" id="{02E14409-DB49-3E18-323C-518D5D85436D}"/>
              </a:ext>
            </a:extLst>
          </p:cNvPr>
          <p:cNvSpPr txBox="1"/>
          <p:nvPr/>
        </p:nvSpPr>
        <p:spPr>
          <a:xfrm>
            <a:off x="10909487" y="880037"/>
            <a:ext cx="1282513" cy="400110"/>
          </a:xfrm>
          <a:prstGeom prst="rect">
            <a:avLst/>
          </a:prstGeom>
          <a:noFill/>
        </p:spPr>
        <p:txBody>
          <a:bodyPr wrap="square" rtlCol="0">
            <a:spAutoFit/>
          </a:bodyPr>
          <a:lstStyle/>
          <a:p>
            <a:r>
              <a:rPr lang="en-US" sz="1000" dirty="0"/>
              <a:t>M. Malek, University of Sheffield</a:t>
            </a:r>
          </a:p>
        </p:txBody>
      </p:sp>
    </p:spTree>
    <p:extLst>
      <p:ext uri="{BB962C8B-B14F-4D97-AF65-F5344CB8AC3E}">
        <p14:creationId xmlns:p14="http://schemas.microsoft.com/office/powerpoint/2010/main" val="255135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A01A4-B4ED-B3EF-F166-CF68A76C10CB}"/>
              </a:ext>
            </a:extLst>
          </p:cNvPr>
          <p:cNvSpPr>
            <a:spLocks noGrp="1"/>
          </p:cNvSpPr>
          <p:nvPr>
            <p:ph type="title"/>
          </p:nvPr>
        </p:nvSpPr>
        <p:spPr/>
        <p:txBody>
          <a:bodyPr/>
          <a:lstStyle/>
          <a:p>
            <a:r>
              <a:rPr lang="en-US" dirty="0"/>
              <a:t>Calibration of Water Cherenkov Detectors</a:t>
            </a:r>
          </a:p>
        </p:txBody>
      </p:sp>
      <p:pic>
        <p:nvPicPr>
          <p:cNvPr id="4" name="Picture 3" descr="Shape&#10;&#10;Description automatically generated">
            <a:extLst>
              <a:ext uri="{FF2B5EF4-FFF2-40B4-BE49-F238E27FC236}">
                <a16:creationId xmlns:a16="http://schemas.microsoft.com/office/drawing/2014/main" id="{EDF144B3-40C5-455D-DB57-5E44F0F966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5" name="Picture 4">
            <a:extLst>
              <a:ext uri="{FF2B5EF4-FFF2-40B4-BE49-F238E27FC236}">
                <a16:creationId xmlns:a16="http://schemas.microsoft.com/office/drawing/2014/main" id="{A590D039-E427-C3D7-86C1-784C987AF8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pic>
        <p:nvPicPr>
          <p:cNvPr id="12" name="Picture 11" descr="Graphical user interface&#10;&#10;Description automatically generated">
            <a:extLst>
              <a:ext uri="{FF2B5EF4-FFF2-40B4-BE49-F238E27FC236}">
                <a16:creationId xmlns:a16="http://schemas.microsoft.com/office/drawing/2014/main" id="{47FA34B8-ED64-63C2-5FCB-862A98CDD8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57757" y="3384300"/>
            <a:ext cx="4003195" cy="2201757"/>
          </a:xfrm>
          <a:prstGeom prst="rect">
            <a:avLst/>
          </a:prstGeom>
        </p:spPr>
      </p:pic>
      <p:sp>
        <p:nvSpPr>
          <p:cNvPr id="23" name="Rectangle 22">
            <a:extLst>
              <a:ext uri="{FF2B5EF4-FFF2-40B4-BE49-F238E27FC236}">
                <a16:creationId xmlns:a16="http://schemas.microsoft.com/office/drawing/2014/main" id="{F2E8703B-434E-9DD8-8898-C5691F48DB86}"/>
              </a:ext>
            </a:extLst>
          </p:cNvPr>
          <p:cNvSpPr/>
          <p:nvPr/>
        </p:nvSpPr>
        <p:spPr>
          <a:xfrm>
            <a:off x="8800298" y="1070802"/>
            <a:ext cx="2855950" cy="29474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Electroplating substrate</a:t>
            </a:r>
            <a:endParaRPr lang="en-US" sz="2000" b="1"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0619AC73-2C73-D2F3-B5D1-9AB8F145C525}"/>
              </a:ext>
            </a:extLst>
          </p:cNvPr>
          <p:cNvSpPr/>
          <p:nvPr/>
        </p:nvSpPr>
        <p:spPr>
          <a:xfrm>
            <a:off x="8801970" y="1363593"/>
            <a:ext cx="2854278" cy="294741"/>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Alpha source (</a:t>
            </a:r>
            <a:r>
              <a:rPr lang="en-US" sz="1600" b="1" baseline="30000" dirty="0">
                <a:latin typeface="Arial" panose="020B0604020202020204" pitchFamily="34" charset="0"/>
                <a:cs typeface="Arial" panose="020B0604020202020204" pitchFamily="34" charset="0"/>
              </a:rPr>
              <a:t>241</a:t>
            </a:r>
            <a:r>
              <a:rPr lang="en-US" sz="1600" b="1" dirty="0">
                <a:latin typeface="Arial" panose="020B0604020202020204" pitchFamily="34" charset="0"/>
                <a:cs typeface="Arial" panose="020B0604020202020204" pitchFamily="34" charset="0"/>
              </a:rPr>
              <a:t>Am, </a:t>
            </a:r>
            <a:r>
              <a:rPr lang="en-US" sz="1600" b="1" baseline="30000" dirty="0">
                <a:latin typeface="Arial" panose="020B0604020202020204" pitchFamily="34" charset="0"/>
                <a:cs typeface="Arial" panose="020B0604020202020204" pitchFamily="34" charset="0"/>
              </a:rPr>
              <a:t>210</a:t>
            </a:r>
            <a:r>
              <a:rPr lang="en-US" sz="1600" b="1" dirty="0">
                <a:latin typeface="Arial" panose="020B0604020202020204" pitchFamily="34" charset="0"/>
                <a:cs typeface="Arial" panose="020B0604020202020204" pitchFamily="34" charset="0"/>
              </a:rPr>
              <a:t>Po)</a:t>
            </a:r>
            <a:endParaRPr lang="en-US" sz="2000" b="1" dirty="0">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5F4C9589-B0D0-804B-BB4C-126299874ECD}"/>
              </a:ext>
            </a:extLst>
          </p:cNvPr>
          <p:cNvSpPr/>
          <p:nvPr/>
        </p:nvSpPr>
        <p:spPr>
          <a:xfrm>
            <a:off x="8809074" y="2243130"/>
            <a:ext cx="2855952" cy="294740"/>
          </a:xfrm>
          <a:prstGeom prst="rect">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bg1"/>
                </a:solidFill>
                <a:latin typeface="Arial" panose="020B0604020202020204" pitchFamily="34" charset="0"/>
                <a:cs typeface="Arial" panose="020B0604020202020204" pitchFamily="34" charset="0"/>
              </a:rPr>
              <a:t>Thin layer of </a:t>
            </a:r>
            <a:r>
              <a:rPr lang="en-US" sz="1600" b="1" baseline="30000" dirty="0">
                <a:solidFill>
                  <a:schemeClr val="bg1"/>
                </a:solidFill>
                <a:latin typeface="Arial" panose="020B0604020202020204" pitchFamily="34" charset="0"/>
                <a:cs typeface="Arial" panose="020B0604020202020204" pitchFamily="34" charset="0"/>
              </a:rPr>
              <a:t>13</a:t>
            </a:r>
            <a:r>
              <a:rPr lang="en-US" sz="1600" b="1" dirty="0">
                <a:solidFill>
                  <a:schemeClr val="bg1"/>
                </a:solidFill>
                <a:latin typeface="Arial" panose="020B0604020202020204" pitchFamily="34" charset="0"/>
                <a:cs typeface="Arial" panose="020B0604020202020204" pitchFamily="34" charset="0"/>
              </a:rPr>
              <a:t>C</a:t>
            </a:r>
            <a:endParaRPr lang="en-US" sz="2000" b="1" dirty="0">
              <a:solidFill>
                <a:schemeClr val="bg1"/>
              </a:solidFill>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390C0736-E41F-4D1E-8051-481A37B5333F}"/>
              </a:ext>
            </a:extLst>
          </p:cNvPr>
          <p:cNvSpPr/>
          <p:nvPr/>
        </p:nvSpPr>
        <p:spPr>
          <a:xfrm>
            <a:off x="8809074" y="2547031"/>
            <a:ext cx="2855950" cy="294740"/>
          </a:xfrm>
          <a:prstGeom prst="rect">
            <a:avLst/>
          </a:prstGeom>
          <a:solidFill>
            <a:srgbClr val="573C33"/>
          </a:solidFill>
          <a:ln>
            <a:solidFill>
              <a:srgbClr val="573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panose="020B0604020202020204" pitchFamily="34" charset="0"/>
                <a:cs typeface="Arial" panose="020B0604020202020204" pitchFamily="34" charset="0"/>
              </a:rPr>
              <a:t>Copper substrate</a:t>
            </a:r>
          </a:p>
        </p:txBody>
      </p:sp>
      <p:sp>
        <p:nvSpPr>
          <p:cNvPr id="30" name="Down Arrow 55">
            <a:extLst>
              <a:ext uri="{FF2B5EF4-FFF2-40B4-BE49-F238E27FC236}">
                <a16:creationId xmlns:a16="http://schemas.microsoft.com/office/drawing/2014/main" id="{5488C86E-A462-1943-397B-45DFD58255BD}"/>
              </a:ext>
            </a:extLst>
          </p:cNvPr>
          <p:cNvSpPr/>
          <p:nvPr/>
        </p:nvSpPr>
        <p:spPr>
          <a:xfrm rot="10800000">
            <a:off x="11227762" y="1682232"/>
            <a:ext cx="185239" cy="26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E8200D33-6788-AA08-FD36-31E2F3DFF439}"/>
              </a:ext>
            </a:extLst>
          </p:cNvPr>
          <p:cNvSpPr txBox="1"/>
          <p:nvPr/>
        </p:nvSpPr>
        <p:spPr>
          <a:xfrm>
            <a:off x="8939606" y="1674250"/>
            <a:ext cx="1508418" cy="584775"/>
          </a:xfrm>
          <a:prstGeom prst="rect">
            <a:avLst/>
          </a:prstGeom>
          <a:noFill/>
        </p:spPr>
        <p:txBody>
          <a:bodyPr wrap="square" rtlCol="0">
            <a:spAutoFit/>
          </a:bodyPr>
          <a:lstStyle/>
          <a:p>
            <a:pPr algn="ctr"/>
            <a:r>
              <a:rPr lang="en-US" sz="1600" dirty="0">
                <a:solidFill>
                  <a:schemeClr val="accent1"/>
                </a:solidFill>
                <a:latin typeface="Arial" panose="020B0604020202020204" pitchFamily="34" charset="0"/>
                <a:cs typeface="Arial" panose="020B0604020202020204" pitchFamily="34" charset="0"/>
              </a:rPr>
              <a:t>Source </a:t>
            </a:r>
            <a:br>
              <a:rPr lang="en-US" sz="1600" dirty="0">
                <a:solidFill>
                  <a:schemeClr val="accent1"/>
                </a:solidFill>
                <a:latin typeface="Arial" panose="020B0604020202020204" pitchFamily="34" charset="0"/>
                <a:cs typeface="Arial" panose="020B0604020202020204" pitchFamily="34" charset="0"/>
              </a:rPr>
            </a:br>
            <a:r>
              <a:rPr lang="en-US" sz="1600" dirty="0">
                <a:solidFill>
                  <a:schemeClr val="accent1"/>
                </a:solidFill>
                <a:latin typeface="Arial" panose="020B0604020202020204" pitchFamily="34" charset="0"/>
                <a:cs typeface="Arial" panose="020B0604020202020204" pitchFamily="34" charset="0"/>
              </a:rPr>
              <a:t>ON</a:t>
            </a:r>
            <a:endParaRPr lang="en-US" sz="3200" dirty="0">
              <a:solidFill>
                <a:schemeClr val="accent1"/>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D8830917-6243-A18E-91BB-73FC428863B2}"/>
              </a:ext>
            </a:extLst>
          </p:cNvPr>
          <p:cNvSpPr txBox="1"/>
          <p:nvPr/>
        </p:nvSpPr>
        <p:spPr>
          <a:xfrm>
            <a:off x="10071129" y="1658335"/>
            <a:ext cx="1508418" cy="584775"/>
          </a:xfrm>
          <a:prstGeom prst="rect">
            <a:avLst/>
          </a:prstGeom>
          <a:noFill/>
        </p:spPr>
        <p:txBody>
          <a:bodyPr wrap="square" rtlCol="0">
            <a:spAutoFit/>
          </a:bodyPr>
          <a:lstStyle/>
          <a:p>
            <a:pPr algn="ctr"/>
            <a:r>
              <a:rPr lang="en-US" sz="1600" dirty="0">
                <a:solidFill>
                  <a:schemeClr val="accent1"/>
                </a:solidFill>
                <a:latin typeface="Arial" panose="020B0604020202020204" pitchFamily="34" charset="0"/>
                <a:cs typeface="Arial" panose="020B0604020202020204" pitchFamily="34" charset="0"/>
              </a:rPr>
              <a:t>Source </a:t>
            </a:r>
            <a:br>
              <a:rPr lang="en-US" sz="1600" dirty="0">
                <a:solidFill>
                  <a:schemeClr val="accent1"/>
                </a:solidFill>
                <a:latin typeface="Arial" panose="020B0604020202020204" pitchFamily="34" charset="0"/>
                <a:cs typeface="Arial" panose="020B0604020202020204" pitchFamily="34" charset="0"/>
              </a:rPr>
            </a:br>
            <a:r>
              <a:rPr lang="en-US" sz="1600" dirty="0">
                <a:solidFill>
                  <a:schemeClr val="accent1"/>
                </a:solidFill>
                <a:latin typeface="Arial" panose="020B0604020202020204" pitchFamily="34" charset="0"/>
                <a:cs typeface="Arial" panose="020B0604020202020204" pitchFamily="34" charset="0"/>
              </a:rPr>
              <a:t>OFF</a:t>
            </a:r>
            <a:endParaRPr lang="en-US" sz="3200" dirty="0">
              <a:solidFill>
                <a:schemeClr val="accent1"/>
              </a:solidFill>
              <a:latin typeface="Arial" panose="020B0604020202020204" pitchFamily="34" charset="0"/>
              <a:cs typeface="Arial" panose="020B0604020202020204" pitchFamily="34" charset="0"/>
            </a:endParaRPr>
          </a:p>
        </p:txBody>
      </p:sp>
      <p:sp>
        <p:nvSpPr>
          <p:cNvPr id="33" name="Down Arrow 55">
            <a:extLst>
              <a:ext uri="{FF2B5EF4-FFF2-40B4-BE49-F238E27FC236}">
                <a16:creationId xmlns:a16="http://schemas.microsoft.com/office/drawing/2014/main" id="{2331CB04-212F-4D95-8408-07B2B121A8A5}"/>
              </a:ext>
            </a:extLst>
          </p:cNvPr>
          <p:cNvSpPr/>
          <p:nvPr/>
        </p:nvSpPr>
        <p:spPr>
          <a:xfrm>
            <a:off x="11227762" y="1966638"/>
            <a:ext cx="185239" cy="26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Down Arrow 55">
            <a:extLst>
              <a:ext uri="{FF2B5EF4-FFF2-40B4-BE49-F238E27FC236}">
                <a16:creationId xmlns:a16="http://schemas.microsoft.com/office/drawing/2014/main" id="{4D36225A-DB30-7E6D-8886-4DB44A1F8405}"/>
              </a:ext>
            </a:extLst>
          </p:cNvPr>
          <p:cNvSpPr/>
          <p:nvPr/>
        </p:nvSpPr>
        <p:spPr>
          <a:xfrm rot="10800000">
            <a:off x="9130171" y="1954075"/>
            <a:ext cx="185239" cy="26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55">
            <a:extLst>
              <a:ext uri="{FF2B5EF4-FFF2-40B4-BE49-F238E27FC236}">
                <a16:creationId xmlns:a16="http://schemas.microsoft.com/office/drawing/2014/main" id="{0646EA34-3431-2182-A703-B26C588A05BA}"/>
              </a:ext>
            </a:extLst>
          </p:cNvPr>
          <p:cNvSpPr/>
          <p:nvPr/>
        </p:nvSpPr>
        <p:spPr>
          <a:xfrm>
            <a:off x="9130171" y="1678161"/>
            <a:ext cx="185239" cy="2667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50882D0-CA6F-89AB-051B-B5356E8AE5AD}"/>
              </a:ext>
            </a:extLst>
          </p:cNvPr>
          <p:cNvSpPr txBox="1"/>
          <p:nvPr/>
        </p:nvSpPr>
        <p:spPr>
          <a:xfrm>
            <a:off x="8773976" y="2830872"/>
            <a:ext cx="2926145" cy="338554"/>
          </a:xfrm>
          <a:prstGeom prst="rect">
            <a:avLst/>
          </a:prstGeom>
          <a:noFill/>
        </p:spPr>
        <p:txBody>
          <a:bodyPr wrap="square" rtlCol="0">
            <a:spAutoFit/>
          </a:bodyPr>
          <a:lstStyle/>
          <a:p>
            <a:pPr algn="ctr"/>
            <a:r>
              <a:rPr lang="en-US" sz="1600" b="1" dirty="0"/>
              <a:t>Proposed source geometry</a:t>
            </a:r>
          </a:p>
        </p:txBody>
      </p:sp>
      <p:sp>
        <p:nvSpPr>
          <p:cNvPr id="37" name="TextBox 36">
            <a:extLst>
              <a:ext uri="{FF2B5EF4-FFF2-40B4-BE49-F238E27FC236}">
                <a16:creationId xmlns:a16="http://schemas.microsoft.com/office/drawing/2014/main" id="{498E75DB-1E31-04A0-D366-64A5A992EDF9}"/>
              </a:ext>
            </a:extLst>
          </p:cNvPr>
          <p:cNvSpPr txBox="1"/>
          <p:nvPr/>
        </p:nvSpPr>
        <p:spPr>
          <a:xfrm>
            <a:off x="6995845" y="5621887"/>
            <a:ext cx="4003195" cy="338554"/>
          </a:xfrm>
          <a:prstGeom prst="rect">
            <a:avLst/>
          </a:prstGeom>
          <a:noFill/>
        </p:spPr>
        <p:txBody>
          <a:bodyPr wrap="square" rtlCol="0">
            <a:spAutoFit/>
          </a:bodyPr>
          <a:lstStyle/>
          <a:p>
            <a:pPr algn="ctr"/>
            <a:r>
              <a:rPr lang="en-US" sz="1600" b="1" dirty="0"/>
              <a:t>Branching ratio for </a:t>
            </a:r>
            <a:r>
              <a:rPr lang="en-US" sz="1600" b="1" baseline="30000" dirty="0"/>
              <a:t>13</a:t>
            </a:r>
            <a:r>
              <a:rPr lang="en-US" sz="1600" b="1" dirty="0"/>
              <a:t>C (α,n)</a:t>
            </a:r>
          </a:p>
        </p:txBody>
      </p:sp>
      <p:sp>
        <p:nvSpPr>
          <p:cNvPr id="38" name="TextBox 37">
            <a:extLst>
              <a:ext uri="{FF2B5EF4-FFF2-40B4-BE49-F238E27FC236}">
                <a16:creationId xmlns:a16="http://schemas.microsoft.com/office/drawing/2014/main" id="{F8FA07D7-662A-CC1C-C11D-F9F1C795CEF2}"/>
              </a:ext>
            </a:extLst>
          </p:cNvPr>
          <p:cNvSpPr txBox="1"/>
          <p:nvPr/>
        </p:nvSpPr>
        <p:spPr>
          <a:xfrm>
            <a:off x="8425992" y="3611851"/>
            <a:ext cx="1142903" cy="830997"/>
          </a:xfrm>
          <a:prstGeom prst="rect">
            <a:avLst/>
          </a:prstGeom>
          <a:noFill/>
        </p:spPr>
        <p:txBody>
          <a:bodyPr wrap="square" rtlCol="0">
            <a:spAutoFit/>
          </a:bodyPr>
          <a:lstStyle/>
          <a:p>
            <a:pPr algn="ctr"/>
            <a:r>
              <a:rPr lang="el-GR" sz="1200" b="1" dirty="0">
                <a:solidFill>
                  <a:srgbClr val="00B050"/>
                </a:solidFill>
                <a:latin typeface="Calibri" panose="020F0502020204030204" pitchFamily="34" charset="0"/>
                <a:cs typeface="Calibri" panose="020F0502020204030204" pitchFamily="34" charset="0"/>
              </a:rPr>
              <a:t>α</a:t>
            </a:r>
            <a:r>
              <a:rPr lang="en-US" sz="1200" b="1" dirty="0">
                <a:solidFill>
                  <a:srgbClr val="00B050"/>
                </a:solidFill>
                <a:latin typeface="Calibri" panose="020F0502020204030204" pitchFamily="34" charset="0"/>
                <a:cs typeface="Calibri" panose="020F0502020204030204" pitchFamily="34" charset="0"/>
              </a:rPr>
              <a:t> energy threshold </a:t>
            </a:r>
            <a:br>
              <a:rPr lang="en-US" sz="1200" b="1" dirty="0">
                <a:solidFill>
                  <a:srgbClr val="00B050"/>
                </a:solidFill>
                <a:latin typeface="Calibri" panose="020F0502020204030204" pitchFamily="34" charset="0"/>
                <a:cs typeface="Calibri" panose="020F0502020204030204" pitchFamily="34" charset="0"/>
              </a:rPr>
            </a:br>
            <a:r>
              <a:rPr lang="en-US" sz="1200" b="1" dirty="0">
                <a:solidFill>
                  <a:srgbClr val="00B050"/>
                </a:solidFill>
                <a:latin typeface="Calibri" panose="020F0502020204030204" pitchFamily="34" charset="0"/>
                <a:cs typeface="Calibri" panose="020F0502020204030204" pitchFamily="34" charset="0"/>
              </a:rPr>
              <a:t>for </a:t>
            </a:r>
            <a:r>
              <a:rPr lang="el-GR" sz="1200" b="1" dirty="0">
                <a:solidFill>
                  <a:srgbClr val="00B050"/>
                </a:solidFill>
                <a:latin typeface="Calibri" panose="020F0502020204030204" pitchFamily="34" charset="0"/>
                <a:cs typeface="Calibri" panose="020F0502020204030204" pitchFamily="34" charset="0"/>
              </a:rPr>
              <a:t>γ</a:t>
            </a:r>
            <a:r>
              <a:rPr lang="en-US" sz="1200" b="1" dirty="0">
                <a:solidFill>
                  <a:srgbClr val="00B050"/>
                </a:solidFill>
                <a:latin typeface="Calibri" panose="020F0502020204030204" pitchFamily="34" charset="0"/>
                <a:cs typeface="Calibri" panose="020F0502020204030204" pitchFamily="34" charset="0"/>
              </a:rPr>
              <a:t> ray production</a:t>
            </a:r>
            <a:endParaRPr lang="en-US" sz="1200" b="1" dirty="0">
              <a:solidFill>
                <a:srgbClr val="00B050"/>
              </a:solidFill>
            </a:endParaRPr>
          </a:p>
        </p:txBody>
      </p:sp>
      <p:cxnSp>
        <p:nvCxnSpPr>
          <p:cNvPr id="39" name="Straight Arrow Connector 38">
            <a:extLst>
              <a:ext uri="{FF2B5EF4-FFF2-40B4-BE49-F238E27FC236}">
                <a16:creationId xmlns:a16="http://schemas.microsoft.com/office/drawing/2014/main" id="{28D7DACD-A428-1EE4-DFF4-D8BB51B2E2D4}"/>
              </a:ext>
            </a:extLst>
          </p:cNvPr>
          <p:cNvCxnSpPr>
            <a:cxnSpLocks/>
          </p:cNvCxnSpPr>
          <p:nvPr/>
        </p:nvCxnSpPr>
        <p:spPr>
          <a:xfrm>
            <a:off x="9217819" y="4387508"/>
            <a:ext cx="127790" cy="513000"/>
          </a:xfrm>
          <a:prstGeom prst="straightConnector1">
            <a:avLst/>
          </a:prstGeom>
          <a:ln w="38100">
            <a:solidFill>
              <a:srgbClr val="00B050"/>
            </a:solidFill>
            <a:tailEnd type="triangle"/>
          </a:ln>
        </p:spPr>
        <p:style>
          <a:lnRef idx="3">
            <a:schemeClr val="accent6"/>
          </a:lnRef>
          <a:fillRef idx="0">
            <a:schemeClr val="accent6"/>
          </a:fillRef>
          <a:effectRef idx="2">
            <a:schemeClr val="accent6"/>
          </a:effectRef>
          <a:fontRef idx="minor">
            <a:schemeClr val="tx1"/>
          </a:fontRef>
        </p:style>
      </p:cxnSp>
      <p:sp>
        <p:nvSpPr>
          <p:cNvPr id="43" name="TextBox 42">
            <a:extLst>
              <a:ext uri="{FF2B5EF4-FFF2-40B4-BE49-F238E27FC236}">
                <a16:creationId xmlns:a16="http://schemas.microsoft.com/office/drawing/2014/main" id="{3D2CEA22-830C-D4E4-DA7C-1DAEF93882BD}"/>
              </a:ext>
            </a:extLst>
          </p:cNvPr>
          <p:cNvSpPr txBox="1"/>
          <p:nvPr/>
        </p:nvSpPr>
        <p:spPr>
          <a:xfrm>
            <a:off x="9597909" y="3677264"/>
            <a:ext cx="1227429" cy="400110"/>
          </a:xfrm>
          <a:prstGeom prst="rect">
            <a:avLst/>
          </a:prstGeom>
          <a:noFill/>
        </p:spPr>
        <p:txBody>
          <a:bodyPr wrap="square" rtlCol="0">
            <a:spAutoFit/>
          </a:bodyPr>
          <a:lstStyle/>
          <a:p>
            <a:r>
              <a:rPr lang="en-US" sz="1000" dirty="0"/>
              <a:t>P. Mohr, Phys. Rev. C 97 064613 (2018) </a:t>
            </a:r>
          </a:p>
        </p:txBody>
      </p:sp>
      <p:sp>
        <p:nvSpPr>
          <p:cNvPr id="47" name="Content Placeholder 2">
            <a:extLst>
              <a:ext uri="{FF2B5EF4-FFF2-40B4-BE49-F238E27FC236}">
                <a16:creationId xmlns:a16="http://schemas.microsoft.com/office/drawing/2014/main" id="{D80837B8-94CE-F59F-32C2-011D4087C99E}"/>
              </a:ext>
            </a:extLst>
          </p:cNvPr>
          <p:cNvSpPr>
            <a:spLocks noGrp="1"/>
          </p:cNvSpPr>
          <p:nvPr>
            <p:ph idx="1"/>
          </p:nvPr>
        </p:nvSpPr>
        <p:spPr>
          <a:xfrm>
            <a:off x="232683" y="1271943"/>
            <a:ext cx="7192217" cy="2355938"/>
          </a:xfrm>
        </p:spPr>
        <p:txBody>
          <a:bodyPr>
            <a:normAutofit/>
          </a:bodyPr>
          <a:lstStyle/>
          <a:p>
            <a:r>
              <a:rPr lang="en-US" sz="2400" dirty="0"/>
              <a:t>Monoenergetic high energy gamma ray source</a:t>
            </a:r>
          </a:p>
          <a:p>
            <a:r>
              <a:rPr lang="en-US" sz="2400" dirty="0"/>
              <a:t>Avoids neutron generator by use of radioisotopes </a:t>
            </a:r>
          </a:p>
          <a:p>
            <a:r>
              <a:rPr lang="en-US" sz="2400" dirty="0"/>
              <a:t>Ability to actively turn on and off</a:t>
            </a:r>
          </a:p>
          <a:p>
            <a:r>
              <a:rPr lang="en-US" sz="2400" dirty="0"/>
              <a:t>Correlated particle emission for background rejection</a:t>
            </a:r>
          </a:p>
        </p:txBody>
      </p:sp>
      <p:pic>
        <p:nvPicPr>
          <p:cNvPr id="4098" name="Picture 2">
            <a:extLst>
              <a:ext uri="{FF2B5EF4-FFF2-40B4-BE49-F238E27FC236}">
                <a16:creationId xmlns:a16="http://schemas.microsoft.com/office/drawing/2014/main" id="{C843BBB9-B2D5-3D94-4B16-2DB694AF89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094" y="3345968"/>
            <a:ext cx="4218977" cy="2083658"/>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D31F17E3-9C56-8165-8A17-CA98E917598E}"/>
              </a:ext>
            </a:extLst>
          </p:cNvPr>
          <p:cNvSpPr txBox="1"/>
          <p:nvPr/>
        </p:nvSpPr>
        <p:spPr>
          <a:xfrm>
            <a:off x="692723" y="5029516"/>
            <a:ext cx="1603937" cy="400110"/>
          </a:xfrm>
          <a:prstGeom prst="rect">
            <a:avLst/>
          </a:prstGeom>
          <a:noFill/>
        </p:spPr>
        <p:txBody>
          <a:bodyPr wrap="square" rtlCol="0">
            <a:spAutoFit/>
          </a:bodyPr>
          <a:lstStyle/>
          <a:p>
            <a:r>
              <a:rPr lang="en-US" sz="1000" dirty="0"/>
              <a:t>I. J. Arnquist et al., Phys. Rev. C 105 064610 (2022) </a:t>
            </a:r>
          </a:p>
        </p:txBody>
      </p:sp>
      <p:sp>
        <p:nvSpPr>
          <p:cNvPr id="53" name="TextBox 52">
            <a:extLst>
              <a:ext uri="{FF2B5EF4-FFF2-40B4-BE49-F238E27FC236}">
                <a16:creationId xmlns:a16="http://schemas.microsoft.com/office/drawing/2014/main" id="{4AA236A3-3C79-E5EA-D73A-F45312FFB79F}"/>
              </a:ext>
            </a:extLst>
          </p:cNvPr>
          <p:cNvSpPr txBox="1"/>
          <p:nvPr/>
        </p:nvSpPr>
        <p:spPr>
          <a:xfrm>
            <a:off x="1190743" y="5574449"/>
            <a:ext cx="3604333" cy="338554"/>
          </a:xfrm>
          <a:prstGeom prst="rect">
            <a:avLst/>
          </a:prstGeom>
          <a:noFill/>
        </p:spPr>
        <p:txBody>
          <a:bodyPr wrap="square" rtlCol="0">
            <a:spAutoFit/>
          </a:bodyPr>
          <a:lstStyle/>
          <a:p>
            <a:pPr algn="ctr"/>
            <a:r>
              <a:rPr lang="en-US" sz="1600" b="1" dirty="0"/>
              <a:t> </a:t>
            </a:r>
            <a:r>
              <a:rPr lang="en-US" sz="1600" b="1" baseline="30000" dirty="0"/>
              <a:t>13</a:t>
            </a:r>
            <a:r>
              <a:rPr lang="en-US" sz="1600" b="1" dirty="0"/>
              <a:t>C(</a:t>
            </a:r>
            <a:r>
              <a:rPr lang="el-GR" sz="1600" b="1" dirty="0">
                <a:latin typeface="Calibri" panose="020F0502020204030204" pitchFamily="34" charset="0"/>
                <a:cs typeface="Calibri" panose="020F0502020204030204" pitchFamily="34" charset="0"/>
              </a:rPr>
              <a:t>α</a:t>
            </a:r>
            <a:r>
              <a:rPr lang="en-US" sz="1600" b="1" dirty="0">
                <a:latin typeface="Calibri" panose="020F0502020204030204" pitchFamily="34" charset="0"/>
                <a:cs typeface="Calibri" panose="020F0502020204030204" pitchFamily="34" charset="0"/>
              </a:rPr>
              <a:t>,n</a:t>
            </a:r>
            <a:r>
              <a:rPr lang="en-US" sz="1600" b="1" dirty="0"/>
              <a:t>)</a:t>
            </a:r>
            <a:r>
              <a:rPr lang="en-US" sz="1600" b="1" baseline="30000" dirty="0"/>
              <a:t>16</a:t>
            </a:r>
            <a:r>
              <a:rPr lang="en-US" sz="1600" b="1" dirty="0"/>
              <a:t>O</a:t>
            </a:r>
          </a:p>
        </p:txBody>
      </p:sp>
      <p:sp>
        <p:nvSpPr>
          <p:cNvPr id="55" name="Rectangle 54">
            <a:extLst>
              <a:ext uri="{FF2B5EF4-FFF2-40B4-BE49-F238E27FC236}">
                <a16:creationId xmlns:a16="http://schemas.microsoft.com/office/drawing/2014/main" id="{B432249D-0EFC-A510-87AA-D68CA8AF8B71}"/>
              </a:ext>
            </a:extLst>
          </p:cNvPr>
          <p:cNvSpPr/>
          <p:nvPr/>
        </p:nvSpPr>
        <p:spPr>
          <a:xfrm>
            <a:off x="3281406" y="4675600"/>
            <a:ext cx="247928" cy="25503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87D3929-7B28-55BA-E02B-9FBBBC65A95E}"/>
              </a:ext>
            </a:extLst>
          </p:cNvPr>
          <p:cNvSpPr/>
          <p:nvPr/>
        </p:nvSpPr>
        <p:spPr>
          <a:xfrm>
            <a:off x="2068282" y="4055497"/>
            <a:ext cx="318610" cy="26089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5CEB80D-CBA7-1EA5-6131-965A24096FCB}"/>
              </a:ext>
            </a:extLst>
          </p:cNvPr>
          <p:cNvSpPr/>
          <p:nvPr/>
        </p:nvSpPr>
        <p:spPr>
          <a:xfrm>
            <a:off x="3904626" y="4244874"/>
            <a:ext cx="808099" cy="20601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95832D26-EC8D-3D9B-276A-C5F6F319CEA9}"/>
              </a:ext>
            </a:extLst>
          </p:cNvPr>
          <p:cNvSpPr txBox="1"/>
          <p:nvPr/>
        </p:nvSpPr>
        <p:spPr>
          <a:xfrm>
            <a:off x="3436676" y="5062837"/>
            <a:ext cx="1974546" cy="523220"/>
          </a:xfrm>
          <a:prstGeom prst="rect">
            <a:avLst/>
          </a:prstGeom>
          <a:noFill/>
        </p:spPr>
        <p:txBody>
          <a:bodyPr wrap="square" rtlCol="0">
            <a:spAutoFit/>
          </a:bodyPr>
          <a:lstStyle/>
          <a:p>
            <a:r>
              <a:rPr lang="en-US" sz="1400" b="1" dirty="0">
                <a:solidFill>
                  <a:srgbClr val="FF0000"/>
                </a:solidFill>
              </a:rPr>
              <a:t>Emission of 6.1 MeV </a:t>
            </a:r>
            <a:r>
              <a:rPr lang="en-US" sz="1400" b="1" dirty="0">
                <a:solidFill>
                  <a:srgbClr val="FF0000"/>
                </a:solidFill>
                <a:latin typeface="Calibri" panose="020F0502020204030204" pitchFamily="34" charset="0"/>
                <a:cs typeface="Calibri" panose="020F0502020204030204" pitchFamily="34" charset="0"/>
              </a:rPr>
              <a:t>γ with correlated </a:t>
            </a:r>
            <a:r>
              <a:rPr lang="en-US" sz="1400" b="1" baseline="30000" dirty="0">
                <a:solidFill>
                  <a:srgbClr val="FF0000"/>
                </a:solidFill>
                <a:latin typeface="Calibri" panose="020F0502020204030204" pitchFamily="34" charset="0"/>
                <a:cs typeface="Calibri" panose="020F0502020204030204" pitchFamily="34" charset="0"/>
              </a:rPr>
              <a:t>1</a:t>
            </a:r>
            <a:r>
              <a:rPr lang="en-US" sz="1400" b="1" dirty="0">
                <a:solidFill>
                  <a:srgbClr val="FF0000"/>
                </a:solidFill>
                <a:latin typeface="Calibri" panose="020F0502020204030204" pitchFamily="34" charset="0"/>
                <a:cs typeface="Calibri" panose="020F0502020204030204" pitchFamily="34" charset="0"/>
              </a:rPr>
              <a:t>n</a:t>
            </a:r>
            <a:endParaRPr lang="en-US" sz="1600" b="1" dirty="0">
              <a:solidFill>
                <a:srgbClr val="FF0000"/>
              </a:solidFill>
            </a:endParaRPr>
          </a:p>
        </p:txBody>
      </p:sp>
      <p:cxnSp>
        <p:nvCxnSpPr>
          <p:cNvPr id="61" name="Straight Arrow Connector 60">
            <a:extLst>
              <a:ext uri="{FF2B5EF4-FFF2-40B4-BE49-F238E27FC236}">
                <a16:creationId xmlns:a16="http://schemas.microsoft.com/office/drawing/2014/main" id="{6CDFAC55-D93B-40F2-FB2A-5A8C0775FBD0}"/>
              </a:ext>
            </a:extLst>
          </p:cNvPr>
          <p:cNvCxnSpPr/>
          <p:nvPr/>
        </p:nvCxnSpPr>
        <p:spPr>
          <a:xfrm flipH="1" flipV="1">
            <a:off x="3602133" y="4848796"/>
            <a:ext cx="226659" cy="30574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80B07041-E88E-3B03-B851-C08BF1A2D337}"/>
              </a:ext>
            </a:extLst>
          </p:cNvPr>
          <p:cNvCxnSpPr>
            <a:cxnSpLocks/>
          </p:cNvCxnSpPr>
          <p:nvPr/>
        </p:nvCxnSpPr>
        <p:spPr>
          <a:xfrm flipH="1" flipV="1">
            <a:off x="4766870" y="4540253"/>
            <a:ext cx="115828" cy="52210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99" name="Straight Arrow Connector 4098">
            <a:extLst>
              <a:ext uri="{FF2B5EF4-FFF2-40B4-BE49-F238E27FC236}">
                <a16:creationId xmlns:a16="http://schemas.microsoft.com/office/drawing/2014/main" id="{27117468-6B5F-BA6F-7954-16AC171FA5CA}"/>
              </a:ext>
            </a:extLst>
          </p:cNvPr>
          <p:cNvCxnSpPr>
            <a:cxnSpLocks/>
          </p:cNvCxnSpPr>
          <p:nvPr/>
        </p:nvCxnSpPr>
        <p:spPr>
          <a:xfrm flipH="1" flipV="1">
            <a:off x="2421990" y="4134980"/>
            <a:ext cx="2340026" cy="98448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573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Mission Relevance</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a:xfrm>
            <a:off x="838200" y="1546167"/>
            <a:ext cx="5669132" cy="4351338"/>
          </a:xfrm>
        </p:spPr>
        <p:txBody>
          <a:bodyPr/>
          <a:lstStyle/>
          <a:p>
            <a:r>
              <a:rPr lang="en-US" dirty="0"/>
              <a:t>Large antineutrino detectors offer prospects for nonintrusive far-field reactor monitoring</a:t>
            </a:r>
            <a:br>
              <a:rPr lang="en-US" dirty="0"/>
            </a:br>
            <a:endParaRPr lang="en-US" dirty="0"/>
          </a:p>
          <a:p>
            <a:r>
              <a:rPr lang="en-US" dirty="0"/>
              <a:t>Remote detection of reactor operations inconsistent with declarations</a:t>
            </a:r>
          </a:p>
          <a:p>
            <a:endParaRPr lang="en-US" dirty="0"/>
          </a:p>
          <a:p>
            <a:r>
              <a:rPr lang="en-US" dirty="0"/>
              <a:t>Detection of undeclared reactors</a:t>
            </a:r>
          </a:p>
          <a:p>
            <a:endParaRPr lang="en-US" dirty="0"/>
          </a:p>
          <a:p>
            <a:endParaRPr lang="en-US" dirty="0"/>
          </a:p>
          <a:p>
            <a:endParaRPr lang="en-US" dirty="0"/>
          </a:p>
          <a:p>
            <a:endParaRPr lang="en-US" dirty="0"/>
          </a:p>
        </p:txBody>
      </p:sp>
      <p:pic>
        <p:nvPicPr>
          <p:cNvPr id="4" name="Picture 3" descr="Shape&#10;&#10;Description automatically generated">
            <a:extLst>
              <a:ext uri="{FF2B5EF4-FFF2-40B4-BE49-F238E27FC236}">
                <a16:creationId xmlns:a16="http://schemas.microsoft.com/office/drawing/2014/main" id="{D1D96F64-CC08-07F3-8B62-BF28712C65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5" name="Picture 4">
            <a:extLst>
              <a:ext uri="{FF2B5EF4-FFF2-40B4-BE49-F238E27FC236}">
                <a16:creationId xmlns:a16="http://schemas.microsoft.com/office/drawing/2014/main" id="{56848837-2C32-4881-1EB3-629F317A7B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pic>
        <p:nvPicPr>
          <p:cNvPr id="13" name="Picture 12" descr="Chart, histogram&#10;&#10;Description automatically generated">
            <a:extLst>
              <a:ext uri="{FF2B5EF4-FFF2-40B4-BE49-F238E27FC236}">
                <a16:creationId xmlns:a16="http://schemas.microsoft.com/office/drawing/2014/main" id="{197A9ED1-3694-E00F-D867-B23A9AA4379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7637" y="3967689"/>
            <a:ext cx="3058788" cy="2034243"/>
          </a:xfrm>
          <a:prstGeom prst="rect">
            <a:avLst/>
          </a:prstGeom>
        </p:spPr>
      </p:pic>
      <p:sp>
        <p:nvSpPr>
          <p:cNvPr id="14" name="Rectangle 13">
            <a:extLst>
              <a:ext uri="{FF2B5EF4-FFF2-40B4-BE49-F238E27FC236}">
                <a16:creationId xmlns:a16="http://schemas.microsoft.com/office/drawing/2014/main" id="{1B3B029D-56E3-6AA2-F684-A305898EF772}"/>
              </a:ext>
            </a:extLst>
          </p:cNvPr>
          <p:cNvSpPr/>
          <p:nvPr/>
        </p:nvSpPr>
        <p:spPr>
          <a:xfrm>
            <a:off x="9756559" y="2155284"/>
            <a:ext cx="199731" cy="23875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C01CFF9-385C-2CB7-FF72-F767E8EA5C0B}"/>
              </a:ext>
            </a:extLst>
          </p:cNvPr>
          <p:cNvSpPr txBox="1"/>
          <p:nvPr/>
        </p:nvSpPr>
        <p:spPr>
          <a:xfrm>
            <a:off x="7654762" y="4774434"/>
            <a:ext cx="876679" cy="861774"/>
          </a:xfrm>
          <a:prstGeom prst="rect">
            <a:avLst/>
          </a:prstGeom>
          <a:noFill/>
        </p:spPr>
        <p:txBody>
          <a:bodyPr wrap="square" rtlCol="0">
            <a:spAutoFit/>
          </a:bodyPr>
          <a:lstStyle/>
          <a:p>
            <a:r>
              <a:rPr lang="en-US" sz="1000" dirty="0"/>
              <a:t>A. </a:t>
            </a:r>
            <a:r>
              <a:rPr lang="en-US" sz="1000" dirty="0" err="1"/>
              <a:t>Allega</a:t>
            </a:r>
            <a:r>
              <a:rPr lang="en-US" sz="1000" dirty="0"/>
              <a:t> et al., Phys. Rev. Lett. 130, 091801 (2023) </a:t>
            </a:r>
          </a:p>
        </p:txBody>
      </p:sp>
      <p:sp>
        <p:nvSpPr>
          <p:cNvPr id="17" name="TextBox 16">
            <a:extLst>
              <a:ext uri="{FF2B5EF4-FFF2-40B4-BE49-F238E27FC236}">
                <a16:creationId xmlns:a16="http://schemas.microsoft.com/office/drawing/2014/main" id="{CE0A8E0C-DACF-A5F4-9381-04ED2297D0B9}"/>
              </a:ext>
            </a:extLst>
          </p:cNvPr>
          <p:cNvSpPr txBox="1"/>
          <p:nvPr/>
        </p:nvSpPr>
        <p:spPr>
          <a:xfrm>
            <a:off x="9756559" y="4240955"/>
            <a:ext cx="2356979" cy="1323439"/>
          </a:xfrm>
          <a:prstGeom prst="rect">
            <a:avLst/>
          </a:prstGeom>
          <a:noFill/>
        </p:spPr>
        <p:txBody>
          <a:bodyPr wrap="square" rtlCol="0">
            <a:spAutoFit/>
          </a:bodyPr>
          <a:lstStyle/>
          <a:p>
            <a:r>
              <a:rPr lang="en-US" sz="1600" b="1" dirty="0"/>
              <a:t>Detection of aggregate reactor antineutrino signal in pure water from weighted mean distance of 650 km in 190 days</a:t>
            </a:r>
          </a:p>
        </p:txBody>
      </p:sp>
      <p:pic>
        <p:nvPicPr>
          <p:cNvPr id="9" name="Picture 8" descr="Chart, scatter chart&#10;&#10;Description automatically generated">
            <a:extLst>
              <a:ext uri="{FF2B5EF4-FFF2-40B4-BE49-F238E27FC236}">
                <a16:creationId xmlns:a16="http://schemas.microsoft.com/office/drawing/2014/main" id="{E24240EE-C578-22DA-E9E2-1AD6971F4D29}"/>
              </a:ext>
            </a:extLst>
          </p:cNvPr>
          <p:cNvPicPr>
            <a:picLocks noChangeAspect="1"/>
          </p:cNvPicPr>
          <p:nvPr/>
        </p:nvPicPr>
        <p:blipFill rotWithShape="1">
          <a:blip r:embed="rId5">
            <a:extLst>
              <a:ext uri="{28A0092B-C50C-407E-A947-70E740481C1C}">
                <a14:useLocalDpi xmlns:a14="http://schemas.microsoft.com/office/drawing/2010/main" val="0"/>
              </a:ext>
            </a:extLst>
          </a:blip>
          <a:srcRect r="6273"/>
          <a:stretch/>
        </p:blipFill>
        <p:spPr>
          <a:xfrm>
            <a:off x="9286044" y="1978320"/>
            <a:ext cx="2827494" cy="2016132"/>
          </a:xfrm>
          <a:prstGeom prst="rect">
            <a:avLst/>
          </a:prstGeom>
        </p:spPr>
      </p:pic>
      <p:sp>
        <p:nvSpPr>
          <p:cNvPr id="12" name="TextBox 11">
            <a:extLst>
              <a:ext uri="{FF2B5EF4-FFF2-40B4-BE49-F238E27FC236}">
                <a16:creationId xmlns:a16="http://schemas.microsoft.com/office/drawing/2014/main" id="{E3A29E0D-D2CC-DC18-96EB-9B2017A21F31}"/>
              </a:ext>
            </a:extLst>
          </p:cNvPr>
          <p:cNvSpPr txBox="1"/>
          <p:nvPr/>
        </p:nvSpPr>
        <p:spPr>
          <a:xfrm>
            <a:off x="7766325" y="2297202"/>
            <a:ext cx="1627321" cy="1077218"/>
          </a:xfrm>
          <a:prstGeom prst="rect">
            <a:avLst/>
          </a:prstGeom>
          <a:noFill/>
        </p:spPr>
        <p:txBody>
          <a:bodyPr wrap="square" rtlCol="0">
            <a:spAutoFit/>
          </a:bodyPr>
          <a:lstStyle/>
          <a:p>
            <a:pPr algn="r"/>
            <a:r>
              <a:rPr lang="en-US" sz="1600" b="1" dirty="0"/>
              <a:t>Simulated WATCHMAN sensitivity for 150 km standoff</a:t>
            </a:r>
          </a:p>
        </p:txBody>
      </p:sp>
      <p:sp>
        <p:nvSpPr>
          <p:cNvPr id="19" name="TextBox 18">
            <a:extLst>
              <a:ext uri="{FF2B5EF4-FFF2-40B4-BE49-F238E27FC236}">
                <a16:creationId xmlns:a16="http://schemas.microsoft.com/office/drawing/2014/main" id="{F7DAFCB4-509B-7DC4-D31F-5DFF69FD4DE6}"/>
              </a:ext>
            </a:extLst>
          </p:cNvPr>
          <p:cNvSpPr txBox="1"/>
          <p:nvPr/>
        </p:nvSpPr>
        <p:spPr>
          <a:xfrm>
            <a:off x="7894185" y="3362725"/>
            <a:ext cx="1756372" cy="400110"/>
          </a:xfrm>
          <a:prstGeom prst="rect">
            <a:avLst/>
          </a:prstGeom>
          <a:noFill/>
        </p:spPr>
        <p:txBody>
          <a:bodyPr wrap="square" rtlCol="0">
            <a:spAutoFit/>
          </a:bodyPr>
          <a:lstStyle/>
          <a:p>
            <a:pPr algn="r"/>
            <a:r>
              <a:rPr lang="en-US" sz="1000" dirty="0"/>
              <a:t>L. </a:t>
            </a:r>
            <a:r>
              <a:rPr lang="en-US" sz="1000" dirty="0" err="1"/>
              <a:t>Kneale</a:t>
            </a:r>
            <a:r>
              <a:rPr lang="en-US" sz="1000" dirty="0"/>
              <a:t> et al., arXiv:2210.11224</a:t>
            </a:r>
          </a:p>
        </p:txBody>
      </p:sp>
      <p:pic>
        <p:nvPicPr>
          <p:cNvPr id="21" name="Picture 20" descr="A picture containing chart&#10;&#10;Description automatically generated">
            <a:extLst>
              <a:ext uri="{FF2B5EF4-FFF2-40B4-BE49-F238E27FC236}">
                <a16:creationId xmlns:a16="http://schemas.microsoft.com/office/drawing/2014/main" id="{42512A6F-86A5-BF28-8515-4C71D8C5E9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01060" y="42288"/>
            <a:ext cx="3142622" cy="2028359"/>
          </a:xfrm>
          <a:prstGeom prst="rect">
            <a:avLst/>
          </a:prstGeom>
        </p:spPr>
      </p:pic>
      <p:sp>
        <p:nvSpPr>
          <p:cNvPr id="22" name="TextBox 21">
            <a:extLst>
              <a:ext uri="{FF2B5EF4-FFF2-40B4-BE49-F238E27FC236}">
                <a16:creationId xmlns:a16="http://schemas.microsoft.com/office/drawing/2014/main" id="{72C655B1-0EFF-E122-E654-6103AA19B166}"/>
              </a:ext>
            </a:extLst>
          </p:cNvPr>
          <p:cNvSpPr txBox="1"/>
          <p:nvPr/>
        </p:nvSpPr>
        <p:spPr>
          <a:xfrm>
            <a:off x="10223749" y="124172"/>
            <a:ext cx="1726825" cy="1077218"/>
          </a:xfrm>
          <a:prstGeom prst="rect">
            <a:avLst/>
          </a:prstGeom>
          <a:noFill/>
        </p:spPr>
        <p:txBody>
          <a:bodyPr wrap="square" rtlCol="0">
            <a:spAutoFit/>
          </a:bodyPr>
          <a:lstStyle/>
          <a:p>
            <a:r>
              <a:rPr lang="en-US" sz="1600" b="1" dirty="0"/>
              <a:t>Simulated WATCHMAN sensitivity for 1 month dwell time</a:t>
            </a:r>
          </a:p>
        </p:txBody>
      </p:sp>
      <p:sp>
        <p:nvSpPr>
          <p:cNvPr id="23" name="TextBox 22">
            <a:extLst>
              <a:ext uri="{FF2B5EF4-FFF2-40B4-BE49-F238E27FC236}">
                <a16:creationId xmlns:a16="http://schemas.microsoft.com/office/drawing/2014/main" id="{97AB6859-D8FA-43F3-BE71-AD02BA502E3A}"/>
              </a:ext>
            </a:extLst>
          </p:cNvPr>
          <p:cNvSpPr txBox="1"/>
          <p:nvPr/>
        </p:nvSpPr>
        <p:spPr>
          <a:xfrm>
            <a:off x="10128682" y="1298028"/>
            <a:ext cx="1225118" cy="400110"/>
          </a:xfrm>
          <a:prstGeom prst="rect">
            <a:avLst/>
          </a:prstGeom>
          <a:noFill/>
        </p:spPr>
        <p:txBody>
          <a:bodyPr wrap="square" rtlCol="0">
            <a:spAutoFit/>
          </a:bodyPr>
          <a:lstStyle/>
          <a:p>
            <a:r>
              <a:rPr lang="en-US" sz="1000" dirty="0"/>
              <a:t>O. Akindele et al., arXiv:2210.09391 </a:t>
            </a:r>
          </a:p>
        </p:txBody>
      </p:sp>
    </p:spTree>
    <p:extLst>
      <p:ext uri="{BB962C8B-B14F-4D97-AF65-F5344CB8AC3E}">
        <p14:creationId xmlns:p14="http://schemas.microsoft.com/office/powerpoint/2010/main" val="3601322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Simulation Models Disagree in Source Emission</a:t>
            </a:r>
          </a:p>
        </p:txBody>
      </p:sp>
      <p:pic>
        <p:nvPicPr>
          <p:cNvPr id="4" name="Picture 3" descr="Shape&#10;&#10;Description automatically generated">
            <a:extLst>
              <a:ext uri="{FF2B5EF4-FFF2-40B4-BE49-F238E27FC236}">
                <a16:creationId xmlns:a16="http://schemas.microsoft.com/office/drawing/2014/main" id="{D8F04DDD-CD1C-E8FF-DC8B-F343853629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5" name="Picture 4">
            <a:extLst>
              <a:ext uri="{FF2B5EF4-FFF2-40B4-BE49-F238E27FC236}">
                <a16:creationId xmlns:a16="http://schemas.microsoft.com/office/drawing/2014/main" id="{4BDD776F-282B-02DC-6751-F4F23DF305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pic>
        <p:nvPicPr>
          <p:cNvPr id="9" name="Picture 8" descr="Chart, line chart&#10;&#10;Description automatically generated">
            <a:extLst>
              <a:ext uri="{FF2B5EF4-FFF2-40B4-BE49-F238E27FC236}">
                <a16:creationId xmlns:a16="http://schemas.microsoft.com/office/drawing/2014/main" id="{96492629-2EB6-6314-5724-BA79DB0B15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0656" y="3434338"/>
            <a:ext cx="2792151" cy="2097781"/>
          </a:xfrm>
          <a:prstGeom prst="rect">
            <a:avLst/>
          </a:prstGeom>
        </p:spPr>
      </p:pic>
      <p:pic>
        <p:nvPicPr>
          <p:cNvPr id="12" name="Picture 11" descr="Chart, line chart&#10;&#10;Description automatically generated">
            <a:extLst>
              <a:ext uri="{FF2B5EF4-FFF2-40B4-BE49-F238E27FC236}">
                <a16:creationId xmlns:a16="http://schemas.microsoft.com/office/drawing/2014/main" id="{52FD727A-C958-5300-FDD0-BB545DE029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8131" y="3429000"/>
            <a:ext cx="2676741" cy="2062329"/>
          </a:xfrm>
          <a:prstGeom prst="rect">
            <a:avLst/>
          </a:prstGeom>
        </p:spPr>
      </p:pic>
      <p:sp>
        <p:nvSpPr>
          <p:cNvPr id="14" name="TextBox 13">
            <a:extLst>
              <a:ext uri="{FF2B5EF4-FFF2-40B4-BE49-F238E27FC236}">
                <a16:creationId xmlns:a16="http://schemas.microsoft.com/office/drawing/2014/main" id="{B60033ED-2084-14D7-94E5-25A84B55B9D4}"/>
              </a:ext>
            </a:extLst>
          </p:cNvPr>
          <p:cNvSpPr txBox="1"/>
          <p:nvPr/>
        </p:nvSpPr>
        <p:spPr>
          <a:xfrm>
            <a:off x="7891511" y="5532119"/>
            <a:ext cx="3245858" cy="523220"/>
          </a:xfrm>
          <a:prstGeom prst="rect">
            <a:avLst/>
          </a:prstGeom>
          <a:noFill/>
        </p:spPr>
        <p:txBody>
          <a:bodyPr wrap="square" rtlCol="0">
            <a:spAutoFit/>
          </a:bodyPr>
          <a:lstStyle/>
          <a:p>
            <a:pPr algn="ctr"/>
            <a:r>
              <a:rPr lang="en-US" sz="1400" b="1" dirty="0"/>
              <a:t>Branching ratio of gamma ray to neutron emission from </a:t>
            </a:r>
            <a:r>
              <a:rPr lang="en-US" sz="1400" b="1" baseline="30000" dirty="0"/>
              <a:t>241</a:t>
            </a:r>
            <a:r>
              <a:rPr lang="en-US" sz="1400" b="1" dirty="0"/>
              <a:t>Am</a:t>
            </a:r>
            <a:r>
              <a:rPr lang="en-US" sz="1400" b="1" baseline="30000" dirty="0"/>
              <a:t>13</a:t>
            </a:r>
            <a:r>
              <a:rPr lang="en-US" sz="1400" b="1" dirty="0"/>
              <a:t>C source </a:t>
            </a:r>
          </a:p>
        </p:txBody>
      </p:sp>
      <p:sp>
        <p:nvSpPr>
          <p:cNvPr id="15" name="TextBox 14">
            <a:extLst>
              <a:ext uri="{FF2B5EF4-FFF2-40B4-BE49-F238E27FC236}">
                <a16:creationId xmlns:a16="http://schemas.microsoft.com/office/drawing/2014/main" id="{3BB9ACE7-0359-A1F7-9457-7AA2AEBC7BFC}"/>
              </a:ext>
            </a:extLst>
          </p:cNvPr>
          <p:cNvSpPr txBox="1"/>
          <p:nvPr/>
        </p:nvSpPr>
        <p:spPr>
          <a:xfrm>
            <a:off x="4316613" y="5637589"/>
            <a:ext cx="3119775" cy="307777"/>
          </a:xfrm>
          <a:prstGeom prst="rect">
            <a:avLst/>
          </a:prstGeom>
          <a:noFill/>
        </p:spPr>
        <p:txBody>
          <a:bodyPr wrap="square" rtlCol="0">
            <a:spAutoFit/>
          </a:bodyPr>
          <a:lstStyle/>
          <a:p>
            <a:pPr algn="ctr"/>
            <a:r>
              <a:rPr lang="en-US" sz="1400" b="1" dirty="0"/>
              <a:t>Gamma ray yield for </a:t>
            </a:r>
            <a:r>
              <a:rPr lang="en-US" sz="1400" b="1" baseline="30000" dirty="0"/>
              <a:t>241</a:t>
            </a:r>
            <a:r>
              <a:rPr lang="en-US" sz="1400" b="1" dirty="0"/>
              <a:t>Am</a:t>
            </a:r>
            <a:r>
              <a:rPr lang="en-US" sz="1400" b="1" baseline="30000" dirty="0"/>
              <a:t>13</a:t>
            </a:r>
            <a:r>
              <a:rPr lang="en-US" sz="1400" b="1" dirty="0"/>
              <a:t>C source </a:t>
            </a:r>
          </a:p>
        </p:txBody>
      </p:sp>
      <p:sp>
        <p:nvSpPr>
          <p:cNvPr id="16" name="TextBox 15">
            <a:extLst>
              <a:ext uri="{FF2B5EF4-FFF2-40B4-BE49-F238E27FC236}">
                <a16:creationId xmlns:a16="http://schemas.microsoft.com/office/drawing/2014/main" id="{C45321EC-E269-3F6B-9E31-47CBD7E40F98}"/>
              </a:ext>
            </a:extLst>
          </p:cNvPr>
          <p:cNvSpPr txBox="1"/>
          <p:nvPr/>
        </p:nvSpPr>
        <p:spPr>
          <a:xfrm>
            <a:off x="10756731" y="3457258"/>
            <a:ext cx="1445685" cy="1815882"/>
          </a:xfrm>
          <a:prstGeom prst="rect">
            <a:avLst/>
          </a:prstGeom>
          <a:noFill/>
        </p:spPr>
        <p:txBody>
          <a:bodyPr wrap="square" rtlCol="0">
            <a:spAutoFit/>
          </a:bodyPr>
          <a:lstStyle/>
          <a:p>
            <a:pPr algn="r"/>
            <a:r>
              <a:rPr lang="en-US" sz="1600" dirty="0">
                <a:solidFill>
                  <a:schemeClr val="accent6"/>
                </a:solidFill>
              </a:rPr>
              <a:t>Geant4 10.06 </a:t>
            </a:r>
            <a:r>
              <a:rPr lang="en-US" sz="1600" dirty="0"/>
              <a:t>and </a:t>
            </a:r>
            <a:r>
              <a:rPr lang="en-US" sz="1600" dirty="0">
                <a:solidFill>
                  <a:schemeClr val="accent2"/>
                </a:solidFill>
              </a:rPr>
              <a:t>FLUKA</a:t>
            </a:r>
            <a:r>
              <a:rPr lang="en-US" sz="1600" dirty="0"/>
              <a:t> show discrepancy with initial </a:t>
            </a:r>
            <a:r>
              <a:rPr lang="el-GR" sz="1600" dirty="0">
                <a:latin typeface="Calibri" panose="020F0502020204030204" pitchFamily="34" charset="0"/>
                <a:cs typeface="Calibri" panose="020F0502020204030204" pitchFamily="34" charset="0"/>
              </a:rPr>
              <a:t>α</a:t>
            </a:r>
            <a:r>
              <a:rPr lang="en-US" sz="1600" dirty="0">
                <a:latin typeface="Calibri" panose="020F0502020204030204" pitchFamily="34" charset="0"/>
                <a:cs typeface="Calibri" panose="020F0502020204030204" pitchFamily="34" charset="0"/>
              </a:rPr>
              <a:t> energy branching ratio</a:t>
            </a:r>
            <a:endParaRPr lang="en-US" sz="1600" dirty="0">
              <a:solidFill>
                <a:schemeClr val="accent6"/>
              </a:solidFill>
            </a:endParaRPr>
          </a:p>
        </p:txBody>
      </p:sp>
      <p:cxnSp>
        <p:nvCxnSpPr>
          <p:cNvPr id="18" name="Straight Arrow Connector 17">
            <a:extLst>
              <a:ext uri="{FF2B5EF4-FFF2-40B4-BE49-F238E27FC236}">
                <a16:creationId xmlns:a16="http://schemas.microsoft.com/office/drawing/2014/main" id="{7B7772E1-790C-1AA4-9EDD-24EBE033E676}"/>
              </a:ext>
            </a:extLst>
          </p:cNvPr>
          <p:cNvCxnSpPr>
            <a:cxnSpLocks/>
          </p:cNvCxnSpPr>
          <p:nvPr/>
        </p:nvCxnSpPr>
        <p:spPr>
          <a:xfrm flipH="1">
            <a:off x="10687707" y="3677937"/>
            <a:ext cx="289458" cy="19577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3" name="Straight Arrow Connector 32">
            <a:extLst>
              <a:ext uri="{FF2B5EF4-FFF2-40B4-BE49-F238E27FC236}">
                <a16:creationId xmlns:a16="http://schemas.microsoft.com/office/drawing/2014/main" id="{C7E5CD23-7306-1408-DD49-AE08C5954CC2}"/>
              </a:ext>
            </a:extLst>
          </p:cNvPr>
          <p:cNvCxnSpPr>
            <a:cxnSpLocks/>
          </p:cNvCxnSpPr>
          <p:nvPr/>
        </p:nvCxnSpPr>
        <p:spPr>
          <a:xfrm flipH="1">
            <a:off x="10620710" y="4002826"/>
            <a:ext cx="944116" cy="62244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
        <p:nvSpPr>
          <p:cNvPr id="42" name="TextBox 41">
            <a:extLst>
              <a:ext uri="{FF2B5EF4-FFF2-40B4-BE49-F238E27FC236}">
                <a16:creationId xmlns:a16="http://schemas.microsoft.com/office/drawing/2014/main" id="{99A716EA-5402-429A-A6EE-9DA10A4D7CB5}"/>
              </a:ext>
            </a:extLst>
          </p:cNvPr>
          <p:cNvSpPr txBox="1"/>
          <p:nvPr/>
        </p:nvSpPr>
        <p:spPr>
          <a:xfrm>
            <a:off x="8329241" y="4509303"/>
            <a:ext cx="1445685" cy="338554"/>
          </a:xfrm>
          <a:prstGeom prst="rect">
            <a:avLst/>
          </a:prstGeom>
          <a:noFill/>
        </p:spPr>
        <p:txBody>
          <a:bodyPr wrap="square" rtlCol="0">
            <a:spAutoFit/>
          </a:bodyPr>
          <a:lstStyle/>
          <a:p>
            <a:pPr algn="r"/>
            <a:r>
              <a:rPr lang="en-US" sz="1600" dirty="0"/>
              <a:t>Branching ratio </a:t>
            </a:r>
          </a:p>
        </p:txBody>
      </p:sp>
      <p:pic>
        <p:nvPicPr>
          <p:cNvPr id="43" name="Google Shape;62;p7">
            <a:extLst>
              <a:ext uri="{FF2B5EF4-FFF2-40B4-BE49-F238E27FC236}">
                <a16:creationId xmlns:a16="http://schemas.microsoft.com/office/drawing/2014/main" id="{E43E638B-E316-F693-A96E-44991B33F8C3}"/>
              </a:ext>
            </a:extLst>
          </p:cNvPr>
          <p:cNvPicPr preferRelativeResize="0"/>
          <p:nvPr/>
        </p:nvPicPr>
        <p:blipFill rotWithShape="1">
          <a:blip r:embed="rId6">
            <a:alphaModFix/>
          </a:blip>
          <a:srcRect t="6950" r="6781"/>
          <a:stretch/>
        </p:blipFill>
        <p:spPr>
          <a:xfrm>
            <a:off x="627174" y="3364636"/>
            <a:ext cx="2921663" cy="2187337"/>
          </a:xfrm>
          <a:prstGeom prst="rect">
            <a:avLst/>
          </a:prstGeom>
          <a:noFill/>
          <a:ln>
            <a:noFill/>
          </a:ln>
        </p:spPr>
      </p:pic>
      <p:cxnSp>
        <p:nvCxnSpPr>
          <p:cNvPr id="44" name="Google Shape;64;p7">
            <a:extLst>
              <a:ext uri="{FF2B5EF4-FFF2-40B4-BE49-F238E27FC236}">
                <a16:creationId xmlns:a16="http://schemas.microsoft.com/office/drawing/2014/main" id="{4DAA0ADC-B2A1-81A2-D1BF-3A18360D9A50}"/>
              </a:ext>
            </a:extLst>
          </p:cNvPr>
          <p:cNvCxnSpPr>
            <a:cxnSpLocks/>
          </p:cNvCxnSpPr>
          <p:nvPr/>
        </p:nvCxnSpPr>
        <p:spPr>
          <a:xfrm flipH="1">
            <a:off x="1327173" y="3943118"/>
            <a:ext cx="12020" cy="1330022"/>
          </a:xfrm>
          <a:prstGeom prst="straightConnector1">
            <a:avLst/>
          </a:prstGeom>
          <a:noFill/>
          <a:ln w="28575" cap="flat" cmpd="sng">
            <a:solidFill>
              <a:schemeClr val="dk1"/>
            </a:solidFill>
            <a:prstDash val="solid"/>
            <a:round/>
            <a:headEnd type="none" w="med" len="med"/>
            <a:tailEnd type="none" w="med" len="med"/>
          </a:ln>
        </p:spPr>
      </p:cxnSp>
      <p:cxnSp>
        <p:nvCxnSpPr>
          <p:cNvPr id="45" name="Google Shape;65;p7">
            <a:extLst>
              <a:ext uri="{FF2B5EF4-FFF2-40B4-BE49-F238E27FC236}">
                <a16:creationId xmlns:a16="http://schemas.microsoft.com/office/drawing/2014/main" id="{F78788A2-DF46-A5ED-C875-181BCE0A57A8}"/>
              </a:ext>
            </a:extLst>
          </p:cNvPr>
          <p:cNvCxnSpPr>
            <a:cxnSpLocks/>
          </p:cNvCxnSpPr>
          <p:nvPr/>
        </p:nvCxnSpPr>
        <p:spPr>
          <a:xfrm>
            <a:off x="1007669" y="3943118"/>
            <a:ext cx="331524" cy="1"/>
          </a:xfrm>
          <a:prstGeom prst="straightConnector1">
            <a:avLst/>
          </a:prstGeom>
          <a:noFill/>
          <a:ln w="28575" cap="flat" cmpd="sng">
            <a:solidFill>
              <a:schemeClr val="dk1"/>
            </a:solidFill>
            <a:prstDash val="solid"/>
            <a:round/>
            <a:headEnd type="none" w="med" len="med"/>
            <a:tailEnd type="none" w="med" len="med"/>
          </a:ln>
        </p:spPr>
      </p:cxnSp>
      <p:sp>
        <p:nvSpPr>
          <p:cNvPr id="48" name="Content Placeholder 2">
            <a:extLst>
              <a:ext uri="{FF2B5EF4-FFF2-40B4-BE49-F238E27FC236}">
                <a16:creationId xmlns:a16="http://schemas.microsoft.com/office/drawing/2014/main" id="{8ED23E06-2A11-5AE5-D60B-1CCDF10128A7}"/>
              </a:ext>
            </a:extLst>
          </p:cNvPr>
          <p:cNvSpPr>
            <a:spLocks noGrp="1"/>
          </p:cNvSpPr>
          <p:nvPr>
            <p:ph idx="1"/>
          </p:nvPr>
        </p:nvSpPr>
        <p:spPr>
          <a:xfrm>
            <a:off x="158615" y="1156061"/>
            <a:ext cx="11874770" cy="2269233"/>
          </a:xfrm>
        </p:spPr>
        <p:txBody>
          <a:bodyPr>
            <a:normAutofit/>
          </a:bodyPr>
          <a:lstStyle/>
          <a:p>
            <a:r>
              <a:rPr lang="en-US" sz="2400" dirty="0"/>
              <a:t>Suggested source design relies on thin, difficult to manufacture geometry, necessitating use of simulation to optimize source before construction </a:t>
            </a:r>
          </a:p>
          <a:p>
            <a:r>
              <a:rPr lang="en-US" sz="2400" dirty="0"/>
              <a:t>Simulation with common radiation transport codes (Geant4, FLUKA) yields unphysical gamma ray to neutron production ratio</a:t>
            </a:r>
          </a:p>
          <a:p>
            <a:r>
              <a:rPr lang="en-US" sz="2400" dirty="0"/>
              <a:t>Motivates combination of new modeling and experiment to resolve discrepancies</a:t>
            </a:r>
          </a:p>
          <a:p>
            <a:endParaRPr lang="en-US" sz="2400" dirty="0"/>
          </a:p>
        </p:txBody>
      </p:sp>
      <p:sp>
        <p:nvSpPr>
          <p:cNvPr id="57" name="TextBox 56">
            <a:extLst>
              <a:ext uri="{FF2B5EF4-FFF2-40B4-BE49-F238E27FC236}">
                <a16:creationId xmlns:a16="http://schemas.microsoft.com/office/drawing/2014/main" id="{9E35F47C-7D84-9F97-C7EB-710D8DC88408}"/>
              </a:ext>
            </a:extLst>
          </p:cNvPr>
          <p:cNvSpPr txBox="1"/>
          <p:nvPr/>
        </p:nvSpPr>
        <p:spPr>
          <a:xfrm>
            <a:off x="528117" y="5615901"/>
            <a:ext cx="3119775" cy="307777"/>
          </a:xfrm>
          <a:prstGeom prst="rect">
            <a:avLst/>
          </a:prstGeom>
          <a:noFill/>
        </p:spPr>
        <p:txBody>
          <a:bodyPr wrap="square" rtlCol="0">
            <a:spAutoFit/>
          </a:bodyPr>
          <a:lstStyle/>
          <a:p>
            <a:pPr algn="ctr"/>
            <a:r>
              <a:rPr lang="en-US" sz="1400" b="1" dirty="0"/>
              <a:t>Alpha source internal energy loss</a:t>
            </a:r>
          </a:p>
        </p:txBody>
      </p:sp>
      <p:sp>
        <p:nvSpPr>
          <p:cNvPr id="58" name="TextBox 57">
            <a:extLst>
              <a:ext uri="{FF2B5EF4-FFF2-40B4-BE49-F238E27FC236}">
                <a16:creationId xmlns:a16="http://schemas.microsoft.com/office/drawing/2014/main" id="{F5CC0839-8299-1443-2AFD-15F8D036583A}"/>
              </a:ext>
            </a:extLst>
          </p:cNvPr>
          <p:cNvSpPr txBox="1"/>
          <p:nvPr/>
        </p:nvSpPr>
        <p:spPr>
          <a:xfrm>
            <a:off x="1327173" y="4458304"/>
            <a:ext cx="1445685" cy="830997"/>
          </a:xfrm>
          <a:prstGeom prst="rect">
            <a:avLst/>
          </a:prstGeom>
          <a:noFill/>
        </p:spPr>
        <p:txBody>
          <a:bodyPr wrap="square" rtlCol="0">
            <a:spAutoFit/>
          </a:bodyPr>
          <a:lstStyle/>
          <a:p>
            <a:r>
              <a:rPr lang="el-GR" sz="1600" dirty="0">
                <a:latin typeface="Calibri" panose="020F0502020204030204" pitchFamily="34" charset="0"/>
                <a:cs typeface="Calibri" panose="020F0502020204030204" pitchFamily="34" charset="0"/>
              </a:rPr>
              <a:t>γ</a:t>
            </a:r>
            <a:r>
              <a:rPr lang="en-US" sz="1600" dirty="0">
                <a:latin typeface="Calibri" panose="020F0502020204030204" pitchFamily="34" charset="0"/>
                <a:cs typeface="Calibri" panose="020F0502020204030204" pitchFamily="34" charset="0"/>
              </a:rPr>
              <a:t> ray production threshold </a:t>
            </a:r>
            <a:endParaRPr lang="en-US" sz="1600" dirty="0"/>
          </a:p>
        </p:txBody>
      </p:sp>
    </p:spTree>
    <p:extLst>
      <p:ext uri="{BB962C8B-B14F-4D97-AF65-F5344CB8AC3E}">
        <p14:creationId xmlns:p14="http://schemas.microsoft.com/office/powerpoint/2010/main" val="2863413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a:xfrm>
            <a:off x="838200" y="159576"/>
            <a:ext cx="11353800" cy="1325563"/>
          </a:xfrm>
        </p:spPr>
        <p:txBody>
          <a:bodyPr/>
          <a:lstStyle/>
          <a:p>
            <a:r>
              <a:rPr lang="en-US" dirty="0"/>
              <a:t>Alpha Particle Transport Model</a:t>
            </a:r>
          </a:p>
        </p:txBody>
      </p:sp>
      <p:pic>
        <p:nvPicPr>
          <p:cNvPr id="4" name="Picture 3" descr="Shape&#10;&#10;Description automatically generated">
            <a:extLst>
              <a:ext uri="{FF2B5EF4-FFF2-40B4-BE49-F238E27FC236}">
                <a16:creationId xmlns:a16="http://schemas.microsoft.com/office/drawing/2014/main" id="{1041B4AE-18EE-745E-4CA0-A5B47A5E7D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5" name="Picture 4">
            <a:extLst>
              <a:ext uri="{FF2B5EF4-FFF2-40B4-BE49-F238E27FC236}">
                <a16:creationId xmlns:a16="http://schemas.microsoft.com/office/drawing/2014/main" id="{D4FF0407-0A7E-26D6-3949-752D8879F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pic>
        <p:nvPicPr>
          <p:cNvPr id="2054" name="Picture 6">
            <a:extLst>
              <a:ext uri="{FF2B5EF4-FFF2-40B4-BE49-F238E27FC236}">
                <a16:creationId xmlns:a16="http://schemas.microsoft.com/office/drawing/2014/main" id="{033633E2-3AA3-B686-2D3D-A0DCAEF560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52376" r="2345"/>
          <a:stretch/>
        </p:blipFill>
        <p:spPr bwMode="auto">
          <a:xfrm>
            <a:off x="7040657" y="3085265"/>
            <a:ext cx="4840088" cy="552636"/>
          </a:xfrm>
          <a:prstGeom prst="rect">
            <a:avLst/>
          </a:prstGeom>
          <a:noFill/>
          <a:extLst>
            <a:ext uri="{909E8E84-426E-40DD-AFC4-6F175D3DCCD1}">
              <a14:hiddenFill xmlns:a14="http://schemas.microsoft.com/office/drawing/2010/main">
                <a:solidFill>
                  <a:srgbClr val="FFFFFF"/>
                </a:solidFill>
              </a14:hiddenFill>
            </a:ext>
          </a:extLst>
        </p:spPr>
      </p:pic>
      <p:sp>
        <p:nvSpPr>
          <p:cNvPr id="2199" name="Google Shape;92;p9">
            <a:extLst>
              <a:ext uri="{FF2B5EF4-FFF2-40B4-BE49-F238E27FC236}">
                <a16:creationId xmlns:a16="http://schemas.microsoft.com/office/drawing/2014/main" id="{5C534BDE-7EA4-87A0-3B4B-EE9BED33FB3E}"/>
              </a:ext>
            </a:extLst>
          </p:cNvPr>
          <p:cNvSpPr/>
          <p:nvPr/>
        </p:nvSpPr>
        <p:spPr>
          <a:xfrm>
            <a:off x="1560072" y="1519989"/>
            <a:ext cx="1755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00" name="Google Shape;93;p9">
            <a:extLst>
              <a:ext uri="{FF2B5EF4-FFF2-40B4-BE49-F238E27FC236}">
                <a16:creationId xmlns:a16="http://schemas.microsoft.com/office/drawing/2014/main" id="{BFA6505E-337D-939F-1986-C7655593379E}"/>
              </a:ext>
            </a:extLst>
          </p:cNvPr>
          <p:cNvCxnSpPr>
            <a:cxnSpLocks/>
          </p:cNvCxnSpPr>
          <p:nvPr/>
        </p:nvCxnSpPr>
        <p:spPr>
          <a:xfrm>
            <a:off x="1144347" y="2232539"/>
            <a:ext cx="4796798" cy="28037"/>
          </a:xfrm>
          <a:prstGeom prst="straightConnector1">
            <a:avLst/>
          </a:prstGeom>
          <a:noFill/>
          <a:ln w="38100" cap="flat" cmpd="sng">
            <a:solidFill>
              <a:srgbClr val="000000"/>
            </a:solidFill>
            <a:prstDash val="solid"/>
            <a:round/>
            <a:headEnd type="none" w="med" len="med"/>
            <a:tailEnd type="none" w="med" len="med"/>
          </a:ln>
        </p:spPr>
      </p:cxnSp>
      <p:cxnSp>
        <p:nvCxnSpPr>
          <p:cNvPr id="2201" name="Google Shape;94;p9">
            <a:extLst>
              <a:ext uri="{FF2B5EF4-FFF2-40B4-BE49-F238E27FC236}">
                <a16:creationId xmlns:a16="http://schemas.microsoft.com/office/drawing/2014/main" id="{0FF21F99-F56E-C5F3-93D6-8752D8F0EA3E}"/>
              </a:ext>
            </a:extLst>
          </p:cNvPr>
          <p:cNvCxnSpPr/>
          <p:nvPr/>
        </p:nvCxnSpPr>
        <p:spPr>
          <a:xfrm>
            <a:off x="1292097" y="1730589"/>
            <a:ext cx="0" cy="1000200"/>
          </a:xfrm>
          <a:prstGeom prst="straightConnector1">
            <a:avLst/>
          </a:prstGeom>
          <a:noFill/>
          <a:ln w="19050" cap="flat" cmpd="sng">
            <a:solidFill>
              <a:srgbClr val="000000"/>
            </a:solidFill>
            <a:prstDash val="solid"/>
            <a:round/>
            <a:headEnd type="none" w="med" len="med"/>
            <a:tailEnd type="none" w="med" len="med"/>
          </a:ln>
        </p:spPr>
      </p:cxnSp>
      <p:cxnSp>
        <p:nvCxnSpPr>
          <p:cNvPr id="2202" name="Google Shape;95;p9">
            <a:extLst>
              <a:ext uri="{FF2B5EF4-FFF2-40B4-BE49-F238E27FC236}">
                <a16:creationId xmlns:a16="http://schemas.microsoft.com/office/drawing/2014/main" id="{2BEDFC85-E780-8E1D-9B87-B5D37C842C6F}"/>
              </a:ext>
            </a:extLst>
          </p:cNvPr>
          <p:cNvCxnSpPr/>
          <p:nvPr/>
        </p:nvCxnSpPr>
        <p:spPr>
          <a:xfrm>
            <a:off x="5835597" y="1730589"/>
            <a:ext cx="0" cy="1000200"/>
          </a:xfrm>
          <a:prstGeom prst="straightConnector1">
            <a:avLst/>
          </a:prstGeom>
          <a:noFill/>
          <a:ln w="19050" cap="flat" cmpd="sng">
            <a:solidFill>
              <a:srgbClr val="000000"/>
            </a:solidFill>
            <a:prstDash val="solid"/>
            <a:round/>
            <a:headEnd type="none" w="med" len="med"/>
            <a:tailEnd type="none" w="med" len="med"/>
          </a:ln>
        </p:spPr>
      </p:cxnSp>
      <p:cxnSp>
        <p:nvCxnSpPr>
          <p:cNvPr id="2203" name="Google Shape;96;p9">
            <a:extLst>
              <a:ext uri="{FF2B5EF4-FFF2-40B4-BE49-F238E27FC236}">
                <a16:creationId xmlns:a16="http://schemas.microsoft.com/office/drawing/2014/main" id="{CD441BAA-7E25-E63E-996C-3A1A829B4994}"/>
              </a:ext>
            </a:extLst>
          </p:cNvPr>
          <p:cNvCxnSpPr/>
          <p:nvPr/>
        </p:nvCxnSpPr>
        <p:spPr>
          <a:xfrm>
            <a:off x="5635497" y="1730589"/>
            <a:ext cx="0" cy="1000200"/>
          </a:xfrm>
          <a:prstGeom prst="straightConnector1">
            <a:avLst/>
          </a:prstGeom>
          <a:noFill/>
          <a:ln w="19050" cap="flat" cmpd="sng">
            <a:solidFill>
              <a:srgbClr val="000000"/>
            </a:solidFill>
            <a:prstDash val="dash"/>
            <a:round/>
            <a:headEnd type="none" w="med" len="med"/>
            <a:tailEnd type="none" w="med" len="med"/>
          </a:ln>
        </p:spPr>
      </p:cxnSp>
      <p:sp>
        <p:nvSpPr>
          <p:cNvPr id="2204" name="Google Shape;97;p9">
            <a:extLst>
              <a:ext uri="{FF2B5EF4-FFF2-40B4-BE49-F238E27FC236}">
                <a16:creationId xmlns:a16="http://schemas.microsoft.com/office/drawing/2014/main" id="{165DF6B1-68C5-FB4D-0416-6A02ECDFC679}"/>
              </a:ext>
            </a:extLst>
          </p:cNvPr>
          <p:cNvSpPr txBox="1"/>
          <p:nvPr/>
        </p:nvSpPr>
        <p:spPr>
          <a:xfrm>
            <a:off x="1117722" y="2708664"/>
            <a:ext cx="831600"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FF0000"/>
                </a:solidFill>
              </a:rPr>
              <a:t>Initial energy</a:t>
            </a:r>
            <a:endParaRPr b="1" dirty="0">
              <a:solidFill>
                <a:srgbClr val="FF0000"/>
              </a:solidFill>
            </a:endParaRPr>
          </a:p>
        </p:txBody>
      </p:sp>
      <p:sp>
        <p:nvSpPr>
          <p:cNvPr id="2205" name="Google Shape;98;p9">
            <a:extLst>
              <a:ext uri="{FF2B5EF4-FFF2-40B4-BE49-F238E27FC236}">
                <a16:creationId xmlns:a16="http://schemas.microsoft.com/office/drawing/2014/main" id="{B0C55A2C-F97A-6ADA-415C-EFA3E1D083CC}"/>
              </a:ext>
            </a:extLst>
          </p:cNvPr>
          <p:cNvSpPr txBox="1"/>
          <p:nvPr/>
        </p:nvSpPr>
        <p:spPr>
          <a:xfrm>
            <a:off x="4421772" y="2724551"/>
            <a:ext cx="2051176"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solidFill>
                  <a:srgbClr val="FF0000"/>
                </a:solidFill>
              </a:rPr>
              <a:t>End of geometry element (Or E=0)</a:t>
            </a:r>
            <a:endParaRPr b="1" dirty="0">
              <a:solidFill>
                <a:srgbClr val="FF0000"/>
              </a:solidFill>
            </a:endParaRPr>
          </a:p>
        </p:txBody>
      </p:sp>
      <p:sp>
        <p:nvSpPr>
          <p:cNvPr id="2206" name="Google Shape;99;p9">
            <a:extLst>
              <a:ext uri="{FF2B5EF4-FFF2-40B4-BE49-F238E27FC236}">
                <a16:creationId xmlns:a16="http://schemas.microsoft.com/office/drawing/2014/main" id="{63F26A01-DA0D-5258-9838-6278CC1BE280}"/>
              </a:ext>
            </a:extLst>
          </p:cNvPr>
          <p:cNvSpPr txBox="1"/>
          <p:nvPr/>
        </p:nvSpPr>
        <p:spPr>
          <a:xfrm>
            <a:off x="6522586" y="1726064"/>
            <a:ext cx="2147293"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Measurement point of stopping power</a:t>
            </a:r>
            <a:endParaRPr b="1" dirty="0"/>
          </a:p>
        </p:txBody>
      </p:sp>
      <p:sp>
        <p:nvSpPr>
          <p:cNvPr id="2207" name="Google Shape;100;p9">
            <a:extLst>
              <a:ext uri="{FF2B5EF4-FFF2-40B4-BE49-F238E27FC236}">
                <a16:creationId xmlns:a16="http://schemas.microsoft.com/office/drawing/2014/main" id="{7D164697-5A91-1D65-406B-2937D1A88977}"/>
              </a:ext>
            </a:extLst>
          </p:cNvPr>
          <p:cNvSpPr txBox="1"/>
          <p:nvPr/>
        </p:nvSpPr>
        <p:spPr>
          <a:xfrm>
            <a:off x="6470257" y="1180141"/>
            <a:ext cx="2224166" cy="73863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dirty="0"/>
              <a:t>Measurement point of cross section</a:t>
            </a:r>
            <a:endParaRPr b="1" dirty="0"/>
          </a:p>
        </p:txBody>
      </p:sp>
      <p:cxnSp>
        <p:nvCxnSpPr>
          <p:cNvPr id="2208" name="Google Shape;101;p9">
            <a:extLst>
              <a:ext uri="{FF2B5EF4-FFF2-40B4-BE49-F238E27FC236}">
                <a16:creationId xmlns:a16="http://schemas.microsoft.com/office/drawing/2014/main" id="{974713A0-A0F8-85D7-7241-77EA4A93DC8A}"/>
              </a:ext>
            </a:extLst>
          </p:cNvPr>
          <p:cNvCxnSpPr/>
          <p:nvPr/>
        </p:nvCxnSpPr>
        <p:spPr>
          <a:xfrm>
            <a:off x="6071930" y="1599040"/>
            <a:ext cx="417000" cy="0"/>
          </a:xfrm>
          <a:prstGeom prst="straightConnector1">
            <a:avLst/>
          </a:prstGeom>
          <a:noFill/>
          <a:ln w="19050" cap="flat" cmpd="sng">
            <a:solidFill>
              <a:srgbClr val="000000"/>
            </a:solidFill>
            <a:prstDash val="solid"/>
            <a:round/>
            <a:headEnd type="none" w="med" len="med"/>
            <a:tailEnd type="none" w="med" len="med"/>
          </a:ln>
        </p:spPr>
      </p:cxnSp>
      <p:cxnSp>
        <p:nvCxnSpPr>
          <p:cNvPr id="2209" name="Google Shape;102;p9">
            <a:extLst>
              <a:ext uri="{FF2B5EF4-FFF2-40B4-BE49-F238E27FC236}">
                <a16:creationId xmlns:a16="http://schemas.microsoft.com/office/drawing/2014/main" id="{E3F2ED2F-9E37-8AA8-3BAB-25461EE568A0}"/>
              </a:ext>
            </a:extLst>
          </p:cNvPr>
          <p:cNvCxnSpPr/>
          <p:nvPr/>
        </p:nvCxnSpPr>
        <p:spPr>
          <a:xfrm>
            <a:off x="6071930" y="2144629"/>
            <a:ext cx="417000" cy="0"/>
          </a:xfrm>
          <a:prstGeom prst="straightConnector1">
            <a:avLst/>
          </a:prstGeom>
          <a:noFill/>
          <a:ln w="19050" cap="flat" cmpd="sng">
            <a:solidFill>
              <a:srgbClr val="000000"/>
            </a:solidFill>
            <a:prstDash val="dash"/>
            <a:round/>
            <a:headEnd type="none" w="med" len="med"/>
            <a:tailEnd type="none" w="med" len="med"/>
          </a:ln>
        </p:spPr>
      </p:cxnSp>
      <p:sp>
        <p:nvSpPr>
          <p:cNvPr id="2210" name="Google Shape;103;p9">
            <a:extLst>
              <a:ext uri="{FF2B5EF4-FFF2-40B4-BE49-F238E27FC236}">
                <a16:creationId xmlns:a16="http://schemas.microsoft.com/office/drawing/2014/main" id="{9839D17D-A638-BC67-9323-D46AF4F4BC94}"/>
              </a:ext>
            </a:extLst>
          </p:cNvPr>
          <p:cNvSpPr txBox="1"/>
          <p:nvPr/>
        </p:nvSpPr>
        <p:spPr>
          <a:xfrm>
            <a:off x="212119" y="1856064"/>
            <a:ext cx="9732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Energy space</a:t>
            </a:r>
            <a:endParaRPr b="1"/>
          </a:p>
        </p:txBody>
      </p:sp>
      <p:cxnSp>
        <p:nvCxnSpPr>
          <p:cNvPr id="2211" name="Google Shape;104;p9">
            <a:extLst>
              <a:ext uri="{FF2B5EF4-FFF2-40B4-BE49-F238E27FC236}">
                <a16:creationId xmlns:a16="http://schemas.microsoft.com/office/drawing/2014/main" id="{C27FD3C8-AE42-016D-3754-FCD09024D572}"/>
              </a:ext>
            </a:extLst>
          </p:cNvPr>
          <p:cNvCxnSpPr>
            <a:cxnSpLocks/>
          </p:cNvCxnSpPr>
          <p:nvPr/>
        </p:nvCxnSpPr>
        <p:spPr>
          <a:xfrm>
            <a:off x="1990072" y="3095211"/>
            <a:ext cx="2472450" cy="15887"/>
          </a:xfrm>
          <a:prstGeom prst="straightConnector1">
            <a:avLst/>
          </a:prstGeom>
          <a:noFill/>
          <a:ln w="28575" cap="flat" cmpd="sng">
            <a:solidFill>
              <a:srgbClr val="FF0000"/>
            </a:solidFill>
            <a:prstDash val="solid"/>
            <a:round/>
            <a:headEnd type="none" w="med" len="med"/>
            <a:tailEnd type="triangle" w="med" len="med"/>
          </a:ln>
        </p:spPr>
      </p:cxnSp>
      <p:sp>
        <p:nvSpPr>
          <p:cNvPr id="2212" name="Google Shape;105;p9">
            <a:extLst>
              <a:ext uri="{FF2B5EF4-FFF2-40B4-BE49-F238E27FC236}">
                <a16:creationId xmlns:a16="http://schemas.microsoft.com/office/drawing/2014/main" id="{5BBE9F81-0BF9-9A47-9431-9CDBF0CCB47C}"/>
              </a:ext>
            </a:extLst>
          </p:cNvPr>
          <p:cNvSpPr/>
          <p:nvPr/>
        </p:nvSpPr>
        <p:spPr>
          <a:xfrm>
            <a:off x="1466472" y="1615464"/>
            <a:ext cx="4170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3" name="Google Shape;106;p9">
            <a:extLst>
              <a:ext uri="{FF2B5EF4-FFF2-40B4-BE49-F238E27FC236}">
                <a16:creationId xmlns:a16="http://schemas.microsoft.com/office/drawing/2014/main" id="{374EF6B1-4024-A912-6E05-BED570C12A36}"/>
              </a:ext>
            </a:extLst>
          </p:cNvPr>
          <p:cNvCxnSpPr/>
          <p:nvPr/>
        </p:nvCxnSpPr>
        <p:spPr>
          <a:xfrm>
            <a:off x="1555997" y="1727864"/>
            <a:ext cx="3600" cy="1031400"/>
          </a:xfrm>
          <a:prstGeom prst="straightConnector1">
            <a:avLst/>
          </a:prstGeom>
          <a:noFill/>
          <a:ln w="28575" cap="flat" cmpd="sng">
            <a:solidFill>
              <a:srgbClr val="FF0000"/>
            </a:solidFill>
            <a:prstDash val="dashDot"/>
            <a:round/>
            <a:headEnd type="none" w="med" len="med"/>
            <a:tailEnd type="none" w="med" len="med"/>
          </a:ln>
        </p:spPr>
      </p:cxnSp>
      <p:sp>
        <p:nvSpPr>
          <p:cNvPr id="2214" name="Google Shape;107;p9">
            <a:extLst>
              <a:ext uri="{FF2B5EF4-FFF2-40B4-BE49-F238E27FC236}">
                <a16:creationId xmlns:a16="http://schemas.microsoft.com/office/drawing/2014/main" id="{F06D2467-9923-664F-F22B-EF6F84312EBB}"/>
              </a:ext>
            </a:extLst>
          </p:cNvPr>
          <p:cNvSpPr/>
          <p:nvPr/>
        </p:nvSpPr>
        <p:spPr>
          <a:xfrm>
            <a:off x="1732272" y="1519989"/>
            <a:ext cx="2034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5" name="Google Shape;108;p9">
            <a:extLst>
              <a:ext uri="{FF2B5EF4-FFF2-40B4-BE49-F238E27FC236}">
                <a16:creationId xmlns:a16="http://schemas.microsoft.com/office/drawing/2014/main" id="{9E903FEF-A229-943A-A9B6-A33719CDCE2B}"/>
              </a:ext>
            </a:extLst>
          </p:cNvPr>
          <p:cNvSpPr/>
          <p:nvPr/>
        </p:nvSpPr>
        <p:spPr>
          <a:xfrm>
            <a:off x="1652847" y="1615464"/>
            <a:ext cx="4170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6" name="Google Shape;109;p9">
            <a:extLst>
              <a:ext uri="{FF2B5EF4-FFF2-40B4-BE49-F238E27FC236}">
                <a16:creationId xmlns:a16="http://schemas.microsoft.com/office/drawing/2014/main" id="{FA6E3C77-F72E-739E-9E06-57F4AA924F3C}"/>
              </a:ext>
            </a:extLst>
          </p:cNvPr>
          <p:cNvCxnSpPr/>
          <p:nvPr/>
        </p:nvCxnSpPr>
        <p:spPr>
          <a:xfrm>
            <a:off x="1730247" y="1730589"/>
            <a:ext cx="0" cy="1000200"/>
          </a:xfrm>
          <a:prstGeom prst="straightConnector1">
            <a:avLst/>
          </a:prstGeom>
          <a:noFill/>
          <a:ln w="19050" cap="flat" cmpd="sng">
            <a:solidFill>
              <a:srgbClr val="000000"/>
            </a:solidFill>
            <a:prstDash val="dash"/>
            <a:round/>
            <a:headEnd type="none" w="med" len="med"/>
            <a:tailEnd type="none" w="med" len="med"/>
          </a:ln>
        </p:spPr>
      </p:cxnSp>
      <p:sp>
        <p:nvSpPr>
          <p:cNvPr id="2217" name="Google Shape;110;p9">
            <a:extLst>
              <a:ext uri="{FF2B5EF4-FFF2-40B4-BE49-F238E27FC236}">
                <a16:creationId xmlns:a16="http://schemas.microsoft.com/office/drawing/2014/main" id="{B1A0E653-BA67-C7C4-F168-F2220078DA9B}"/>
              </a:ext>
            </a:extLst>
          </p:cNvPr>
          <p:cNvSpPr/>
          <p:nvPr/>
        </p:nvSpPr>
        <p:spPr>
          <a:xfrm>
            <a:off x="1935522" y="1519989"/>
            <a:ext cx="5334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8" name="Google Shape;111;p9">
            <a:extLst>
              <a:ext uri="{FF2B5EF4-FFF2-40B4-BE49-F238E27FC236}">
                <a16:creationId xmlns:a16="http://schemas.microsoft.com/office/drawing/2014/main" id="{2A228C00-8C2E-4896-BE5D-8A8B483E17BB}"/>
              </a:ext>
            </a:extLst>
          </p:cNvPr>
          <p:cNvSpPr/>
          <p:nvPr/>
        </p:nvSpPr>
        <p:spPr>
          <a:xfrm>
            <a:off x="1793672" y="1615464"/>
            <a:ext cx="6915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19" name="Google Shape;112;p9">
            <a:extLst>
              <a:ext uri="{FF2B5EF4-FFF2-40B4-BE49-F238E27FC236}">
                <a16:creationId xmlns:a16="http://schemas.microsoft.com/office/drawing/2014/main" id="{C88FF7AA-842B-C661-1EA9-174299989FAA}"/>
              </a:ext>
            </a:extLst>
          </p:cNvPr>
          <p:cNvCxnSpPr/>
          <p:nvPr/>
        </p:nvCxnSpPr>
        <p:spPr>
          <a:xfrm>
            <a:off x="1930272" y="1730589"/>
            <a:ext cx="0" cy="1000200"/>
          </a:xfrm>
          <a:prstGeom prst="straightConnector1">
            <a:avLst/>
          </a:prstGeom>
          <a:noFill/>
          <a:ln w="19050" cap="flat" cmpd="sng">
            <a:solidFill>
              <a:srgbClr val="000000"/>
            </a:solidFill>
            <a:prstDash val="solid"/>
            <a:round/>
            <a:headEnd type="none" w="med" len="med"/>
            <a:tailEnd type="none" w="med" len="med"/>
          </a:ln>
        </p:spPr>
      </p:cxnSp>
      <p:sp>
        <p:nvSpPr>
          <p:cNvPr id="2220" name="Google Shape;113;p9">
            <a:extLst>
              <a:ext uri="{FF2B5EF4-FFF2-40B4-BE49-F238E27FC236}">
                <a16:creationId xmlns:a16="http://schemas.microsoft.com/office/drawing/2014/main" id="{0106FCD9-3B61-D76D-6E24-D3F512A7CAFE}"/>
              </a:ext>
            </a:extLst>
          </p:cNvPr>
          <p:cNvSpPr/>
          <p:nvPr/>
        </p:nvSpPr>
        <p:spPr>
          <a:xfrm>
            <a:off x="2467747" y="1519989"/>
            <a:ext cx="1332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1" name="Google Shape;114;p9">
            <a:extLst>
              <a:ext uri="{FF2B5EF4-FFF2-40B4-BE49-F238E27FC236}">
                <a16:creationId xmlns:a16="http://schemas.microsoft.com/office/drawing/2014/main" id="{F1D3DF64-5EA3-1C5F-E6C1-0DAAD7CC9F80}"/>
              </a:ext>
            </a:extLst>
          </p:cNvPr>
          <p:cNvSpPr/>
          <p:nvPr/>
        </p:nvSpPr>
        <p:spPr>
          <a:xfrm>
            <a:off x="2435247" y="1615464"/>
            <a:ext cx="1755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2" name="Google Shape;115;p9">
            <a:extLst>
              <a:ext uri="{FF2B5EF4-FFF2-40B4-BE49-F238E27FC236}">
                <a16:creationId xmlns:a16="http://schemas.microsoft.com/office/drawing/2014/main" id="{0AEEA763-0CF4-FAB4-A56D-E9A50D8F5B6A}"/>
              </a:ext>
            </a:extLst>
          </p:cNvPr>
          <p:cNvSpPr/>
          <p:nvPr/>
        </p:nvSpPr>
        <p:spPr>
          <a:xfrm>
            <a:off x="2600569" y="1519989"/>
            <a:ext cx="4956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3" name="Google Shape;116;p9">
            <a:extLst>
              <a:ext uri="{FF2B5EF4-FFF2-40B4-BE49-F238E27FC236}">
                <a16:creationId xmlns:a16="http://schemas.microsoft.com/office/drawing/2014/main" id="{73DB7424-A5CC-E446-8C8E-5B0A5E332CA9}"/>
              </a:ext>
            </a:extLst>
          </p:cNvPr>
          <p:cNvSpPr/>
          <p:nvPr/>
        </p:nvSpPr>
        <p:spPr>
          <a:xfrm>
            <a:off x="2479697" y="1615464"/>
            <a:ext cx="6531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24" name="Google Shape;117;p9">
            <a:extLst>
              <a:ext uri="{FF2B5EF4-FFF2-40B4-BE49-F238E27FC236}">
                <a16:creationId xmlns:a16="http://schemas.microsoft.com/office/drawing/2014/main" id="{7BCE3A14-CDB5-9E39-4FBD-2B8E0B53E918}"/>
              </a:ext>
            </a:extLst>
          </p:cNvPr>
          <p:cNvCxnSpPr/>
          <p:nvPr/>
        </p:nvCxnSpPr>
        <p:spPr>
          <a:xfrm flipH="1">
            <a:off x="2463597" y="1726064"/>
            <a:ext cx="600" cy="1004700"/>
          </a:xfrm>
          <a:prstGeom prst="straightConnector1">
            <a:avLst/>
          </a:prstGeom>
          <a:noFill/>
          <a:ln w="19050" cap="flat" cmpd="sng">
            <a:solidFill>
              <a:srgbClr val="000000"/>
            </a:solidFill>
            <a:prstDash val="dash"/>
            <a:round/>
            <a:headEnd type="none" w="med" len="med"/>
            <a:tailEnd type="none" w="med" len="med"/>
          </a:ln>
        </p:spPr>
      </p:cxnSp>
      <p:cxnSp>
        <p:nvCxnSpPr>
          <p:cNvPr id="2225" name="Google Shape;118;p9">
            <a:extLst>
              <a:ext uri="{FF2B5EF4-FFF2-40B4-BE49-F238E27FC236}">
                <a16:creationId xmlns:a16="http://schemas.microsoft.com/office/drawing/2014/main" id="{D5489617-EE4E-81D5-A645-989894CEC6C6}"/>
              </a:ext>
            </a:extLst>
          </p:cNvPr>
          <p:cNvCxnSpPr/>
          <p:nvPr/>
        </p:nvCxnSpPr>
        <p:spPr>
          <a:xfrm>
            <a:off x="2597022" y="1730589"/>
            <a:ext cx="0" cy="1000200"/>
          </a:xfrm>
          <a:prstGeom prst="straightConnector1">
            <a:avLst/>
          </a:prstGeom>
          <a:noFill/>
          <a:ln w="19050" cap="flat" cmpd="sng">
            <a:solidFill>
              <a:srgbClr val="000000"/>
            </a:solidFill>
            <a:prstDash val="solid"/>
            <a:round/>
            <a:headEnd type="none" w="med" len="med"/>
            <a:tailEnd type="none" w="med" len="med"/>
          </a:ln>
        </p:spPr>
      </p:cxnSp>
      <p:sp>
        <p:nvSpPr>
          <p:cNvPr id="2226" name="Google Shape;119;p9">
            <a:extLst>
              <a:ext uri="{FF2B5EF4-FFF2-40B4-BE49-F238E27FC236}">
                <a16:creationId xmlns:a16="http://schemas.microsoft.com/office/drawing/2014/main" id="{475E51DC-9112-6231-D5E6-0C64B69404F3}"/>
              </a:ext>
            </a:extLst>
          </p:cNvPr>
          <p:cNvSpPr/>
          <p:nvPr/>
        </p:nvSpPr>
        <p:spPr>
          <a:xfrm>
            <a:off x="3093372" y="1519989"/>
            <a:ext cx="2028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7" name="Google Shape;120;p9">
            <a:extLst>
              <a:ext uri="{FF2B5EF4-FFF2-40B4-BE49-F238E27FC236}">
                <a16:creationId xmlns:a16="http://schemas.microsoft.com/office/drawing/2014/main" id="{55F83515-31E9-94CE-E296-C99099C0A326}"/>
              </a:ext>
            </a:extLst>
          </p:cNvPr>
          <p:cNvSpPr/>
          <p:nvPr/>
        </p:nvSpPr>
        <p:spPr>
          <a:xfrm>
            <a:off x="2963322" y="1615464"/>
            <a:ext cx="3531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28" name="Google Shape;121;p9">
            <a:extLst>
              <a:ext uri="{FF2B5EF4-FFF2-40B4-BE49-F238E27FC236}">
                <a16:creationId xmlns:a16="http://schemas.microsoft.com/office/drawing/2014/main" id="{6D05DD8B-6EE4-633A-9F32-76FDEAE59508}"/>
              </a:ext>
            </a:extLst>
          </p:cNvPr>
          <p:cNvCxnSpPr/>
          <p:nvPr/>
        </p:nvCxnSpPr>
        <p:spPr>
          <a:xfrm>
            <a:off x="3092322" y="1730589"/>
            <a:ext cx="0" cy="1000200"/>
          </a:xfrm>
          <a:prstGeom prst="straightConnector1">
            <a:avLst/>
          </a:prstGeom>
          <a:noFill/>
          <a:ln w="19050" cap="flat" cmpd="sng">
            <a:solidFill>
              <a:srgbClr val="000000"/>
            </a:solidFill>
            <a:prstDash val="dash"/>
            <a:round/>
            <a:headEnd type="none" w="med" len="med"/>
            <a:tailEnd type="none" w="med" len="med"/>
          </a:ln>
        </p:spPr>
      </p:cxnSp>
      <p:sp>
        <p:nvSpPr>
          <p:cNvPr id="2229" name="Google Shape;122;p9">
            <a:extLst>
              <a:ext uri="{FF2B5EF4-FFF2-40B4-BE49-F238E27FC236}">
                <a16:creationId xmlns:a16="http://schemas.microsoft.com/office/drawing/2014/main" id="{68FC59E6-5C84-5FE5-BDB8-E84315369296}"/>
              </a:ext>
            </a:extLst>
          </p:cNvPr>
          <p:cNvSpPr/>
          <p:nvPr/>
        </p:nvSpPr>
        <p:spPr>
          <a:xfrm>
            <a:off x="3297737" y="1519989"/>
            <a:ext cx="2550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0" name="Google Shape;123;p9">
            <a:extLst>
              <a:ext uri="{FF2B5EF4-FFF2-40B4-BE49-F238E27FC236}">
                <a16:creationId xmlns:a16="http://schemas.microsoft.com/office/drawing/2014/main" id="{933BA106-BBB8-A815-AB85-B90143F0C313}"/>
              </a:ext>
            </a:extLst>
          </p:cNvPr>
          <p:cNvSpPr/>
          <p:nvPr/>
        </p:nvSpPr>
        <p:spPr>
          <a:xfrm>
            <a:off x="3134347" y="1615464"/>
            <a:ext cx="4437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1" name="Google Shape;124;p9">
            <a:extLst>
              <a:ext uri="{FF2B5EF4-FFF2-40B4-BE49-F238E27FC236}">
                <a16:creationId xmlns:a16="http://schemas.microsoft.com/office/drawing/2014/main" id="{E5F5BB86-1F1D-81B6-ABB3-FF134A3B2C52}"/>
              </a:ext>
            </a:extLst>
          </p:cNvPr>
          <p:cNvSpPr/>
          <p:nvPr/>
        </p:nvSpPr>
        <p:spPr>
          <a:xfrm>
            <a:off x="3553698" y="1519989"/>
            <a:ext cx="4083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2" name="Google Shape;125;p9">
            <a:extLst>
              <a:ext uri="{FF2B5EF4-FFF2-40B4-BE49-F238E27FC236}">
                <a16:creationId xmlns:a16="http://schemas.microsoft.com/office/drawing/2014/main" id="{A03CBF9E-49B2-554E-ADA2-34B9EFBBF998}"/>
              </a:ext>
            </a:extLst>
          </p:cNvPr>
          <p:cNvSpPr/>
          <p:nvPr/>
        </p:nvSpPr>
        <p:spPr>
          <a:xfrm>
            <a:off x="3292122" y="1615464"/>
            <a:ext cx="7104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3" name="Google Shape;126;p9">
            <a:extLst>
              <a:ext uri="{FF2B5EF4-FFF2-40B4-BE49-F238E27FC236}">
                <a16:creationId xmlns:a16="http://schemas.microsoft.com/office/drawing/2014/main" id="{EDED3AC8-EE2D-2CF7-0F5A-6D506FAC346D}"/>
              </a:ext>
            </a:extLst>
          </p:cNvPr>
          <p:cNvCxnSpPr/>
          <p:nvPr/>
        </p:nvCxnSpPr>
        <p:spPr>
          <a:xfrm>
            <a:off x="3292347" y="1730589"/>
            <a:ext cx="0" cy="1000200"/>
          </a:xfrm>
          <a:prstGeom prst="straightConnector1">
            <a:avLst/>
          </a:prstGeom>
          <a:noFill/>
          <a:ln w="19050" cap="flat" cmpd="sng">
            <a:solidFill>
              <a:srgbClr val="000000"/>
            </a:solidFill>
            <a:prstDash val="solid"/>
            <a:round/>
            <a:headEnd type="none" w="med" len="med"/>
            <a:tailEnd type="none" w="med" len="med"/>
          </a:ln>
        </p:spPr>
      </p:cxnSp>
      <p:cxnSp>
        <p:nvCxnSpPr>
          <p:cNvPr id="2234" name="Google Shape;127;p9">
            <a:extLst>
              <a:ext uri="{FF2B5EF4-FFF2-40B4-BE49-F238E27FC236}">
                <a16:creationId xmlns:a16="http://schemas.microsoft.com/office/drawing/2014/main" id="{9F4182A7-9089-67A5-329F-27A8031AD457}"/>
              </a:ext>
            </a:extLst>
          </p:cNvPr>
          <p:cNvCxnSpPr/>
          <p:nvPr/>
        </p:nvCxnSpPr>
        <p:spPr>
          <a:xfrm>
            <a:off x="3549522" y="1730589"/>
            <a:ext cx="0" cy="1000200"/>
          </a:xfrm>
          <a:prstGeom prst="straightConnector1">
            <a:avLst/>
          </a:prstGeom>
          <a:noFill/>
          <a:ln w="19050" cap="flat" cmpd="sng">
            <a:solidFill>
              <a:srgbClr val="000000"/>
            </a:solidFill>
            <a:prstDash val="dash"/>
            <a:round/>
            <a:headEnd type="none" w="med" len="med"/>
            <a:tailEnd type="none" w="med" len="med"/>
          </a:ln>
        </p:spPr>
      </p:cxnSp>
      <p:sp>
        <p:nvSpPr>
          <p:cNvPr id="2235" name="Google Shape;128;p9">
            <a:extLst>
              <a:ext uri="{FF2B5EF4-FFF2-40B4-BE49-F238E27FC236}">
                <a16:creationId xmlns:a16="http://schemas.microsoft.com/office/drawing/2014/main" id="{EFF97A49-BA95-40A8-57A2-924B2643099D}"/>
              </a:ext>
            </a:extLst>
          </p:cNvPr>
          <p:cNvSpPr/>
          <p:nvPr/>
        </p:nvSpPr>
        <p:spPr>
          <a:xfrm>
            <a:off x="3963497" y="1519989"/>
            <a:ext cx="3234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6" name="Google Shape;129;p9">
            <a:extLst>
              <a:ext uri="{FF2B5EF4-FFF2-40B4-BE49-F238E27FC236}">
                <a16:creationId xmlns:a16="http://schemas.microsoft.com/office/drawing/2014/main" id="{8910CF88-0F3E-F7F8-FD9A-D3CB0F0B727D}"/>
              </a:ext>
            </a:extLst>
          </p:cNvPr>
          <p:cNvSpPr/>
          <p:nvPr/>
        </p:nvSpPr>
        <p:spPr>
          <a:xfrm>
            <a:off x="3919247" y="1615464"/>
            <a:ext cx="4002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37" name="Google Shape;130;p9">
            <a:extLst>
              <a:ext uri="{FF2B5EF4-FFF2-40B4-BE49-F238E27FC236}">
                <a16:creationId xmlns:a16="http://schemas.microsoft.com/office/drawing/2014/main" id="{96C32D0D-C490-CABA-6CAD-839275BCC1D4}"/>
              </a:ext>
            </a:extLst>
          </p:cNvPr>
          <p:cNvCxnSpPr/>
          <p:nvPr/>
        </p:nvCxnSpPr>
        <p:spPr>
          <a:xfrm>
            <a:off x="3959097" y="1730589"/>
            <a:ext cx="0" cy="1000200"/>
          </a:xfrm>
          <a:prstGeom prst="straightConnector1">
            <a:avLst/>
          </a:prstGeom>
          <a:noFill/>
          <a:ln w="19050" cap="flat" cmpd="sng">
            <a:solidFill>
              <a:srgbClr val="000000"/>
            </a:solidFill>
            <a:prstDash val="solid"/>
            <a:round/>
            <a:headEnd type="none" w="med" len="med"/>
            <a:tailEnd type="none" w="med" len="med"/>
          </a:ln>
        </p:spPr>
      </p:cxnSp>
      <p:sp>
        <p:nvSpPr>
          <p:cNvPr id="2238" name="Google Shape;131;p9">
            <a:extLst>
              <a:ext uri="{FF2B5EF4-FFF2-40B4-BE49-F238E27FC236}">
                <a16:creationId xmlns:a16="http://schemas.microsoft.com/office/drawing/2014/main" id="{3C1F3A40-5BFC-359F-E835-D42C69BA83A0}"/>
              </a:ext>
            </a:extLst>
          </p:cNvPr>
          <p:cNvSpPr/>
          <p:nvPr/>
        </p:nvSpPr>
        <p:spPr>
          <a:xfrm>
            <a:off x="4286272" y="1519989"/>
            <a:ext cx="3531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9" name="Google Shape;132;p9">
            <a:extLst>
              <a:ext uri="{FF2B5EF4-FFF2-40B4-BE49-F238E27FC236}">
                <a16:creationId xmlns:a16="http://schemas.microsoft.com/office/drawing/2014/main" id="{AAF20B7F-9A77-1D0D-6C40-1B4CDFD036BE}"/>
              </a:ext>
            </a:extLst>
          </p:cNvPr>
          <p:cNvSpPr/>
          <p:nvPr/>
        </p:nvSpPr>
        <p:spPr>
          <a:xfrm>
            <a:off x="4243472" y="1615464"/>
            <a:ext cx="4170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40" name="Google Shape;133;p9">
            <a:extLst>
              <a:ext uri="{FF2B5EF4-FFF2-40B4-BE49-F238E27FC236}">
                <a16:creationId xmlns:a16="http://schemas.microsoft.com/office/drawing/2014/main" id="{B6C5175A-0508-9F16-9A00-7386C0AC942A}"/>
              </a:ext>
            </a:extLst>
          </p:cNvPr>
          <p:cNvCxnSpPr/>
          <p:nvPr/>
        </p:nvCxnSpPr>
        <p:spPr>
          <a:xfrm>
            <a:off x="4282947" y="1730589"/>
            <a:ext cx="0" cy="1000200"/>
          </a:xfrm>
          <a:prstGeom prst="straightConnector1">
            <a:avLst/>
          </a:prstGeom>
          <a:noFill/>
          <a:ln w="19050" cap="flat" cmpd="sng">
            <a:solidFill>
              <a:srgbClr val="000000"/>
            </a:solidFill>
            <a:prstDash val="dash"/>
            <a:round/>
            <a:headEnd type="none" w="med" len="med"/>
            <a:tailEnd type="none" w="med" len="med"/>
          </a:ln>
        </p:spPr>
      </p:cxnSp>
      <p:sp>
        <p:nvSpPr>
          <p:cNvPr id="2241" name="Google Shape;134;p9">
            <a:extLst>
              <a:ext uri="{FF2B5EF4-FFF2-40B4-BE49-F238E27FC236}">
                <a16:creationId xmlns:a16="http://schemas.microsoft.com/office/drawing/2014/main" id="{F3077C5F-829F-7B20-C93E-3A9143CB225C}"/>
              </a:ext>
            </a:extLst>
          </p:cNvPr>
          <p:cNvSpPr/>
          <p:nvPr/>
        </p:nvSpPr>
        <p:spPr>
          <a:xfrm>
            <a:off x="4641699" y="1519989"/>
            <a:ext cx="2547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2" name="Google Shape;135;p9">
            <a:extLst>
              <a:ext uri="{FF2B5EF4-FFF2-40B4-BE49-F238E27FC236}">
                <a16:creationId xmlns:a16="http://schemas.microsoft.com/office/drawing/2014/main" id="{9CE546FB-9C75-9B82-97B7-0821EAD3B412}"/>
              </a:ext>
            </a:extLst>
          </p:cNvPr>
          <p:cNvSpPr/>
          <p:nvPr/>
        </p:nvSpPr>
        <p:spPr>
          <a:xfrm>
            <a:off x="4610872" y="1615464"/>
            <a:ext cx="3003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43" name="Google Shape;136;p9">
            <a:extLst>
              <a:ext uri="{FF2B5EF4-FFF2-40B4-BE49-F238E27FC236}">
                <a16:creationId xmlns:a16="http://schemas.microsoft.com/office/drawing/2014/main" id="{E9C3CF25-50C6-A1D7-3274-3DEF3D9E55C9}"/>
              </a:ext>
            </a:extLst>
          </p:cNvPr>
          <p:cNvCxnSpPr/>
          <p:nvPr/>
        </p:nvCxnSpPr>
        <p:spPr>
          <a:xfrm>
            <a:off x="4635372" y="1730589"/>
            <a:ext cx="0" cy="1000200"/>
          </a:xfrm>
          <a:prstGeom prst="straightConnector1">
            <a:avLst/>
          </a:prstGeom>
          <a:noFill/>
          <a:ln w="19050" cap="flat" cmpd="sng">
            <a:solidFill>
              <a:srgbClr val="000000"/>
            </a:solidFill>
            <a:prstDash val="solid"/>
            <a:round/>
            <a:headEnd type="none" w="med" len="med"/>
            <a:tailEnd type="none" w="med" len="med"/>
          </a:ln>
        </p:spPr>
      </p:cxnSp>
      <p:sp>
        <p:nvSpPr>
          <p:cNvPr id="2244" name="Google Shape;137;p9">
            <a:extLst>
              <a:ext uri="{FF2B5EF4-FFF2-40B4-BE49-F238E27FC236}">
                <a16:creationId xmlns:a16="http://schemas.microsoft.com/office/drawing/2014/main" id="{DD002498-C2E4-BBDB-6E5B-557467BE769C}"/>
              </a:ext>
            </a:extLst>
          </p:cNvPr>
          <p:cNvSpPr/>
          <p:nvPr/>
        </p:nvSpPr>
        <p:spPr>
          <a:xfrm>
            <a:off x="4895986" y="1519989"/>
            <a:ext cx="3720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5" name="Google Shape;138;p9">
            <a:extLst>
              <a:ext uri="{FF2B5EF4-FFF2-40B4-BE49-F238E27FC236}">
                <a16:creationId xmlns:a16="http://schemas.microsoft.com/office/drawing/2014/main" id="{59F1D5C2-BD49-AEB1-C98D-C6FB222F7142}"/>
              </a:ext>
            </a:extLst>
          </p:cNvPr>
          <p:cNvSpPr/>
          <p:nvPr/>
        </p:nvSpPr>
        <p:spPr>
          <a:xfrm>
            <a:off x="4850947" y="1615464"/>
            <a:ext cx="4389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46" name="Google Shape;139;p9">
            <a:extLst>
              <a:ext uri="{FF2B5EF4-FFF2-40B4-BE49-F238E27FC236}">
                <a16:creationId xmlns:a16="http://schemas.microsoft.com/office/drawing/2014/main" id="{996C233B-F44E-1598-5BEA-848B93797DE7}"/>
              </a:ext>
            </a:extLst>
          </p:cNvPr>
          <p:cNvCxnSpPr/>
          <p:nvPr/>
        </p:nvCxnSpPr>
        <p:spPr>
          <a:xfrm>
            <a:off x="5264022" y="1730589"/>
            <a:ext cx="0" cy="1000200"/>
          </a:xfrm>
          <a:prstGeom prst="straightConnector1">
            <a:avLst/>
          </a:prstGeom>
          <a:noFill/>
          <a:ln w="19050" cap="flat" cmpd="sng">
            <a:solidFill>
              <a:srgbClr val="000000"/>
            </a:solidFill>
            <a:prstDash val="solid"/>
            <a:round/>
            <a:headEnd type="none" w="med" len="med"/>
            <a:tailEnd type="none" w="med" len="med"/>
          </a:ln>
        </p:spPr>
      </p:cxnSp>
      <p:cxnSp>
        <p:nvCxnSpPr>
          <p:cNvPr id="2247" name="Google Shape;140;p9">
            <a:extLst>
              <a:ext uri="{FF2B5EF4-FFF2-40B4-BE49-F238E27FC236}">
                <a16:creationId xmlns:a16="http://schemas.microsoft.com/office/drawing/2014/main" id="{53E929CF-24B1-5EAD-AC34-243BF7449D99}"/>
              </a:ext>
            </a:extLst>
          </p:cNvPr>
          <p:cNvCxnSpPr/>
          <p:nvPr/>
        </p:nvCxnSpPr>
        <p:spPr>
          <a:xfrm>
            <a:off x="4892547" y="1730589"/>
            <a:ext cx="0" cy="1000200"/>
          </a:xfrm>
          <a:prstGeom prst="straightConnector1">
            <a:avLst/>
          </a:prstGeom>
          <a:noFill/>
          <a:ln w="19050" cap="flat" cmpd="sng">
            <a:solidFill>
              <a:srgbClr val="000000"/>
            </a:solidFill>
            <a:prstDash val="dash"/>
            <a:round/>
            <a:headEnd type="none" w="med" len="med"/>
            <a:tailEnd type="none" w="med" len="med"/>
          </a:ln>
        </p:spPr>
      </p:cxnSp>
      <p:sp>
        <p:nvSpPr>
          <p:cNvPr id="2248" name="Google Shape;141;p9">
            <a:extLst>
              <a:ext uri="{FF2B5EF4-FFF2-40B4-BE49-F238E27FC236}">
                <a16:creationId xmlns:a16="http://schemas.microsoft.com/office/drawing/2014/main" id="{5B7C5AA3-90B7-AE31-F701-9125DFB172DE}"/>
              </a:ext>
            </a:extLst>
          </p:cNvPr>
          <p:cNvSpPr/>
          <p:nvPr/>
        </p:nvSpPr>
        <p:spPr>
          <a:xfrm>
            <a:off x="5268097" y="1519989"/>
            <a:ext cx="181800" cy="2745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9" name="Google Shape;142;p9">
            <a:extLst>
              <a:ext uri="{FF2B5EF4-FFF2-40B4-BE49-F238E27FC236}">
                <a16:creationId xmlns:a16="http://schemas.microsoft.com/office/drawing/2014/main" id="{E1C8F179-AAD3-2052-4323-BEC0130762FE}"/>
              </a:ext>
            </a:extLst>
          </p:cNvPr>
          <p:cNvSpPr/>
          <p:nvPr/>
        </p:nvSpPr>
        <p:spPr>
          <a:xfrm>
            <a:off x="5245722" y="1615464"/>
            <a:ext cx="215400" cy="2190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50" name="Google Shape;143;p9">
            <a:extLst>
              <a:ext uri="{FF2B5EF4-FFF2-40B4-BE49-F238E27FC236}">
                <a16:creationId xmlns:a16="http://schemas.microsoft.com/office/drawing/2014/main" id="{FC9DD4FB-B5C9-E1BC-63E5-FC71595C0DD4}"/>
              </a:ext>
            </a:extLst>
          </p:cNvPr>
          <p:cNvCxnSpPr/>
          <p:nvPr/>
        </p:nvCxnSpPr>
        <p:spPr>
          <a:xfrm>
            <a:off x="5447360" y="1730589"/>
            <a:ext cx="4800" cy="1023900"/>
          </a:xfrm>
          <a:prstGeom prst="straightConnector1">
            <a:avLst/>
          </a:prstGeom>
          <a:noFill/>
          <a:ln w="28575" cap="flat" cmpd="sng">
            <a:solidFill>
              <a:srgbClr val="FF0000"/>
            </a:solidFill>
            <a:prstDash val="dashDot"/>
            <a:round/>
            <a:headEnd type="none" w="med" len="med"/>
            <a:tailEnd type="none" w="med" len="med"/>
          </a:ln>
        </p:spPr>
      </p:cxnSp>
      <p:cxnSp>
        <p:nvCxnSpPr>
          <p:cNvPr id="2251" name="Google Shape;144;p9">
            <a:extLst>
              <a:ext uri="{FF2B5EF4-FFF2-40B4-BE49-F238E27FC236}">
                <a16:creationId xmlns:a16="http://schemas.microsoft.com/office/drawing/2014/main" id="{C3C262F1-F137-110A-0E01-B42B3534F4FA}"/>
              </a:ext>
            </a:extLst>
          </p:cNvPr>
          <p:cNvCxnSpPr/>
          <p:nvPr/>
        </p:nvCxnSpPr>
        <p:spPr>
          <a:xfrm rot="10800000" flipH="1">
            <a:off x="1648722"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52" name="Google Shape;145;p9">
            <a:extLst>
              <a:ext uri="{FF2B5EF4-FFF2-40B4-BE49-F238E27FC236}">
                <a16:creationId xmlns:a16="http://schemas.microsoft.com/office/drawing/2014/main" id="{2EA2D1B1-4025-045B-26AC-3CA6CE4AA229}"/>
              </a:ext>
            </a:extLst>
          </p:cNvPr>
          <p:cNvCxnSpPr/>
          <p:nvPr/>
        </p:nvCxnSpPr>
        <p:spPr>
          <a:xfrm rot="10800000" flipH="1">
            <a:off x="1833672"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53" name="Google Shape;146;p9">
            <a:extLst>
              <a:ext uri="{FF2B5EF4-FFF2-40B4-BE49-F238E27FC236}">
                <a16:creationId xmlns:a16="http://schemas.microsoft.com/office/drawing/2014/main" id="{7B35B097-827E-2866-BB1A-03B9BAD3618D}"/>
              </a:ext>
            </a:extLst>
          </p:cNvPr>
          <p:cNvCxnSpPr/>
          <p:nvPr/>
        </p:nvCxnSpPr>
        <p:spPr>
          <a:xfrm rot="10800000" flipH="1">
            <a:off x="2201410"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54" name="Google Shape;147;p9">
            <a:extLst>
              <a:ext uri="{FF2B5EF4-FFF2-40B4-BE49-F238E27FC236}">
                <a16:creationId xmlns:a16="http://schemas.microsoft.com/office/drawing/2014/main" id="{E4F6CA30-AA50-49A4-F694-09D23EAB0BDA}"/>
              </a:ext>
            </a:extLst>
          </p:cNvPr>
          <p:cNvCxnSpPr/>
          <p:nvPr/>
        </p:nvCxnSpPr>
        <p:spPr>
          <a:xfrm rot="10800000" flipH="1">
            <a:off x="2534447"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55" name="Google Shape;148;p9">
            <a:extLst>
              <a:ext uri="{FF2B5EF4-FFF2-40B4-BE49-F238E27FC236}">
                <a16:creationId xmlns:a16="http://schemas.microsoft.com/office/drawing/2014/main" id="{FC6C9B95-7255-F162-02B4-878280A23483}"/>
              </a:ext>
            </a:extLst>
          </p:cNvPr>
          <p:cNvCxnSpPr/>
          <p:nvPr/>
        </p:nvCxnSpPr>
        <p:spPr>
          <a:xfrm rot="10800000" flipH="1">
            <a:off x="2848072"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56" name="Google Shape;149;p9">
            <a:extLst>
              <a:ext uri="{FF2B5EF4-FFF2-40B4-BE49-F238E27FC236}">
                <a16:creationId xmlns:a16="http://schemas.microsoft.com/office/drawing/2014/main" id="{0DF1DC3C-5D49-433F-8FF2-B26EC8C404F1}"/>
              </a:ext>
            </a:extLst>
          </p:cNvPr>
          <p:cNvCxnSpPr/>
          <p:nvPr/>
        </p:nvCxnSpPr>
        <p:spPr>
          <a:xfrm rot="10800000" flipH="1">
            <a:off x="3194472"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57" name="Google Shape;150;p9">
            <a:extLst>
              <a:ext uri="{FF2B5EF4-FFF2-40B4-BE49-F238E27FC236}">
                <a16:creationId xmlns:a16="http://schemas.microsoft.com/office/drawing/2014/main" id="{FDA8D59C-7E37-BB57-59CB-967CDAA1813D}"/>
              </a:ext>
            </a:extLst>
          </p:cNvPr>
          <p:cNvCxnSpPr/>
          <p:nvPr/>
        </p:nvCxnSpPr>
        <p:spPr>
          <a:xfrm rot="10800000" flipH="1">
            <a:off x="3420172"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58" name="Google Shape;151;p9">
            <a:extLst>
              <a:ext uri="{FF2B5EF4-FFF2-40B4-BE49-F238E27FC236}">
                <a16:creationId xmlns:a16="http://schemas.microsoft.com/office/drawing/2014/main" id="{56C23585-FA0E-FDFA-B83E-2D95F7A6D3E9}"/>
              </a:ext>
            </a:extLst>
          </p:cNvPr>
          <p:cNvCxnSpPr/>
          <p:nvPr/>
        </p:nvCxnSpPr>
        <p:spPr>
          <a:xfrm rot="10800000" flipH="1">
            <a:off x="3757547"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59" name="Google Shape;152;p9">
            <a:extLst>
              <a:ext uri="{FF2B5EF4-FFF2-40B4-BE49-F238E27FC236}">
                <a16:creationId xmlns:a16="http://schemas.microsoft.com/office/drawing/2014/main" id="{56BFE9C6-A0AE-9F8D-D55E-2460FF52E3D5}"/>
              </a:ext>
            </a:extLst>
          </p:cNvPr>
          <p:cNvCxnSpPr/>
          <p:nvPr/>
        </p:nvCxnSpPr>
        <p:spPr>
          <a:xfrm rot="10800000" flipH="1">
            <a:off x="4124897"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60" name="Google Shape;153;p9">
            <a:extLst>
              <a:ext uri="{FF2B5EF4-FFF2-40B4-BE49-F238E27FC236}">
                <a16:creationId xmlns:a16="http://schemas.microsoft.com/office/drawing/2014/main" id="{252863C5-6B44-F426-6748-0D86F7DF4C43}"/>
              </a:ext>
            </a:extLst>
          </p:cNvPr>
          <p:cNvCxnSpPr/>
          <p:nvPr/>
        </p:nvCxnSpPr>
        <p:spPr>
          <a:xfrm rot="10800000" flipH="1">
            <a:off x="4462522"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61" name="Google Shape;154;p9">
            <a:extLst>
              <a:ext uri="{FF2B5EF4-FFF2-40B4-BE49-F238E27FC236}">
                <a16:creationId xmlns:a16="http://schemas.microsoft.com/office/drawing/2014/main" id="{E2B439C7-D6F6-B284-A9A5-7BF719ACB2C1}"/>
              </a:ext>
            </a:extLst>
          </p:cNvPr>
          <p:cNvCxnSpPr/>
          <p:nvPr/>
        </p:nvCxnSpPr>
        <p:spPr>
          <a:xfrm rot="10800000" flipH="1">
            <a:off x="4768747"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62" name="Google Shape;155;p9">
            <a:extLst>
              <a:ext uri="{FF2B5EF4-FFF2-40B4-BE49-F238E27FC236}">
                <a16:creationId xmlns:a16="http://schemas.microsoft.com/office/drawing/2014/main" id="{BAEA6244-406C-6569-504D-F96C2D58AB50}"/>
              </a:ext>
            </a:extLst>
          </p:cNvPr>
          <p:cNvCxnSpPr/>
          <p:nvPr/>
        </p:nvCxnSpPr>
        <p:spPr>
          <a:xfrm rot="10800000" flipH="1">
            <a:off x="5081947" y="1447689"/>
            <a:ext cx="600" cy="72300"/>
          </a:xfrm>
          <a:prstGeom prst="straightConnector1">
            <a:avLst/>
          </a:prstGeom>
          <a:noFill/>
          <a:ln w="19050" cap="flat" cmpd="sng">
            <a:solidFill>
              <a:srgbClr val="000000"/>
            </a:solidFill>
            <a:prstDash val="solid"/>
            <a:round/>
            <a:headEnd type="none" w="med" len="med"/>
            <a:tailEnd type="none" w="med" len="med"/>
          </a:ln>
        </p:spPr>
      </p:cxnSp>
      <p:cxnSp>
        <p:nvCxnSpPr>
          <p:cNvPr id="2263" name="Google Shape;156;p9">
            <a:extLst>
              <a:ext uri="{FF2B5EF4-FFF2-40B4-BE49-F238E27FC236}">
                <a16:creationId xmlns:a16="http://schemas.microsoft.com/office/drawing/2014/main" id="{82D8BF8C-AEA3-BD70-E284-74D41553AB03}"/>
              </a:ext>
            </a:extLst>
          </p:cNvPr>
          <p:cNvCxnSpPr/>
          <p:nvPr/>
        </p:nvCxnSpPr>
        <p:spPr>
          <a:xfrm rot="10800000" flipH="1">
            <a:off x="5353122" y="1447689"/>
            <a:ext cx="600" cy="72300"/>
          </a:xfrm>
          <a:prstGeom prst="straightConnector1">
            <a:avLst/>
          </a:prstGeom>
          <a:noFill/>
          <a:ln w="19050" cap="flat" cmpd="sng">
            <a:solidFill>
              <a:srgbClr val="000000"/>
            </a:solidFill>
            <a:prstDash val="solid"/>
            <a:round/>
            <a:headEnd type="none" w="med" len="med"/>
            <a:tailEnd type="none" w="med" len="med"/>
          </a:ln>
        </p:spPr>
      </p:cxnSp>
      <p:sp>
        <p:nvSpPr>
          <p:cNvPr id="2264" name="Google Shape;157;p9">
            <a:extLst>
              <a:ext uri="{FF2B5EF4-FFF2-40B4-BE49-F238E27FC236}">
                <a16:creationId xmlns:a16="http://schemas.microsoft.com/office/drawing/2014/main" id="{0EF1EE41-BDAD-FC69-AAFA-5FF777FBE519}"/>
              </a:ext>
            </a:extLst>
          </p:cNvPr>
          <p:cNvSpPr txBox="1"/>
          <p:nvPr/>
        </p:nvSpPr>
        <p:spPr>
          <a:xfrm>
            <a:off x="285822" y="1176051"/>
            <a:ext cx="831900" cy="615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t>Energy ranges</a:t>
            </a:r>
            <a:endParaRPr b="1"/>
          </a:p>
        </p:txBody>
      </p:sp>
      <p:sp>
        <p:nvSpPr>
          <p:cNvPr id="2265" name="Google Shape;158;p9">
            <a:extLst>
              <a:ext uri="{FF2B5EF4-FFF2-40B4-BE49-F238E27FC236}">
                <a16:creationId xmlns:a16="http://schemas.microsoft.com/office/drawing/2014/main" id="{13D4CA56-ECE4-BCA5-D3E1-76EC7299A6B3}"/>
              </a:ext>
            </a:extLst>
          </p:cNvPr>
          <p:cNvSpPr txBox="1"/>
          <p:nvPr/>
        </p:nvSpPr>
        <p:spPr>
          <a:xfrm>
            <a:off x="1512122"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0</a:t>
            </a:r>
            <a:endParaRPr sz="900" b="1" baseline="-25000"/>
          </a:p>
        </p:txBody>
      </p:sp>
      <p:sp>
        <p:nvSpPr>
          <p:cNvPr id="2266" name="Google Shape;159;p9">
            <a:extLst>
              <a:ext uri="{FF2B5EF4-FFF2-40B4-BE49-F238E27FC236}">
                <a16:creationId xmlns:a16="http://schemas.microsoft.com/office/drawing/2014/main" id="{4A4B3B3A-C186-2CD8-4339-190CEF27EA19}"/>
              </a:ext>
            </a:extLst>
          </p:cNvPr>
          <p:cNvSpPr txBox="1"/>
          <p:nvPr/>
        </p:nvSpPr>
        <p:spPr>
          <a:xfrm>
            <a:off x="1693447"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1</a:t>
            </a:r>
            <a:endParaRPr sz="900" b="1" baseline="-25000"/>
          </a:p>
        </p:txBody>
      </p:sp>
      <p:sp>
        <p:nvSpPr>
          <p:cNvPr id="2267" name="Google Shape;160;p9">
            <a:extLst>
              <a:ext uri="{FF2B5EF4-FFF2-40B4-BE49-F238E27FC236}">
                <a16:creationId xmlns:a16="http://schemas.microsoft.com/office/drawing/2014/main" id="{93A6EBC1-80B3-9ACE-7A8E-02617EF29030}"/>
              </a:ext>
            </a:extLst>
          </p:cNvPr>
          <p:cNvSpPr txBox="1"/>
          <p:nvPr/>
        </p:nvSpPr>
        <p:spPr>
          <a:xfrm>
            <a:off x="2068022"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2</a:t>
            </a:r>
            <a:endParaRPr sz="900" b="1" baseline="-25000"/>
          </a:p>
        </p:txBody>
      </p:sp>
      <p:sp>
        <p:nvSpPr>
          <p:cNvPr id="2268" name="Google Shape;161;p9">
            <a:extLst>
              <a:ext uri="{FF2B5EF4-FFF2-40B4-BE49-F238E27FC236}">
                <a16:creationId xmlns:a16="http://schemas.microsoft.com/office/drawing/2014/main" id="{5DE2442E-8F40-DF66-D747-9C6109F2D315}"/>
              </a:ext>
            </a:extLst>
          </p:cNvPr>
          <p:cNvSpPr txBox="1"/>
          <p:nvPr/>
        </p:nvSpPr>
        <p:spPr>
          <a:xfrm>
            <a:off x="2404922"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3</a:t>
            </a:r>
            <a:endParaRPr sz="900" b="1" baseline="-25000"/>
          </a:p>
        </p:txBody>
      </p:sp>
      <p:sp>
        <p:nvSpPr>
          <p:cNvPr id="2269" name="Google Shape;162;p9">
            <a:extLst>
              <a:ext uri="{FF2B5EF4-FFF2-40B4-BE49-F238E27FC236}">
                <a16:creationId xmlns:a16="http://schemas.microsoft.com/office/drawing/2014/main" id="{C3E9045F-36C9-0009-AB8A-D102363FF012}"/>
              </a:ext>
            </a:extLst>
          </p:cNvPr>
          <p:cNvSpPr txBox="1"/>
          <p:nvPr/>
        </p:nvSpPr>
        <p:spPr>
          <a:xfrm>
            <a:off x="2716285"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4</a:t>
            </a:r>
            <a:endParaRPr sz="900" b="1" baseline="-25000"/>
          </a:p>
        </p:txBody>
      </p:sp>
      <p:sp>
        <p:nvSpPr>
          <p:cNvPr id="2270" name="Google Shape;163;p9">
            <a:extLst>
              <a:ext uri="{FF2B5EF4-FFF2-40B4-BE49-F238E27FC236}">
                <a16:creationId xmlns:a16="http://schemas.microsoft.com/office/drawing/2014/main" id="{6F1FEE27-70B9-404C-E10C-C076470914DF}"/>
              </a:ext>
            </a:extLst>
          </p:cNvPr>
          <p:cNvSpPr txBox="1"/>
          <p:nvPr/>
        </p:nvSpPr>
        <p:spPr>
          <a:xfrm>
            <a:off x="3062272"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5</a:t>
            </a:r>
            <a:endParaRPr sz="900" b="1" baseline="-25000"/>
          </a:p>
        </p:txBody>
      </p:sp>
      <p:sp>
        <p:nvSpPr>
          <p:cNvPr id="2271" name="Google Shape;164;p9">
            <a:extLst>
              <a:ext uri="{FF2B5EF4-FFF2-40B4-BE49-F238E27FC236}">
                <a16:creationId xmlns:a16="http://schemas.microsoft.com/office/drawing/2014/main" id="{56B19DAE-25C4-E015-AEA0-00CCDF07C5DA}"/>
              </a:ext>
            </a:extLst>
          </p:cNvPr>
          <p:cNvSpPr txBox="1"/>
          <p:nvPr/>
        </p:nvSpPr>
        <p:spPr>
          <a:xfrm>
            <a:off x="3286685"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6</a:t>
            </a:r>
            <a:endParaRPr sz="900" b="1" baseline="-25000"/>
          </a:p>
        </p:txBody>
      </p:sp>
      <p:sp>
        <p:nvSpPr>
          <p:cNvPr id="2272" name="Google Shape;165;p9">
            <a:extLst>
              <a:ext uri="{FF2B5EF4-FFF2-40B4-BE49-F238E27FC236}">
                <a16:creationId xmlns:a16="http://schemas.microsoft.com/office/drawing/2014/main" id="{5C0BEA32-642D-0667-DE74-442E34B38018}"/>
              </a:ext>
            </a:extLst>
          </p:cNvPr>
          <p:cNvSpPr txBox="1"/>
          <p:nvPr/>
        </p:nvSpPr>
        <p:spPr>
          <a:xfrm>
            <a:off x="3628685"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7</a:t>
            </a:r>
            <a:endParaRPr sz="900" b="1" baseline="-25000"/>
          </a:p>
        </p:txBody>
      </p:sp>
      <p:sp>
        <p:nvSpPr>
          <p:cNvPr id="2273" name="Google Shape;166;p9">
            <a:extLst>
              <a:ext uri="{FF2B5EF4-FFF2-40B4-BE49-F238E27FC236}">
                <a16:creationId xmlns:a16="http://schemas.microsoft.com/office/drawing/2014/main" id="{44BEA097-F096-3713-C2FB-8E75D6793092}"/>
              </a:ext>
            </a:extLst>
          </p:cNvPr>
          <p:cNvSpPr txBox="1"/>
          <p:nvPr/>
        </p:nvSpPr>
        <p:spPr>
          <a:xfrm>
            <a:off x="3992185"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8</a:t>
            </a:r>
            <a:endParaRPr sz="900" b="1" baseline="-25000"/>
          </a:p>
        </p:txBody>
      </p:sp>
      <p:sp>
        <p:nvSpPr>
          <p:cNvPr id="2274" name="Google Shape;167;p9">
            <a:extLst>
              <a:ext uri="{FF2B5EF4-FFF2-40B4-BE49-F238E27FC236}">
                <a16:creationId xmlns:a16="http://schemas.microsoft.com/office/drawing/2014/main" id="{D1CEDF19-D279-A7F3-B161-411CE3C1D865}"/>
              </a:ext>
            </a:extLst>
          </p:cNvPr>
          <p:cNvSpPr txBox="1"/>
          <p:nvPr/>
        </p:nvSpPr>
        <p:spPr>
          <a:xfrm>
            <a:off x="4327710"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9</a:t>
            </a:r>
            <a:endParaRPr sz="900" b="1" baseline="-25000"/>
          </a:p>
        </p:txBody>
      </p:sp>
      <p:sp>
        <p:nvSpPr>
          <p:cNvPr id="2275" name="Google Shape;168;p9">
            <a:extLst>
              <a:ext uri="{FF2B5EF4-FFF2-40B4-BE49-F238E27FC236}">
                <a16:creationId xmlns:a16="http://schemas.microsoft.com/office/drawing/2014/main" id="{A7A59610-2DD1-EB6A-F940-F4218D73FD28}"/>
              </a:ext>
            </a:extLst>
          </p:cNvPr>
          <p:cNvSpPr txBox="1"/>
          <p:nvPr/>
        </p:nvSpPr>
        <p:spPr>
          <a:xfrm>
            <a:off x="4638747"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10</a:t>
            </a:r>
            <a:endParaRPr sz="900" b="1" baseline="-25000"/>
          </a:p>
        </p:txBody>
      </p:sp>
      <p:sp>
        <p:nvSpPr>
          <p:cNvPr id="2276" name="Google Shape;169;p9">
            <a:extLst>
              <a:ext uri="{FF2B5EF4-FFF2-40B4-BE49-F238E27FC236}">
                <a16:creationId xmlns:a16="http://schemas.microsoft.com/office/drawing/2014/main" id="{952FF1EE-E881-1EAA-4BA9-BA4741EB8D61}"/>
              </a:ext>
            </a:extLst>
          </p:cNvPr>
          <p:cNvSpPr txBox="1"/>
          <p:nvPr/>
        </p:nvSpPr>
        <p:spPr>
          <a:xfrm>
            <a:off x="4952910"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11</a:t>
            </a:r>
            <a:endParaRPr sz="900" b="1" baseline="-25000"/>
          </a:p>
        </p:txBody>
      </p:sp>
      <p:sp>
        <p:nvSpPr>
          <p:cNvPr id="2277" name="Google Shape;170;p9">
            <a:extLst>
              <a:ext uri="{FF2B5EF4-FFF2-40B4-BE49-F238E27FC236}">
                <a16:creationId xmlns:a16="http://schemas.microsoft.com/office/drawing/2014/main" id="{F5516505-1956-577E-98F0-35EC12762972}"/>
              </a:ext>
            </a:extLst>
          </p:cNvPr>
          <p:cNvSpPr txBox="1"/>
          <p:nvPr/>
        </p:nvSpPr>
        <p:spPr>
          <a:xfrm>
            <a:off x="5220460" y="1225476"/>
            <a:ext cx="400200" cy="323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900" b="1"/>
              <a:t>R</a:t>
            </a:r>
            <a:r>
              <a:rPr lang="en" sz="900" b="1" baseline="-25000"/>
              <a:t>12</a:t>
            </a:r>
            <a:endParaRPr sz="900" b="1" baseline="-25000"/>
          </a:p>
        </p:txBody>
      </p:sp>
      <p:sp>
        <p:nvSpPr>
          <p:cNvPr id="2282" name="Content Placeholder 2">
            <a:extLst>
              <a:ext uri="{FF2B5EF4-FFF2-40B4-BE49-F238E27FC236}">
                <a16:creationId xmlns:a16="http://schemas.microsoft.com/office/drawing/2014/main" id="{3909A6F1-C564-B30A-2723-7EFFAE0DBF55}"/>
              </a:ext>
            </a:extLst>
          </p:cNvPr>
          <p:cNvSpPr>
            <a:spLocks noGrp="1"/>
          </p:cNvSpPr>
          <p:nvPr>
            <p:ph idx="1"/>
          </p:nvPr>
        </p:nvSpPr>
        <p:spPr>
          <a:xfrm>
            <a:off x="212119" y="3483451"/>
            <a:ext cx="12056821" cy="2536315"/>
          </a:xfrm>
        </p:spPr>
        <p:txBody>
          <a:bodyPr>
            <a:normAutofit/>
          </a:bodyPr>
          <a:lstStyle/>
          <a:p>
            <a:r>
              <a:rPr lang="en-US" sz="2400" dirty="0"/>
              <a:t>Geometry handled by particle ray tracing </a:t>
            </a:r>
          </a:p>
          <a:p>
            <a:r>
              <a:rPr lang="en-US" sz="2400" dirty="0"/>
              <a:t>Approximation yields analytical expression for interaction probability within energy range </a:t>
            </a:r>
          </a:p>
          <a:p>
            <a:r>
              <a:rPr lang="en-US" sz="2400" dirty="0"/>
              <a:t>Approximations</a:t>
            </a:r>
          </a:p>
          <a:p>
            <a:pPr lvl="1"/>
            <a:r>
              <a:rPr lang="en-US" sz="2000" dirty="0"/>
              <a:t>Neglect energy and range straggling</a:t>
            </a:r>
          </a:p>
          <a:p>
            <a:pPr lvl="1"/>
            <a:r>
              <a:rPr lang="en-US" sz="2000" dirty="0"/>
              <a:t>Assume alpha particle travel in straight line</a:t>
            </a:r>
          </a:p>
          <a:p>
            <a:pPr lvl="1"/>
            <a:r>
              <a:rPr lang="en-US" sz="2000" dirty="0"/>
              <a:t>Does not model secondary particle emission and transport (e.g. delta rays)</a:t>
            </a:r>
          </a:p>
        </p:txBody>
      </p:sp>
      <p:pic>
        <p:nvPicPr>
          <p:cNvPr id="2287" name="Picture 6">
            <a:extLst>
              <a:ext uri="{FF2B5EF4-FFF2-40B4-BE49-F238E27FC236}">
                <a16:creationId xmlns:a16="http://schemas.microsoft.com/office/drawing/2014/main" id="{4C05371C-E4C6-2C7E-7E43-47EAF514B4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3608" r="57659" b="51158"/>
          <a:stretch/>
        </p:blipFill>
        <p:spPr bwMode="auto">
          <a:xfrm>
            <a:off x="9651518" y="2405488"/>
            <a:ext cx="2098571" cy="608633"/>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AF3ACA00-3844-8910-000D-928583696F2A}"/>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 b="4334"/>
          <a:stretch/>
        </p:blipFill>
        <p:spPr bwMode="auto">
          <a:xfrm>
            <a:off x="10374417" y="1281324"/>
            <a:ext cx="1559468" cy="1215602"/>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Connector 5">
            <a:extLst>
              <a:ext uri="{FF2B5EF4-FFF2-40B4-BE49-F238E27FC236}">
                <a16:creationId xmlns:a16="http://schemas.microsoft.com/office/drawing/2014/main" id="{78BCF07B-E1D2-23C9-E9E6-C5D626BC6AF2}"/>
              </a:ext>
            </a:extLst>
          </p:cNvPr>
          <p:cNvCxnSpPr/>
          <p:nvPr/>
        </p:nvCxnSpPr>
        <p:spPr>
          <a:xfrm>
            <a:off x="7135906" y="3637901"/>
            <a:ext cx="4797979"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0AF25E02-5D01-0D48-8743-52086730F4A4}"/>
              </a:ext>
            </a:extLst>
          </p:cNvPr>
          <p:cNvCxnSpPr>
            <a:cxnSpLocks/>
          </p:cNvCxnSpPr>
          <p:nvPr/>
        </p:nvCxnSpPr>
        <p:spPr>
          <a:xfrm>
            <a:off x="10273553" y="1176051"/>
            <a:ext cx="1607192"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10AA6E0-58CB-4131-6ECF-B6A57DFFEEE6}"/>
              </a:ext>
            </a:extLst>
          </p:cNvPr>
          <p:cNvCxnSpPr>
            <a:cxnSpLocks/>
          </p:cNvCxnSpPr>
          <p:nvPr/>
        </p:nvCxnSpPr>
        <p:spPr>
          <a:xfrm>
            <a:off x="10273553" y="1176051"/>
            <a:ext cx="0" cy="1265824"/>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D834214-7BEC-8EF2-7205-617A0BCD0486}"/>
              </a:ext>
            </a:extLst>
          </p:cNvPr>
          <p:cNvCxnSpPr>
            <a:cxnSpLocks/>
          </p:cNvCxnSpPr>
          <p:nvPr/>
        </p:nvCxnSpPr>
        <p:spPr>
          <a:xfrm>
            <a:off x="11880745" y="1176051"/>
            <a:ext cx="53140" cy="2470982"/>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66B680C-62F2-D8BC-EF21-611D10A0FA21}"/>
              </a:ext>
            </a:extLst>
          </p:cNvPr>
          <p:cNvCxnSpPr>
            <a:cxnSpLocks/>
          </p:cNvCxnSpPr>
          <p:nvPr/>
        </p:nvCxnSpPr>
        <p:spPr>
          <a:xfrm>
            <a:off x="7135906" y="3029415"/>
            <a:ext cx="0" cy="60848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0C62F62-6C2C-5585-2BEF-92C5137E38BD}"/>
              </a:ext>
            </a:extLst>
          </p:cNvPr>
          <p:cNvCxnSpPr>
            <a:cxnSpLocks/>
          </p:cNvCxnSpPr>
          <p:nvPr/>
        </p:nvCxnSpPr>
        <p:spPr>
          <a:xfrm>
            <a:off x="9520518" y="2441875"/>
            <a:ext cx="0" cy="572246"/>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44A69BA-BCEB-78C5-58D2-8CA56019F3B3}"/>
              </a:ext>
            </a:extLst>
          </p:cNvPr>
          <p:cNvCxnSpPr>
            <a:cxnSpLocks/>
          </p:cNvCxnSpPr>
          <p:nvPr/>
        </p:nvCxnSpPr>
        <p:spPr>
          <a:xfrm>
            <a:off x="7135906" y="3029415"/>
            <a:ext cx="2384612"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2386B3C-784E-287D-5166-F608354820A6}"/>
              </a:ext>
            </a:extLst>
          </p:cNvPr>
          <p:cNvCxnSpPr>
            <a:cxnSpLocks/>
          </p:cNvCxnSpPr>
          <p:nvPr/>
        </p:nvCxnSpPr>
        <p:spPr>
          <a:xfrm>
            <a:off x="9520518" y="2441875"/>
            <a:ext cx="756553" cy="0"/>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781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B6DF-5BC5-D461-FF6B-733D76571FF7}"/>
              </a:ext>
            </a:extLst>
          </p:cNvPr>
          <p:cNvSpPr>
            <a:spLocks noGrp="1"/>
          </p:cNvSpPr>
          <p:nvPr>
            <p:ph type="title"/>
          </p:nvPr>
        </p:nvSpPr>
        <p:spPr/>
        <p:txBody>
          <a:bodyPr/>
          <a:lstStyle/>
          <a:p>
            <a:r>
              <a:rPr lang="en-US" dirty="0"/>
              <a:t>Source Optimization via Simulation</a:t>
            </a:r>
          </a:p>
        </p:txBody>
      </p:sp>
      <p:pic>
        <p:nvPicPr>
          <p:cNvPr id="4" name="Picture 3" descr="Shape&#10;&#10;Description automatically generated">
            <a:extLst>
              <a:ext uri="{FF2B5EF4-FFF2-40B4-BE49-F238E27FC236}">
                <a16:creationId xmlns:a16="http://schemas.microsoft.com/office/drawing/2014/main" id="{4577AF16-884F-BBDF-C7B7-EB2E3C8B3A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6" name="Picture 5">
            <a:extLst>
              <a:ext uri="{FF2B5EF4-FFF2-40B4-BE49-F238E27FC236}">
                <a16:creationId xmlns:a16="http://schemas.microsoft.com/office/drawing/2014/main" id="{87917F13-5F8A-CB4C-B150-6ECB8937A5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pic>
        <p:nvPicPr>
          <p:cNvPr id="8" name="Picture 7" descr="Chart, line chart&#10;&#10;Description automatically generated">
            <a:extLst>
              <a:ext uri="{FF2B5EF4-FFF2-40B4-BE49-F238E27FC236}">
                <a16:creationId xmlns:a16="http://schemas.microsoft.com/office/drawing/2014/main" id="{A8583D13-7D68-9670-8528-6A9D0D3CC845}"/>
              </a:ext>
            </a:extLst>
          </p:cNvPr>
          <p:cNvPicPr>
            <a:picLocks noChangeAspect="1"/>
          </p:cNvPicPr>
          <p:nvPr/>
        </p:nvPicPr>
        <p:blipFill rotWithShape="1">
          <a:blip r:embed="rId4"/>
          <a:srcRect t="8344" r="5412"/>
          <a:stretch/>
        </p:blipFill>
        <p:spPr>
          <a:xfrm>
            <a:off x="8153999" y="2566522"/>
            <a:ext cx="3847268" cy="2796012"/>
          </a:xfrm>
          <a:prstGeom prst="rect">
            <a:avLst/>
          </a:prstGeom>
        </p:spPr>
      </p:pic>
      <p:pic>
        <p:nvPicPr>
          <p:cNvPr id="11" name="Picture 10" descr="Chart, scatter chart&#10;&#10;Description automatically generated">
            <a:extLst>
              <a:ext uri="{FF2B5EF4-FFF2-40B4-BE49-F238E27FC236}">
                <a16:creationId xmlns:a16="http://schemas.microsoft.com/office/drawing/2014/main" id="{666353E0-B6A0-68F9-A1F5-A69A0157DAF1}"/>
              </a:ext>
            </a:extLst>
          </p:cNvPr>
          <p:cNvPicPr>
            <a:picLocks noChangeAspect="1"/>
          </p:cNvPicPr>
          <p:nvPr/>
        </p:nvPicPr>
        <p:blipFill rotWithShape="1">
          <a:blip r:embed="rId5">
            <a:extLst>
              <a:ext uri="{28A0092B-C50C-407E-A947-70E740481C1C}">
                <a14:useLocalDpi xmlns:a14="http://schemas.microsoft.com/office/drawing/2010/main" val="0"/>
              </a:ext>
            </a:extLst>
          </a:blip>
          <a:srcRect t="1942" r="6195"/>
          <a:stretch/>
        </p:blipFill>
        <p:spPr>
          <a:xfrm>
            <a:off x="297608" y="2326695"/>
            <a:ext cx="3964258" cy="3108038"/>
          </a:xfrm>
          <a:prstGeom prst="rect">
            <a:avLst/>
          </a:prstGeom>
        </p:spPr>
      </p:pic>
      <p:sp>
        <p:nvSpPr>
          <p:cNvPr id="13" name="TextBox 12">
            <a:extLst>
              <a:ext uri="{FF2B5EF4-FFF2-40B4-BE49-F238E27FC236}">
                <a16:creationId xmlns:a16="http://schemas.microsoft.com/office/drawing/2014/main" id="{56E74531-49DD-C772-F836-C8A8012FCB1A}"/>
              </a:ext>
            </a:extLst>
          </p:cNvPr>
          <p:cNvSpPr txBox="1"/>
          <p:nvPr/>
        </p:nvSpPr>
        <p:spPr>
          <a:xfrm>
            <a:off x="10641330" y="3827780"/>
            <a:ext cx="1233996" cy="523220"/>
          </a:xfrm>
          <a:prstGeom prst="rect">
            <a:avLst/>
          </a:prstGeom>
          <a:noFill/>
        </p:spPr>
        <p:txBody>
          <a:bodyPr wrap="square" rtlCol="0">
            <a:spAutoFit/>
          </a:bodyPr>
          <a:lstStyle/>
          <a:p>
            <a:r>
              <a:rPr lang="en-US" sz="1400" b="1" dirty="0"/>
              <a:t>Uncorrelated neutrons</a:t>
            </a:r>
            <a:endParaRPr lang="en-US" b="1" dirty="0"/>
          </a:p>
        </p:txBody>
      </p:sp>
      <p:sp>
        <p:nvSpPr>
          <p:cNvPr id="14" name="TextBox 13">
            <a:extLst>
              <a:ext uri="{FF2B5EF4-FFF2-40B4-BE49-F238E27FC236}">
                <a16:creationId xmlns:a16="http://schemas.microsoft.com/office/drawing/2014/main" id="{D94DE782-2E7E-7F2A-7CAA-C8F556E73830}"/>
              </a:ext>
            </a:extLst>
          </p:cNvPr>
          <p:cNvSpPr txBox="1"/>
          <p:nvPr/>
        </p:nvSpPr>
        <p:spPr>
          <a:xfrm>
            <a:off x="8798310" y="3779043"/>
            <a:ext cx="1233996" cy="738664"/>
          </a:xfrm>
          <a:prstGeom prst="rect">
            <a:avLst/>
          </a:prstGeom>
          <a:noFill/>
        </p:spPr>
        <p:txBody>
          <a:bodyPr wrap="square" rtlCol="0">
            <a:spAutoFit/>
          </a:bodyPr>
          <a:lstStyle/>
          <a:p>
            <a:r>
              <a:rPr lang="en-US" sz="1400" b="1" dirty="0">
                <a:latin typeface="Calibri" panose="020F0502020204030204" pitchFamily="34" charset="0"/>
                <a:cs typeface="Calibri" panose="020F0502020204030204" pitchFamily="34" charset="0"/>
              </a:rPr>
              <a:t>γ ray correlated neutrons</a:t>
            </a:r>
            <a:endParaRPr lang="en-US" b="1" dirty="0"/>
          </a:p>
        </p:txBody>
      </p:sp>
      <p:sp>
        <p:nvSpPr>
          <p:cNvPr id="15" name="TextBox 14">
            <a:extLst>
              <a:ext uri="{FF2B5EF4-FFF2-40B4-BE49-F238E27FC236}">
                <a16:creationId xmlns:a16="http://schemas.microsoft.com/office/drawing/2014/main" id="{D7D423E3-264B-0494-6880-EEB321F31B81}"/>
              </a:ext>
            </a:extLst>
          </p:cNvPr>
          <p:cNvSpPr txBox="1"/>
          <p:nvPr/>
        </p:nvSpPr>
        <p:spPr>
          <a:xfrm>
            <a:off x="8720562" y="1601861"/>
            <a:ext cx="2997332" cy="646331"/>
          </a:xfrm>
          <a:prstGeom prst="rect">
            <a:avLst/>
          </a:prstGeom>
          <a:noFill/>
        </p:spPr>
        <p:txBody>
          <a:bodyPr wrap="square" rtlCol="0">
            <a:spAutoFit/>
          </a:bodyPr>
          <a:lstStyle/>
          <a:p>
            <a:pPr algn="ctr"/>
            <a:r>
              <a:rPr lang="en-US" b="1" dirty="0"/>
              <a:t>Simulated neutron spectrum from </a:t>
            </a:r>
            <a:r>
              <a:rPr lang="en-US" b="1" baseline="30000" dirty="0"/>
              <a:t>241</a:t>
            </a:r>
            <a:r>
              <a:rPr lang="en-US" b="1" dirty="0"/>
              <a:t>Am</a:t>
            </a:r>
            <a:r>
              <a:rPr lang="en-US" b="1" baseline="30000" dirty="0"/>
              <a:t>13</a:t>
            </a:r>
            <a:r>
              <a:rPr lang="en-US" b="1" dirty="0"/>
              <a:t>C source</a:t>
            </a:r>
          </a:p>
        </p:txBody>
      </p:sp>
      <p:sp>
        <p:nvSpPr>
          <p:cNvPr id="16" name="TextBox 15">
            <a:extLst>
              <a:ext uri="{FF2B5EF4-FFF2-40B4-BE49-F238E27FC236}">
                <a16:creationId xmlns:a16="http://schemas.microsoft.com/office/drawing/2014/main" id="{8DD861DD-E62C-5C24-BF0E-22EA9AC56676}"/>
              </a:ext>
            </a:extLst>
          </p:cNvPr>
          <p:cNvSpPr txBox="1"/>
          <p:nvPr/>
        </p:nvSpPr>
        <p:spPr>
          <a:xfrm>
            <a:off x="1135856" y="1680364"/>
            <a:ext cx="2287761" cy="646331"/>
          </a:xfrm>
          <a:prstGeom prst="rect">
            <a:avLst/>
          </a:prstGeom>
          <a:noFill/>
        </p:spPr>
        <p:txBody>
          <a:bodyPr wrap="square" rtlCol="0">
            <a:spAutoFit/>
          </a:bodyPr>
          <a:lstStyle/>
          <a:p>
            <a:pPr algn="ctr"/>
            <a:r>
              <a:rPr lang="el-GR" b="1" dirty="0">
                <a:latin typeface="Calibri" panose="020F0502020204030204" pitchFamily="34" charset="0"/>
                <a:cs typeface="Calibri" panose="020F0502020204030204" pitchFamily="34" charset="0"/>
              </a:rPr>
              <a:t>γ</a:t>
            </a:r>
            <a:r>
              <a:rPr lang="en-US" b="1" dirty="0"/>
              <a:t> ray yield with alpha source thickness</a:t>
            </a:r>
          </a:p>
        </p:txBody>
      </p:sp>
      <p:sp>
        <p:nvSpPr>
          <p:cNvPr id="18" name="TextBox 17">
            <a:extLst>
              <a:ext uri="{FF2B5EF4-FFF2-40B4-BE49-F238E27FC236}">
                <a16:creationId xmlns:a16="http://schemas.microsoft.com/office/drawing/2014/main" id="{D25E77E3-2D7A-A41B-0040-03259B12B0BF}"/>
              </a:ext>
            </a:extLst>
          </p:cNvPr>
          <p:cNvSpPr txBox="1"/>
          <p:nvPr/>
        </p:nvSpPr>
        <p:spPr>
          <a:xfrm>
            <a:off x="1292299" y="3582429"/>
            <a:ext cx="1433306" cy="584775"/>
          </a:xfrm>
          <a:prstGeom prst="rect">
            <a:avLst/>
          </a:prstGeom>
          <a:noFill/>
        </p:spPr>
        <p:txBody>
          <a:bodyPr wrap="square" rtlCol="0">
            <a:spAutoFit/>
          </a:bodyPr>
          <a:lstStyle/>
          <a:p>
            <a:r>
              <a:rPr lang="en-US" sz="1600" b="1" dirty="0"/>
              <a:t>Rapid fall off with thickness</a:t>
            </a:r>
            <a:endParaRPr lang="en-US" sz="2000" b="1" dirty="0"/>
          </a:p>
        </p:txBody>
      </p:sp>
      <p:cxnSp>
        <p:nvCxnSpPr>
          <p:cNvPr id="20" name="Straight Arrow Connector 19">
            <a:extLst>
              <a:ext uri="{FF2B5EF4-FFF2-40B4-BE49-F238E27FC236}">
                <a16:creationId xmlns:a16="http://schemas.microsoft.com/office/drawing/2014/main" id="{52B94923-D2AA-2738-6EB6-244781343977}"/>
              </a:ext>
            </a:extLst>
          </p:cNvPr>
          <p:cNvCxnSpPr>
            <a:cxnSpLocks/>
          </p:cNvCxnSpPr>
          <p:nvPr/>
        </p:nvCxnSpPr>
        <p:spPr>
          <a:xfrm flipH="1" flipV="1">
            <a:off x="1114905" y="3096863"/>
            <a:ext cx="341487" cy="48556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AEDE4FD-9464-595A-8DCF-A30DD9DA6531}"/>
              </a:ext>
            </a:extLst>
          </p:cNvPr>
          <p:cNvCxnSpPr>
            <a:cxnSpLocks/>
          </p:cNvCxnSpPr>
          <p:nvPr/>
        </p:nvCxnSpPr>
        <p:spPr>
          <a:xfrm flipH="1">
            <a:off x="1216695" y="4089390"/>
            <a:ext cx="143686" cy="350190"/>
          </a:xfrm>
          <a:prstGeom prst="straightConnector1">
            <a:avLst/>
          </a:prstGeom>
          <a:ln w="38100">
            <a:solidFill>
              <a:srgbClr val="0070C0"/>
            </a:solidFill>
            <a:tailEnd type="triangle"/>
          </a:ln>
        </p:spPr>
        <p:style>
          <a:lnRef idx="1">
            <a:schemeClr val="accent1"/>
          </a:lnRef>
          <a:fillRef idx="0">
            <a:schemeClr val="accent1"/>
          </a:fillRef>
          <a:effectRef idx="0">
            <a:schemeClr val="accent1"/>
          </a:effectRef>
          <a:fontRef idx="minor">
            <a:schemeClr val="tx1"/>
          </a:fontRef>
        </p:style>
      </p:cxnSp>
      <p:pic>
        <p:nvPicPr>
          <p:cNvPr id="30" name="Picture 29" descr="Chart, scatter chart&#10;&#10;Description automatically generated">
            <a:extLst>
              <a:ext uri="{FF2B5EF4-FFF2-40B4-BE49-F238E27FC236}">
                <a16:creationId xmlns:a16="http://schemas.microsoft.com/office/drawing/2014/main" id="{BFEFA892-4ACA-BC98-039C-93982F0790A1}"/>
              </a:ext>
            </a:extLst>
          </p:cNvPr>
          <p:cNvPicPr>
            <a:picLocks noChangeAspect="1"/>
          </p:cNvPicPr>
          <p:nvPr/>
        </p:nvPicPr>
        <p:blipFill rotWithShape="1">
          <a:blip r:embed="rId6">
            <a:extLst>
              <a:ext uri="{28A0092B-C50C-407E-A947-70E740481C1C}">
                <a14:useLocalDpi xmlns:a14="http://schemas.microsoft.com/office/drawing/2010/main" val="0"/>
              </a:ext>
            </a:extLst>
          </a:blip>
          <a:srcRect r="7094"/>
          <a:stretch/>
        </p:blipFill>
        <p:spPr>
          <a:xfrm>
            <a:off x="4342019" y="2256769"/>
            <a:ext cx="3847267" cy="3105765"/>
          </a:xfrm>
          <a:prstGeom prst="rect">
            <a:avLst/>
          </a:prstGeom>
        </p:spPr>
      </p:pic>
      <p:sp>
        <p:nvSpPr>
          <p:cNvPr id="31" name="TextBox 30">
            <a:extLst>
              <a:ext uri="{FF2B5EF4-FFF2-40B4-BE49-F238E27FC236}">
                <a16:creationId xmlns:a16="http://schemas.microsoft.com/office/drawing/2014/main" id="{6D8C9736-AF95-4661-B760-1E1AB2AEAA77}"/>
              </a:ext>
            </a:extLst>
          </p:cNvPr>
          <p:cNvSpPr txBox="1"/>
          <p:nvPr/>
        </p:nvSpPr>
        <p:spPr>
          <a:xfrm>
            <a:off x="4912131" y="1495500"/>
            <a:ext cx="2997332" cy="923330"/>
          </a:xfrm>
          <a:prstGeom prst="rect">
            <a:avLst/>
          </a:prstGeom>
          <a:noFill/>
        </p:spPr>
        <p:txBody>
          <a:bodyPr wrap="square" rtlCol="0">
            <a:spAutoFit/>
          </a:bodyPr>
          <a:lstStyle/>
          <a:p>
            <a:pPr algn="ctr"/>
            <a:r>
              <a:rPr lang="el-GR" b="1" dirty="0">
                <a:latin typeface="Calibri" panose="020F0502020204030204" pitchFamily="34" charset="0"/>
                <a:cs typeface="Calibri" panose="020F0502020204030204" pitchFamily="34" charset="0"/>
              </a:rPr>
              <a:t>γ</a:t>
            </a:r>
            <a:r>
              <a:rPr lang="en-US" b="1" dirty="0"/>
              <a:t> ray yield with thickness of air between actinide and graphite source components</a:t>
            </a:r>
          </a:p>
        </p:txBody>
      </p:sp>
      <p:sp>
        <p:nvSpPr>
          <p:cNvPr id="32" name="TextBox 31">
            <a:extLst>
              <a:ext uri="{FF2B5EF4-FFF2-40B4-BE49-F238E27FC236}">
                <a16:creationId xmlns:a16="http://schemas.microsoft.com/office/drawing/2014/main" id="{14B21002-A72A-CAE0-FA45-D3C8FDE00BB5}"/>
              </a:ext>
            </a:extLst>
          </p:cNvPr>
          <p:cNvSpPr txBox="1"/>
          <p:nvPr/>
        </p:nvSpPr>
        <p:spPr>
          <a:xfrm>
            <a:off x="4587873" y="5362534"/>
            <a:ext cx="3645848" cy="553998"/>
          </a:xfrm>
          <a:prstGeom prst="rect">
            <a:avLst/>
          </a:prstGeom>
          <a:noFill/>
        </p:spPr>
        <p:txBody>
          <a:bodyPr wrap="square" rtlCol="0">
            <a:spAutoFit/>
          </a:bodyPr>
          <a:lstStyle/>
          <a:p>
            <a:r>
              <a:rPr lang="en-US" sz="1400" b="1" dirty="0"/>
              <a:t>Yield quickly falls off, confirming ability to turn off source by simply moving components apart</a:t>
            </a:r>
            <a:r>
              <a:rPr lang="en-US" sz="1600" b="1" dirty="0"/>
              <a:t> </a:t>
            </a:r>
          </a:p>
        </p:txBody>
      </p:sp>
    </p:spTree>
    <p:extLst>
      <p:ext uri="{BB962C8B-B14F-4D97-AF65-F5344CB8AC3E}">
        <p14:creationId xmlns:p14="http://schemas.microsoft.com/office/powerpoint/2010/main" val="251467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FA2658-78FA-EDF1-C9FA-0E69A1D8B1B9}"/>
              </a:ext>
            </a:extLst>
          </p:cNvPr>
          <p:cNvSpPr>
            <a:spLocks noGrp="1"/>
          </p:cNvSpPr>
          <p:nvPr>
            <p:ph type="title"/>
          </p:nvPr>
        </p:nvSpPr>
        <p:spPr/>
        <p:txBody>
          <a:bodyPr/>
          <a:lstStyle/>
          <a:p>
            <a:r>
              <a:rPr lang="en-US" dirty="0"/>
              <a:t>Validation of Simulation Methods </a:t>
            </a:r>
          </a:p>
        </p:txBody>
      </p:sp>
      <p:pic>
        <p:nvPicPr>
          <p:cNvPr id="4" name="Picture 3" descr="Shape&#10;&#10;Description automatically generated">
            <a:extLst>
              <a:ext uri="{FF2B5EF4-FFF2-40B4-BE49-F238E27FC236}">
                <a16:creationId xmlns:a16="http://schemas.microsoft.com/office/drawing/2014/main" id="{DE3A15BF-9B75-0F3F-12EA-3DBF6B7EC4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5" name="Picture 4">
            <a:extLst>
              <a:ext uri="{FF2B5EF4-FFF2-40B4-BE49-F238E27FC236}">
                <a16:creationId xmlns:a16="http://schemas.microsoft.com/office/drawing/2014/main" id="{C217A821-6538-32E9-57C0-C574DA2B1E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pic>
        <p:nvPicPr>
          <p:cNvPr id="8" name="Picture 7" descr="Chart, line chart&#10;&#10;Description automatically generated">
            <a:extLst>
              <a:ext uri="{FF2B5EF4-FFF2-40B4-BE49-F238E27FC236}">
                <a16:creationId xmlns:a16="http://schemas.microsoft.com/office/drawing/2014/main" id="{2CDFE882-3D1A-AAE6-2AAE-F9B4886831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2650" y="1325563"/>
            <a:ext cx="4979871" cy="3678717"/>
          </a:xfrm>
          <a:prstGeom prst="rect">
            <a:avLst/>
          </a:prstGeom>
        </p:spPr>
      </p:pic>
      <p:sp>
        <p:nvSpPr>
          <p:cNvPr id="10" name="Content Placeholder 2">
            <a:extLst>
              <a:ext uri="{FF2B5EF4-FFF2-40B4-BE49-F238E27FC236}">
                <a16:creationId xmlns:a16="http://schemas.microsoft.com/office/drawing/2014/main" id="{84652632-C77A-A4A3-2827-489D8342C69D}"/>
              </a:ext>
            </a:extLst>
          </p:cNvPr>
          <p:cNvSpPr>
            <a:spLocks noGrp="1"/>
          </p:cNvSpPr>
          <p:nvPr>
            <p:ph idx="1"/>
          </p:nvPr>
        </p:nvSpPr>
        <p:spPr>
          <a:xfrm>
            <a:off x="173894" y="1262208"/>
            <a:ext cx="6448847" cy="4756852"/>
          </a:xfrm>
        </p:spPr>
        <p:txBody>
          <a:bodyPr>
            <a:normAutofit lnSpcReduction="10000"/>
          </a:bodyPr>
          <a:lstStyle/>
          <a:p>
            <a:r>
              <a:rPr lang="en-US" dirty="0"/>
              <a:t>Comparison with traditional actinide beryllium neutron source </a:t>
            </a:r>
          </a:p>
          <a:p>
            <a:pPr lvl="1"/>
            <a:r>
              <a:rPr lang="en-US" dirty="0"/>
              <a:t>Common commercial neutron source</a:t>
            </a:r>
          </a:p>
          <a:p>
            <a:pPr lvl="1"/>
            <a:r>
              <a:rPr lang="en-US" dirty="0"/>
              <a:t>Neutron yield and spectrum characterized in literature</a:t>
            </a:r>
          </a:p>
          <a:p>
            <a:r>
              <a:rPr lang="en-US" dirty="0"/>
              <a:t>Source modeled as simple sphere of Be metal with homogeneously dispersed alpha source </a:t>
            </a:r>
          </a:p>
          <a:p>
            <a:r>
              <a:rPr lang="en-US" dirty="0"/>
              <a:t>Reasonable agreement of simulation code with literature data</a:t>
            </a:r>
          </a:p>
          <a:p>
            <a:r>
              <a:rPr lang="en-US" dirty="0"/>
              <a:t>Increases confidence in </a:t>
            </a:r>
            <a:r>
              <a:rPr lang="en-US" baseline="30000" dirty="0"/>
              <a:t>241</a:t>
            </a:r>
            <a:r>
              <a:rPr lang="en-US" dirty="0"/>
              <a:t>Am</a:t>
            </a:r>
            <a:r>
              <a:rPr lang="en-US" baseline="30000" dirty="0"/>
              <a:t>13</a:t>
            </a:r>
            <a:r>
              <a:rPr lang="en-US" dirty="0"/>
              <a:t>C simulation</a:t>
            </a:r>
          </a:p>
          <a:p>
            <a:endParaRPr lang="en-US" dirty="0"/>
          </a:p>
          <a:p>
            <a:pPr marL="457200" lvl="1" indent="0">
              <a:buNone/>
            </a:pPr>
            <a:endParaRPr lang="en-US" dirty="0"/>
          </a:p>
          <a:p>
            <a:endParaRPr lang="en-US" dirty="0"/>
          </a:p>
        </p:txBody>
      </p:sp>
      <p:sp>
        <p:nvSpPr>
          <p:cNvPr id="11" name="TextBox 10">
            <a:extLst>
              <a:ext uri="{FF2B5EF4-FFF2-40B4-BE49-F238E27FC236}">
                <a16:creationId xmlns:a16="http://schemas.microsoft.com/office/drawing/2014/main" id="{B6E1DE17-43E3-E797-DC0C-A35749ED0B36}"/>
              </a:ext>
            </a:extLst>
          </p:cNvPr>
          <p:cNvSpPr txBox="1"/>
          <p:nvPr/>
        </p:nvSpPr>
        <p:spPr>
          <a:xfrm>
            <a:off x="9235696" y="4014961"/>
            <a:ext cx="2157274" cy="400110"/>
          </a:xfrm>
          <a:prstGeom prst="rect">
            <a:avLst/>
          </a:prstGeom>
          <a:noFill/>
        </p:spPr>
        <p:txBody>
          <a:bodyPr wrap="square" rtlCol="0">
            <a:spAutoFit/>
          </a:bodyPr>
          <a:lstStyle/>
          <a:p>
            <a:r>
              <a:rPr lang="en-US" sz="1000" dirty="0"/>
              <a:t>K. W. Geiger and L. Van der </a:t>
            </a:r>
            <a:r>
              <a:rPr lang="en-US" sz="1000" dirty="0" err="1"/>
              <a:t>Zwan</a:t>
            </a:r>
            <a:r>
              <a:rPr lang="en-US" sz="1000" dirty="0"/>
              <a:t>, Nucl. Instr. and Meth. 131 (1975) 315</a:t>
            </a:r>
          </a:p>
        </p:txBody>
      </p:sp>
      <p:sp>
        <p:nvSpPr>
          <p:cNvPr id="13" name="TextBox 12">
            <a:extLst>
              <a:ext uri="{FF2B5EF4-FFF2-40B4-BE49-F238E27FC236}">
                <a16:creationId xmlns:a16="http://schemas.microsoft.com/office/drawing/2014/main" id="{C4CD5749-905A-216B-B3F3-6C12B462E55B}"/>
              </a:ext>
            </a:extLst>
          </p:cNvPr>
          <p:cNvSpPr txBox="1"/>
          <p:nvPr/>
        </p:nvSpPr>
        <p:spPr>
          <a:xfrm>
            <a:off x="7222813" y="5026192"/>
            <a:ext cx="3803831" cy="400110"/>
          </a:xfrm>
          <a:prstGeom prst="rect">
            <a:avLst/>
          </a:prstGeom>
          <a:noFill/>
        </p:spPr>
        <p:txBody>
          <a:bodyPr wrap="square" rtlCol="0">
            <a:spAutoFit/>
          </a:bodyPr>
          <a:lstStyle/>
          <a:p>
            <a:pPr algn="ctr"/>
            <a:r>
              <a:rPr lang="en-US" sz="2000" b="1" dirty="0"/>
              <a:t>Yield of homogenous </a:t>
            </a:r>
            <a:r>
              <a:rPr lang="el-GR" sz="2000" b="1" dirty="0">
                <a:latin typeface="Calibri" panose="020F0502020204030204" pitchFamily="34" charset="0"/>
                <a:cs typeface="Calibri" panose="020F0502020204030204" pitchFamily="34" charset="0"/>
              </a:rPr>
              <a:t>α</a:t>
            </a:r>
            <a:r>
              <a:rPr lang="en-US" sz="2000" b="1" dirty="0"/>
              <a:t>-Be source </a:t>
            </a:r>
          </a:p>
        </p:txBody>
      </p:sp>
    </p:spTree>
    <p:extLst>
      <p:ext uri="{BB962C8B-B14F-4D97-AF65-F5344CB8AC3E}">
        <p14:creationId xmlns:p14="http://schemas.microsoft.com/office/powerpoint/2010/main" val="322315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96B1F-B4CC-4640-A7B7-9D64F34FA692}"/>
              </a:ext>
            </a:extLst>
          </p:cNvPr>
          <p:cNvSpPr>
            <a:spLocks noGrp="1"/>
          </p:cNvSpPr>
          <p:nvPr>
            <p:ph type="title"/>
          </p:nvPr>
        </p:nvSpPr>
        <p:spPr/>
        <p:txBody>
          <a:bodyPr/>
          <a:lstStyle/>
          <a:p>
            <a:r>
              <a:rPr lang="en-US" dirty="0"/>
              <a:t>Expected Impact</a:t>
            </a:r>
          </a:p>
        </p:txBody>
      </p:sp>
      <p:sp>
        <p:nvSpPr>
          <p:cNvPr id="3" name="Content Placeholder 2">
            <a:extLst>
              <a:ext uri="{FF2B5EF4-FFF2-40B4-BE49-F238E27FC236}">
                <a16:creationId xmlns:a16="http://schemas.microsoft.com/office/drawing/2014/main" id="{5EDB77B0-C014-624E-BADF-C83DBA2C78EC}"/>
              </a:ext>
            </a:extLst>
          </p:cNvPr>
          <p:cNvSpPr>
            <a:spLocks noGrp="1"/>
          </p:cNvSpPr>
          <p:nvPr>
            <p:ph idx="1"/>
          </p:nvPr>
        </p:nvSpPr>
        <p:spPr/>
        <p:txBody>
          <a:bodyPr/>
          <a:lstStyle/>
          <a:p>
            <a:r>
              <a:rPr lang="en-US" dirty="0"/>
              <a:t>Enabling technology for calibrating large water Cherenkov antineutrino detectors</a:t>
            </a:r>
            <a:br>
              <a:rPr lang="en-US" dirty="0"/>
            </a:br>
            <a:endParaRPr lang="en-US" dirty="0"/>
          </a:p>
          <a:p>
            <a:r>
              <a:rPr lang="en-US" dirty="0"/>
              <a:t>Prototype calibration source of immediate interest for multiple</a:t>
            </a:r>
            <a:br>
              <a:rPr lang="en-US" dirty="0"/>
            </a:br>
            <a:r>
              <a:rPr lang="en-US" dirty="0"/>
              <a:t>prototype detectors under study</a:t>
            </a:r>
          </a:p>
          <a:p>
            <a:pPr lvl="1"/>
            <a:r>
              <a:rPr lang="en-US" dirty="0"/>
              <a:t>UK BUTTON project</a:t>
            </a:r>
          </a:p>
          <a:p>
            <a:pPr lvl="1"/>
            <a:r>
              <a:rPr lang="en-US" dirty="0"/>
              <a:t>LLNL prototype detector</a:t>
            </a:r>
          </a:p>
          <a:p>
            <a:pPr lvl="1"/>
            <a:r>
              <a:rPr lang="en-US" dirty="0"/>
              <a:t>LBNL prototype detector</a:t>
            </a:r>
          </a:p>
          <a:p>
            <a:pPr lvl="1"/>
            <a:r>
              <a:rPr lang="en-US" dirty="0"/>
              <a:t>BNL prototype detector</a:t>
            </a:r>
          </a:p>
          <a:p>
            <a:pPr lvl="1"/>
            <a:r>
              <a:rPr lang="en-US" dirty="0"/>
              <a:t>Future full scale demonstrator experiment</a:t>
            </a:r>
          </a:p>
        </p:txBody>
      </p:sp>
      <p:pic>
        <p:nvPicPr>
          <p:cNvPr id="4" name="Picture 3" descr="Shape&#10;&#10;Description automatically generated">
            <a:extLst>
              <a:ext uri="{FF2B5EF4-FFF2-40B4-BE49-F238E27FC236}">
                <a16:creationId xmlns:a16="http://schemas.microsoft.com/office/drawing/2014/main" id="{E9D7088E-1762-3EED-A6E2-A9F36F42D1B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3682" y="6118110"/>
            <a:ext cx="1049288" cy="699564"/>
          </a:xfrm>
          <a:prstGeom prst="rect">
            <a:avLst/>
          </a:prstGeom>
        </p:spPr>
      </p:pic>
      <p:pic>
        <p:nvPicPr>
          <p:cNvPr id="5" name="Picture 4">
            <a:extLst>
              <a:ext uri="{FF2B5EF4-FFF2-40B4-BE49-F238E27FC236}">
                <a16:creationId xmlns:a16="http://schemas.microsoft.com/office/drawing/2014/main" id="{AD6D2323-BD79-2963-5969-EDE5171AB4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32981" y="6248435"/>
            <a:ext cx="4184913" cy="438913"/>
          </a:xfrm>
          <a:prstGeom prst="rect">
            <a:avLst/>
          </a:prstGeom>
        </p:spPr>
      </p:pic>
    </p:spTree>
    <p:extLst>
      <p:ext uri="{BB962C8B-B14F-4D97-AF65-F5344CB8AC3E}">
        <p14:creationId xmlns:p14="http://schemas.microsoft.com/office/powerpoint/2010/main" val="32321572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13759</TotalTime>
  <Words>1046</Words>
  <Application>Microsoft Office PowerPoint</Application>
  <PresentationFormat>Widescreen</PresentationFormat>
  <Paragraphs>152</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Avenir Book</vt:lpstr>
      <vt:lpstr>Arial</vt:lpstr>
      <vt:lpstr>Calibri</vt:lpstr>
      <vt:lpstr>Calibri Light</vt:lpstr>
      <vt:lpstr>Trebuchet MS</vt:lpstr>
      <vt:lpstr>Office Theme</vt:lpstr>
      <vt:lpstr>PowerPoint Presentation</vt:lpstr>
      <vt:lpstr>Water Cherenkov Detectors for Antineutrinos</vt:lpstr>
      <vt:lpstr>Calibration of Water Cherenkov Detectors</vt:lpstr>
      <vt:lpstr>Mission Relevance</vt:lpstr>
      <vt:lpstr>Simulation Models Disagree in Source Emission</vt:lpstr>
      <vt:lpstr>Alpha Particle Transport Model</vt:lpstr>
      <vt:lpstr>Source Optimization via Simulation</vt:lpstr>
      <vt:lpstr>Validation of Simulation Methods </vt:lpstr>
      <vt:lpstr>Expected Impact</vt:lpstr>
      <vt:lpstr>MTV Impact</vt:lpstr>
      <vt:lpstr>Conclusions</vt:lpstr>
      <vt:lpstr>Next Steps: Source Manufacturing Underway</vt:lpstr>
      <vt:lpstr>Acknowledgements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DNNG</dc:creator>
  <cp:lastModifiedBy>Colton Graham</cp:lastModifiedBy>
  <cp:revision>107</cp:revision>
  <dcterms:created xsi:type="dcterms:W3CDTF">2019-02-11T21:15:40Z</dcterms:created>
  <dcterms:modified xsi:type="dcterms:W3CDTF">2023-03-13T19:26:52Z</dcterms:modified>
</cp:coreProperties>
</file>