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8" r:id="rId2"/>
  </p:sldIdLst>
  <p:sldSz cx="43891200" cy="32918400"/>
  <p:notesSz cx="6858000" cy="9144000"/>
  <p:defaultTextStyle>
    <a:defPPr>
      <a:defRPr lang="en-US"/>
    </a:defPPr>
    <a:lvl1pPr marL="0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330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8660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2991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7321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1651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5981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0312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4642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4" autoAdjust="0"/>
    <p:restoredTop sz="94694" autoAdjust="0"/>
  </p:normalViewPr>
  <p:slideViewPr>
    <p:cSldViewPr>
      <p:cViewPr varScale="1">
        <p:scale>
          <a:sx n="24" d="100"/>
          <a:sy n="24" d="100"/>
        </p:scale>
        <p:origin x="2480" y="240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4473F-6290-4B22-A5E1-71FE1B604B11}" type="datetimeFigureOut">
              <a:rPr lang="en-US" smtClean="0"/>
              <a:t>3/15/23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6F05F-4909-4DE6-B2B1-FF86D2748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6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4330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8660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2991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7321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71651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3165981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360312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554642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lIns="97219" tIns="48610" rIns="97219" bIns="4861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4"/>
            <a:ext cx="9875520" cy="28087320"/>
          </a:xfrm>
          <a:prstGeom prst="rect">
            <a:avLst/>
          </a:prstGeom>
        </p:spPr>
        <p:txBody>
          <a:bodyPr vert="eaVert" lIns="97219" tIns="48610" rIns="97219" bIns="4861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4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2"/>
            <a:ext cx="37307520" cy="6537960"/>
          </a:xfrm>
          <a:prstGeom prst="rect">
            <a:avLst/>
          </a:prstGeom>
        </p:spPr>
        <p:txBody>
          <a:bodyPr lIns="97219" tIns="48610" rIns="97219" bIns="48610" anchor="t"/>
          <a:lstStyle>
            <a:lvl1pPr algn="l">
              <a:defRPr sz="19200" b="1" cap="all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33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66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299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732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165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598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031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464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4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lIns="97219" tIns="48610" rIns="97219" bIns="4861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6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lIns="97219" tIns="48610" rIns="97219" bIns="4861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3"/>
            <a:ext cx="19392903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330" indent="0">
              <a:buNone/>
              <a:defRPr sz="9600" b="1"/>
            </a:lvl2pPr>
            <a:lvl3pPr marL="4388660" indent="0">
              <a:buNone/>
              <a:defRPr sz="8600" b="1"/>
            </a:lvl3pPr>
            <a:lvl4pPr marL="6582991" indent="0">
              <a:buNone/>
              <a:defRPr sz="7700" b="1"/>
            </a:lvl4pPr>
            <a:lvl5pPr marL="8777321" indent="0">
              <a:buNone/>
              <a:defRPr sz="7700" b="1"/>
            </a:lvl5pPr>
            <a:lvl6pPr marL="10971651" indent="0">
              <a:buNone/>
              <a:defRPr sz="7700" b="1"/>
            </a:lvl6pPr>
            <a:lvl7pPr marL="13165981" indent="0">
              <a:buNone/>
              <a:defRPr sz="7700" b="1"/>
            </a:lvl7pPr>
            <a:lvl8pPr marL="15360312" indent="0">
              <a:buNone/>
              <a:defRPr sz="7700" b="1"/>
            </a:lvl8pPr>
            <a:lvl9pPr marL="17554642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1"/>
            <a:ext cx="19392903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3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330" indent="0">
              <a:buNone/>
              <a:defRPr sz="9600" b="1"/>
            </a:lvl2pPr>
            <a:lvl3pPr marL="4388660" indent="0">
              <a:buNone/>
              <a:defRPr sz="8600" b="1"/>
            </a:lvl3pPr>
            <a:lvl4pPr marL="6582991" indent="0">
              <a:buNone/>
              <a:defRPr sz="7700" b="1"/>
            </a:lvl4pPr>
            <a:lvl5pPr marL="8777321" indent="0">
              <a:buNone/>
              <a:defRPr sz="7700" b="1"/>
            </a:lvl5pPr>
            <a:lvl6pPr marL="10971651" indent="0">
              <a:buNone/>
              <a:defRPr sz="7700" b="1"/>
            </a:lvl6pPr>
            <a:lvl7pPr marL="13165981" indent="0">
              <a:buNone/>
              <a:defRPr sz="7700" b="1"/>
            </a:lvl7pPr>
            <a:lvl8pPr marL="15360312" indent="0">
              <a:buNone/>
              <a:defRPr sz="7700" b="1"/>
            </a:lvl8pPr>
            <a:lvl9pPr marL="17554642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1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lIns="97219" tIns="48610" rIns="97219" bIns="4861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1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9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2" y="1310640"/>
            <a:ext cx="14439903" cy="5577840"/>
          </a:xfrm>
          <a:prstGeom prst="rect">
            <a:avLst/>
          </a:prstGeom>
        </p:spPr>
        <p:txBody>
          <a:bodyPr lIns="97219" tIns="48610" rIns="97219" bIns="48610" anchor="b"/>
          <a:lstStyle>
            <a:lvl1pPr algn="l">
              <a:defRPr sz="96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3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2" y="6888483"/>
            <a:ext cx="14439903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330" indent="0">
              <a:buNone/>
              <a:defRPr sz="5700"/>
            </a:lvl2pPr>
            <a:lvl3pPr marL="4388660" indent="0">
              <a:buNone/>
              <a:defRPr sz="4800"/>
            </a:lvl3pPr>
            <a:lvl4pPr marL="6582991" indent="0">
              <a:buNone/>
              <a:defRPr sz="4400"/>
            </a:lvl4pPr>
            <a:lvl5pPr marL="8777321" indent="0">
              <a:buNone/>
              <a:defRPr sz="4400"/>
            </a:lvl5pPr>
            <a:lvl6pPr marL="10971651" indent="0">
              <a:buNone/>
              <a:defRPr sz="4400"/>
            </a:lvl6pPr>
            <a:lvl7pPr marL="13165981" indent="0">
              <a:buNone/>
              <a:defRPr sz="4400"/>
            </a:lvl7pPr>
            <a:lvl8pPr marL="15360312" indent="0">
              <a:buNone/>
              <a:defRPr sz="4400"/>
            </a:lvl8pPr>
            <a:lvl9pPr marL="17554642" indent="0">
              <a:buNone/>
              <a:defRPr sz="4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4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1"/>
            <a:ext cx="26334720" cy="2720342"/>
          </a:xfrm>
          <a:prstGeom prst="rect">
            <a:avLst/>
          </a:prstGeom>
        </p:spPr>
        <p:txBody>
          <a:bodyPr lIns="97219" tIns="48610" rIns="97219" bIns="48610"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5300"/>
            </a:lvl1pPr>
            <a:lvl2pPr marL="2194330" indent="0">
              <a:buNone/>
              <a:defRPr sz="13400"/>
            </a:lvl2pPr>
            <a:lvl3pPr marL="4388660" indent="0">
              <a:buNone/>
              <a:defRPr sz="11500"/>
            </a:lvl3pPr>
            <a:lvl4pPr marL="6582991" indent="0">
              <a:buNone/>
              <a:defRPr sz="9600"/>
            </a:lvl4pPr>
            <a:lvl5pPr marL="8777321" indent="0">
              <a:buNone/>
              <a:defRPr sz="9600"/>
            </a:lvl5pPr>
            <a:lvl6pPr marL="10971651" indent="0">
              <a:buNone/>
              <a:defRPr sz="9600"/>
            </a:lvl6pPr>
            <a:lvl7pPr marL="13165981" indent="0">
              <a:buNone/>
              <a:defRPr sz="9600"/>
            </a:lvl7pPr>
            <a:lvl8pPr marL="15360312" indent="0">
              <a:buNone/>
              <a:defRPr sz="9600"/>
            </a:lvl8pPr>
            <a:lvl9pPr marL="17554642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330" indent="0">
              <a:buNone/>
              <a:defRPr sz="5700"/>
            </a:lvl2pPr>
            <a:lvl3pPr marL="4388660" indent="0">
              <a:buNone/>
              <a:defRPr sz="4800"/>
            </a:lvl3pPr>
            <a:lvl4pPr marL="6582991" indent="0">
              <a:buNone/>
              <a:defRPr sz="4400"/>
            </a:lvl4pPr>
            <a:lvl5pPr marL="8777321" indent="0">
              <a:buNone/>
              <a:defRPr sz="4400"/>
            </a:lvl5pPr>
            <a:lvl6pPr marL="10971651" indent="0">
              <a:buNone/>
              <a:defRPr sz="4400"/>
            </a:lvl6pPr>
            <a:lvl7pPr marL="13165981" indent="0">
              <a:buNone/>
              <a:defRPr sz="4400"/>
            </a:lvl7pPr>
            <a:lvl8pPr marL="15360312" indent="0">
              <a:buNone/>
              <a:defRPr sz="4400"/>
            </a:lvl8pPr>
            <a:lvl9pPr marL="17554642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5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lIns="97219" tIns="48610" rIns="97219" bIns="4861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8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B939DB-337F-6A49-9D68-95181D9134B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6784960"/>
            <a:ext cx="22174200" cy="22174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5400" y="5547360"/>
            <a:ext cx="43891200" cy="2706624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077691"/>
            <a:ext cx="43891200" cy="3325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866" tIns="219433" rIns="438866" bIns="219433" rtlCol="0" anchor="ctr"/>
          <a:lstStyle/>
          <a:p>
            <a:pPr algn="l"/>
            <a:endParaRPr lang="en-US" sz="6700" dirty="0">
              <a:ln>
                <a:noFill/>
              </a:ln>
              <a:latin typeface="Tw Cen MT" panose="020B06020201040206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866" tIns="219433" rIns="438866" bIns="21943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44603" y="35079709"/>
            <a:ext cx="10241280" cy="1752600"/>
          </a:xfrm>
          <a:prstGeom prst="rect">
            <a:avLst/>
          </a:prstGeom>
        </p:spPr>
        <p:txBody>
          <a:bodyPr vert="horz" lIns="438866" tIns="219433" rIns="438866" bIns="219433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611" y="29274086"/>
            <a:ext cx="8092309" cy="3121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26" y="28806760"/>
            <a:ext cx="3828137" cy="380684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C72FC5-E54F-884E-8C05-05F601C8537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8" y="724959"/>
            <a:ext cx="3880415" cy="38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2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</p:sldLayoutIdLst>
  <p:hf hdr="0" ftr="0" dt="0"/>
  <p:txStyles>
    <p:titleStyle>
      <a:lvl1pPr algn="ctr" defTabSz="4388660" rtl="0" eaLnBrk="1" latinLnBrk="0" hangingPunct="1">
        <a:spcBef>
          <a:spcPct val="0"/>
        </a:spcBef>
        <a:buNone/>
        <a:defRPr sz="23100" kern="1200" baseline="0">
          <a:solidFill>
            <a:schemeClr val="tx2"/>
          </a:solidFill>
          <a:latin typeface="Arabic Typesetting" panose="03020402040406030203" pitchFamily="66" charset="-78"/>
          <a:ea typeface="+mj-ea"/>
          <a:cs typeface="Arabic Typesetting" panose="03020402040406030203" pitchFamily="66" charset="-78"/>
        </a:defRPr>
      </a:lvl1pPr>
    </p:titleStyle>
    <p:bodyStyle>
      <a:lvl1pPr marL="1645747" indent="-1645747" algn="l" defTabSz="4388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3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787" indent="-1371457" algn="l" defTabSz="438866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826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156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486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816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147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7477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1807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330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660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991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321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651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5981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312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4642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052" y="466552"/>
            <a:ext cx="38324295" cy="5486400"/>
          </a:xfrm>
        </p:spPr>
        <p:txBody>
          <a:bodyPr/>
          <a:lstStyle/>
          <a:p>
            <a:r>
              <a:rPr lang="en-US" altLang="en-US" sz="7200" b="1" dirty="0">
                <a:latin typeface="Arial Narrow" pitchFamily="34" charset="0"/>
              </a:rPr>
              <a:t>Gamma-ray Emission of </a:t>
            </a:r>
            <a:r>
              <a:rPr lang="en-US" altLang="en-US" sz="7200" b="1" baseline="30000" dirty="0">
                <a:latin typeface="Arial Narrow" pitchFamily="34" charset="0"/>
              </a:rPr>
              <a:t>235</a:t>
            </a:r>
            <a:r>
              <a:rPr lang="en-US" altLang="en-US" sz="7200" b="1" dirty="0">
                <a:latin typeface="Arial Narrow" pitchFamily="34" charset="0"/>
              </a:rPr>
              <a:t>U(</a:t>
            </a:r>
            <a:r>
              <a:rPr lang="en-US" altLang="en-US" sz="7200" b="1" dirty="0" err="1">
                <a:latin typeface="Arial Narrow" pitchFamily="34" charset="0"/>
              </a:rPr>
              <a:t>n,f</a:t>
            </a:r>
            <a:r>
              <a:rPr lang="en-US" altLang="en-US" sz="7200" b="1" dirty="0">
                <a:latin typeface="Arial Narrow" pitchFamily="34" charset="0"/>
              </a:rPr>
              <a:t>)</a:t>
            </a:r>
            <a:br>
              <a:rPr lang="en-US" altLang="en-US" sz="5400" b="1" dirty="0">
                <a:latin typeface="Arial Narrow" pitchFamily="34" charset="0"/>
              </a:rPr>
            </a:br>
            <a:r>
              <a:rPr lang="en-US" altLang="en-US" sz="5400" b="1" dirty="0">
                <a:latin typeface="Arial Narrow" pitchFamily="34" charset="0"/>
              </a:rPr>
              <a:t>James Baker Jr</a:t>
            </a:r>
            <a:br>
              <a:rPr lang="en-US" altLang="en-US" sz="5400" b="1" dirty="0">
                <a:latin typeface="Arial Narrow" pitchFamily="34" charset="0"/>
              </a:rPr>
            </a:br>
            <a:r>
              <a:rPr lang="en-US" altLang="en-US" sz="5400" b="1" dirty="0">
                <a:latin typeface="Arial Narrow" pitchFamily="34" charset="0"/>
              </a:rPr>
              <a:t>Undergraduate Senior, University of Michigan</a:t>
            </a:r>
            <a:br>
              <a:rPr lang="en-US" altLang="en-US" sz="5400" b="1" dirty="0">
                <a:latin typeface="Arial Narrow" pitchFamily="34" charset="0"/>
              </a:rPr>
            </a:br>
            <a:r>
              <a:rPr lang="en-US" altLang="en-US" sz="5400" dirty="0">
                <a:latin typeface="Arial Narrow" pitchFamily="34" charset="0"/>
              </a:rPr>
              <a:t>N. </a:t>
            </a:r>
            <a:r>
              <a:rPr lang="en-US" altLang="en-US" sz="5400" dirty="0" err="1">
                <a:latin typeface="Arial Narrow" pitchFamily="34" charset="0"/>
              </a:rPr>
              <a:t>Giha</a:t>
            </a:r>
            <a:r>
              <a:rPr lang="en-US" altLang="en-US" sz="5400" dirty="0">
                <a:latin typeface="Arial Narrow" pitchFamily="34" charset="0"/>
              </a:rPr>
              <a:t> , S. Marin, S. D. Clarke, S. A. </a:t>
            </a:r>
            <a:r>
              <a:rPr lang="en-US" altLang="en-US" sz="5400" dirty="0" err="1">
                <a:latin typeface="Arial Narrow" pitchFamily="34" charset="0"/>
              </a:rPr>
              <a:t>Pozzi</a:t>
            </a:r>
            <a:br>
              <a:rPr lang="en-US" altLang="en-US" sz="5400" dirty="0">
                <a:latin typeface="Arial Narrow" pitchFamily="34" charset="0"/>
              </a:rPr>
            </a:br>
            <a:r>
              <a:rPr lang="en-US" altLang="en-US" sz="4400" dirty="0">
                <a:latin typeface="Arial Narrow" pitchFamily="34" charset="0"/>
              </a:rPr>
              <a:t>University of Michigan</a:t>
            </a:r>
            <a:endParaRPr lang="en-US" altLang="en-US" sz="5400" dirty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10355" y="31184671"/>
            <a:ext cx="2461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This work was funded in-part by the Consortium for Monitoring, Technology, and Verification under </a:t>
            </a:r>
            <a:br>
              <a:rPr lang="en-US" sz="3600" b="1" dirty="0"/>
            </a:br>
            <a:r>
              <a:rPr lang="en-US" sz="3600" b="1" dirty="0"/>
              <a:t>DOE-NNSA award number DE-NA0003920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052" y="7300306"/>
            <a:ext cx="13628333" cy="6297675"/>
          </a:xfrm>
        </p:spPr>
        <p:txBody>
          <a:bodyPr>
            <a:normAutofit/>
          </a:bodyPr>
          <a:lstStyle/>
          <a:p>
            <a:pPr marL="498475" indent="-498475"/>
            <a:r>
              <a:rPr lang="en-US" sz="4800" dirty="0"/>
              <a:t>There is </a:t>
            </a:r>
            <a:r>
              <a:rPr lang="en-US" sz="4800" u="sng" dirty="0"/>
              <a:t>little experimental investigation</a:t>
            </a:r>
            <a:r>
              <a:rPr lang="en-US" sz="4800" dirty="0"/>
              <a:t> into dependence of the excitation energy of the fissioning system on </a:t>
            </a:r>
            <a:r>
              <a:rPr lang="en-US" sz="4800" b="1" dirty="0"/>
              <a:t>gamma-ray emission for </a:t>
            </a:r>
            <a:r>
              <a:rPr lang="en-US" sz="4800" b="1" baseline="30000" dirty="0"/>
              <a:t>235</a:t>
            </a:r>
            <a:r>
              <a:rPr lang="en-US" sz="4800" b="1" dirty="0"/>
              <a:t>U</a:t>
            </a:r>
          </a:p>
          <a:p>
            <a:pPr marL="498475" indent="-407988"/>
            <a:r>
              <a:rPr lang="en-US" sz="4800" dirty="0"/>
              <a:t>What does the </a:t>
            </a:r>
            <a:r>
              <a:rPr lang="en-US" sz="4800" u="sng" dirty="0"/>
              <a:t>Chi-Nu</a:t>
            </a:r>
            <a:r>
              <a:rPr lang="en-US" sz="4800" b="1" dirty="0"/>
              <a:t> </a:t>
            </a:r>
            <a:r>
              <a:rPr lang="en-US" sz="4800" dirty="0"/>
              <a:t>detector array at </a:t>
            </a:r>
            <a:r>
              <a:rPr lang="en-US" sz="4800" u="sng" dirty="0"/>
              <a:t>LANSCE</a:t>
            </a:r>
            <a:r>
              <a:rPr lang="en-US" sz="4800" dirty="0"/>
              <a:t> allow us to determine about gamma-ray emission of neutron induced fission of </a:t>
            </a:r>
            <a:r>
              <a:rPr lang="en-US" sz="4800" baseline="30000" dirty="0"/>
              <a:t>235</a:t>
            </a:r>
            <a:r>
              <a:rPr lang="en-US" sz="4800" dirty="0"/>
              <a:t>U?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 txBox="1">
            <a:spLocks/>
          </p:cNvSpPr>
          <p:nvPr/>
        </p:nvSpPr>
        <p:spPr>
          <a:xfrm>
            <a:off x="736053" y="5952952"/>
            <a:ext cx="12597044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 dirty="0">
                <a:latin typeface="+mj-lt"/>
              </a:rPr>
              <a:t>Introduction and Motivation</a:t>
            </a:r>
            <a:endParaRPr lang="en-US" sz="8000" b="1" baseline="30000" dirty="0">
              <a:latin typeface="+mj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 txBox="1">
            <a:spLocks/>
          </p:cNvSpPr>
          <p:nvPr/>
        </p:nvSpPr>
        <p:spPr>
          <a:xfrm>
            <a:off x="736052" y="15553391"/>
            <a:ext cx="11138108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 dirty="0">
                <a:latin typeface="+mj-lt"/>
              </a:rPr>
              <a:t>Mission Relevance</a:t>
            </a:r>
            <a:endParaRPr lang="en-US" sz="8000" b="1" baseline="30000" dirty="0">
              <a:latin typeface="+mj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 txBox="1">
            <a:spLocks/>
          </p:cNvSpPr>
          <p:nvPr/>
        </p:nvSpPr>
        <p:spPr>
          <a:xfrm>
            <a:off x="736052" y="16978714"/>
            <a:ext cx="11138108" cy="5156494"/>
          </a:xfrm>
          <a:prstGeom prst="rect">
            <a:avLst/>
          </a:prstGeom>
        </p:spPr>
        <p:txBody>
          <a:bodyPr vert="horz" lIns="438866" tIns="219433" rIns="438866" bIns="219433" rtlCol="0">
            <a:normAutofit/>
          </a:bodyPr>
          <a:lstStyle>
            <a:lvl1pPr marL="1645747" indent="-164574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787" indent="-137145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82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15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48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881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14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747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180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indent="-465138"/>
            <a:r>
              <a:rPr lang="en-US" sz="4800" dirty="0"/>
              <a:t>Improve fission gamma-ray </a:t>
            </a:r>
            <a:r>
              <a:rPr lang="en-US" sz="4800" u="sng" dirty="0"/>
              <a:t>nuclear data libraries</a:t>
            </a:r>
            <a:r>
              <a:rPr lang="en-US" sz="4800" dirty="0"/>
              <a:t>, where experimental data is limited</a:t>
            </a:r>
          </a:p>
          <a:p>
            <a:pPr marL="465138" indent="-465138"/>
            <a:r>
              <a:rPr lang="en-US" sz="4800" dirty="0"/>
              <a:t>Discovering new signatures of fission could substantially improve </a:t>
            </a:r>
            <a:r>
              <a:rPr lang="en-US" sz="4800" u="sng" dirty="0"/>
              <a:t>nuclear material accountancy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 txBox="1">
            <a:spLocks/>
          </p:cNvSpPr>
          <p:nvPr/>
        </p:nvSpPr>
        <p:spPr>
          <a:xfrm>
            <a:off x="15080742" y="5922463"/>
            <a:ext cx="12766717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 dirty="0">
                <a:latin typeface="+mj-lt"/>
              </a:rPr>
              <a:t>Technical Approach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 txBox="1">
            <a:spLocks/>
          </p:cNvSpPr>
          <p:nvPr/>
        </p:nvSpPr>
        <p:spPr>
          <a:xfrm>
            <a:off x="14693986" y="8008568"/>
            <a:ext cx="14522870" cy="5720434"/>
          </a:xfrm>
          <a:prstGeom prst="rect">
            <a:avLst/>
          </a:prstGeom>
        </p:spPr>
        <p:txBody>
          <a:bodyPr vert="horz" lIns="438866" tIns="219433" rIns="438866" bIns="219433" rtlCol="0">
            <a:normAutofit fontScale="85000" lnSpcReduction="20000"/>
          </a:bodyPr>
          <a:lstStyle>
            <a:lvl1pPr marL="1645747" indent="-164574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787" indent="-137145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82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15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48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881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14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747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180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8475" indent="-498475"/>
            <a:r>
              <a:rPr lang="en-US" sz="4800" b="1" dirty="0"/>
              <a:t>LANL</a:t>
            </a:r>
            <a:r>
              <a:rPr lang="en-US" sz="4800" dirty="0"/>
              <a:t> was instrumental to the success of this project </a:t>
            </a:r>
          </a:p>
          <a:p>
            <a:pPr marL="498475" indent="-498475"/>
            <a:r>
              <a:rPr lang="en-US" sz="4800" dirty="0">
                <a:solidFill>
                  <a:srgbClr val="002060"/>
                </a:solidFill>
              </a:rPr>
              <a:t>Experiment</a:t>
            </a:r>
          </a:p>
          <a:p>
            <a:pPr marL="2765425" lvl="1" indent="-569913"/>
            <a:r>
              <a:rPr lang="en-US" sz="3600" dirty="0"/>
              <a:t>White spectrum neutron beam to induce fission</a:t>
            </a:r>
          </a:p>
          <a:p>
            <a:pPr marL="2765425" lvl="1" indent="-569913"/>
            <a:r>
              <a:rPr lang="en-US" sz="3600" baseline="30000" dirty="0"/>
              <a:t>235</a:t>
            </a:r>
            <a:r>
              <a:rPr lang="en-US" sz="3600" dirty="0"/>
              <a:t>U foils contained within PPACs</a:t>
            </a:r>
          </a:p>
          <a:p>
            <a:pPr marL="2765425" lvl="1" indent="-569913"/>
            <a:r>
              <a:rPr lang="en-US" sz="3600" u="sng" dirty="0"/>
              <a:t>Chi-Nu </a:t>
            </a:r>
            <a:r>
              <a:rPr lang="en-US" sz="3600" dirty="0"/>
              <a:t>detector array </a:t>
            </a:r>
            <a:r>
              <a:rPr lang="en-US" sz="3600" u="sng" dirty="0"/>
              <a:t>recorded fission observables</a:t>
            </a:r>
            <a:r>
              <a:rPr lang="en-US" sz="3600" dirty="0"/>
              <a:t> with liquid organic scintillators</a:t>
            </a:r>
          </a:p>
          <a:p>
            <a:pPr marL="542925" indent="-542925"/>
            <a:r>
              <a:rPr lang="en-US" sz="4800" dirty="0">
                <a:solidFill>
                  <a:srgbClr val="002060"/>
                </a:solidFill>
              </a:rPr>
              <a:t>Analysis</a:t>
            </a:r>
          </a:p>
          <a:p>
            <a:pPr marL="2811463" lvl="1" indent="-615950"/>
            <a:r>
              <a:rPr lang="en-US" sz="3600" u="sng" dirty="0"/>
              <a:t>Separate fission events</a:t>
            </a:r>
            <a:r>
              <a:rPr lang="en-US" sz="3600" dirty="0"/>
              <a:t> from alpha pile-up and wrap around contamination</a:t>
            </a:r>
          </a:p>
          <a:p>
            <a:pPr marL="2811463" lvl="1" indent="-615950"/>
            <a:r>
              <a:rPr lang="en-US" sz="3600" dirty="0"/>
              <a:t>Invert system response matrix to unfold actual gamma-ray spectrum from measured gamma-ray spectrum</a:t>
            </a:r>
          </a:p>
          <a:p>
            <a:endParaRPr lang="en-US" sz="48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 txBox="1">
            <a:spLocks/>
          </p:cNvSpPr>
          <p:nvPr/>
        </p:nvSpPr>
        <p:spPr>
          <a:xfrm>
            <a:off x="31104840" y="5763806"/>
            <a:ext cx="10591800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 dirty="0">
                <a:latin typeface="+mj-lt"/>
              </a:rPr>
              <a:t>MTV Impact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 txBox="1">
            <a:spLocks/>
          </p:cNvSpPr>
          <p:nvPr/>
        </p:nvSpPr>
        <p:spPr>
          <a:xfrm>
            <a:off x="30667283" y="7300306"/>
            <a:ext cx="12483687" cy="7384434"/>
          </a:xfrm>
          <a:prstGeom prst="rect">
            <a:avLst/>
          </a:prstGeom>
        </p:spPr>
        <p:txBody>
          <a:bodyPr vert="horz" lIns="438866" tIns="219433" rIns="438866" bIns="219433" rtlCol="0">
            <a:noAutofit/>
          </a:bodyPr>
          <a:lstStyle>
            <a:lvl1pPr marL="1645747" indent="-164574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787" indent="-137145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82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15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48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881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14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747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180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/>
            <a:r>
              <a:rPr lang="en-US" sz="3200" dirty="0"/>
              <a:t>MTV has impacted me in these multiple amazing ways:</a:t>
            </a:r>
          </a:p>
          <a:p>
            <a:pPr marL="2811463" lvl="1" indent="-615950"/>
            <a:r>
              <a:rPr lang="en-US" sz="2800" dirty="0"/>
              <a:t>Develop research and data analysis skills which I would have not achieved in my academic courses</a:t>
            </a:r>
          </a:p>
          <a:p>
            <a:pPr marL="2811463" lvl="1" indent="-615950"/>
            <a:r>
              <a:rPr lang="en-US" sz="2800" dirty="0"/>
              <a:t>Collaboration with national labs (LBNL, LLNL, ORNL, BNL, LANL)</a:t>
            </a:r>
          </a:p>
          <a:p>
            <a:pPr marL="2811463" lvl="1" indent="-615950"/>
            <a:r>
              <a:rPr lang="en-US" sz="2800" dirty="0"/>
              <a:t>Present and participate in the MTV workshop better preparing me for the scientific community</a:t>
            </a:r>
          </a:p>
          <a:p>
            <a:pPr marL="542925" indent="-542925"/>
            <a:r>
              <a:rPr lang="en-US" sz="3200" dirty="0"/>
              <a:t>MTV has also allowed me to earn an </a:t>
            </a:r>
            <a:r>
              <a:rPr lang="en-US" sz="3200" b="1" dirty="0"/>
              <a:t>internship</a:t>
            </a:r>
            <a:r>
              <a:rPr lang="en-US" sz="3200" dirty="0"/>
              <a:t> at </a:t>
            </a:r>
            <a:r>
              <a:rPr lang="en-US" sz="3200" b="1" dirty="0"/>
              <a:t>BNL</a:t>
            </a:r>
            <a:r>
              <a:rPr lang="en-US" sz="3200" dirty="0"/>
              <a:t> focusing on development of a hexagonal boron-nitride thermal neutron detector during the summer of 2022. As well as a </a:t>
            </a:r>
            <a:r>
              <a:rPr lang="en-US" sz="3200" b="1" dirty="0"/>
              <a:t>fellowship</a:t>
            </a:r>
            <a:r>
              <a:rPr lang="en-US" sz="3200" dirty="0"/>
              <a:t> at </a:t>
            </a:r>
            <a:r>
              <a:rPr lang="en-US" sz="3200" b="1" dirty="0"/>
              <a:t>LANL</a:t>
            </a:r>
            <a:r>
              <a:rPr lang="en-US" sz="3200" dirty="0"/>
              <a:t> for the summer of 2023.</a:t>
            </a:r>
          </a:p>
          <a:p>
            <a:pPr marL="542925" indent="-542925"/>
            <a:r>
              <a:rPr lang="en-US" sz="3200" dirty="0"/>
              <a:t>Technology transitions</a:t>
            </a:r>
          </a:p>
          <a:p>
            <a:pPr marL="2811463" lvl="1" indent="-615950"/>
            <a:r>
              <a:rPr lang="en-US" sz="2800" u="sng" dirty="0"/>
              <a:t>Theorists</a:t>
            </a:r>
            <a:r>
              <a:rPr lang="en-US" sz="2800" dirty="0"/>
              <a:t> would be interested in our results because it </a:t>
            </a:r>
            <a:r>
              <a:rPr lang="en-US" sz="2800" u="sng" dirty="0"/>
              <a:t>supports a different model than is currently accepted for fission</a:t>
            </a:r>
          </a:p>
          <a:p>
            <a:pPr marL="2811463" lvl="1" indent="-615950"/>
            <a:r>
              <a:rPr lang="en-US" sz="2800" dirty="0"/>
              <a:t>This research and analysis was done in </a:t>
            </a:r>
            <a:r>
              <a:rPr lang="en-US" sz="2800" b="1" dirty="0"/>
              <a:t>collaboration with LANL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 txBox="1">
            <a:spLocks/>
          </p:cNvSpPr>
          <p:nvPr/>
        </p:nvSpPr>
        <p:spPr>
          <a:xfrm>
            <a:off x="30883795" y="16065166"/>
            <a:ext cx="10591800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 dirty="0">
                <a:latin typeface="+mj-lt"/>
              </a:rPr>
              <a:t>Conclusion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 txBox="1">
            <a:spLocks/>
          </p:cNvSpPr>
          <p:nvPr/>
        </p:nvSpPr>
        <p:spPr>
          <a:xfrm>
            <a:off x="31093953" y="17371841"/>
            <a:ext cx="12483686" cy="7169330"/>
          </a:xfrm>
          <a:prstGeom prst="rect">
            <a:avLst/>
          </a:prstGeom>
        </p:spPr>
        <p:txBody>
          <a:bodyPr vert="horz" lIns="438866" tIns="219433" rIns="438866" bIns="219433" rtlCol="0">
            <a:noAutofit/>
          </a:bodyPr>
          <a:lstStyle>
            <a:lvl1pPr marL="1645747" indent="-164574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787" indent="-137145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82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15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48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881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14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747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180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/>
            <a:r>
              <a:rPr lang="en-US" sz="5200" dirty="0">
                <a:sym typeface="Wingdings" pitchFamily="2" charset="2"/>
              </a:rPr>
              <a:t>For the first time, a statistically significant increase in the mean gamma-ray multiplicity for an incident neutron energy range of 2-40 MeV was recorded</a:t>
            </a:r>
            <a:endParaRPr lang="en-US" sz="5200" dirty="0"/>
          </a:p>
          <a:p>
            <a:pPr marL="542925" indent="-542925"/>
            <a:r>
              <a:rPr lang="en-US" sz="5200" dirty="0"/>
              <a:t>Better understanding of fission allows for higher quality fission models, yielding superior signature characterization or discovery of new signatures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778BAC7-C321-B845-ACE5-EF97AAD69EA3}"/>
              </a:ext>
            </a:extLst>
          </p:cNvPr>
          <p:cNvSpPr txBox="1">
            <a:spLocks/>
          </p:cNvSpPr>
          <p:nvPr/>
        </p:nvSpPr>
        <p:spPr>
          <a:xfrm>
            <a:off x="31093953" y="24574084"/>
            <a:ext cx="10591800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 dirty="0">
                <a:latin typeface="+mj-lt"/>
              </a:rPr>
              <a:t>Next Steps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5074AFE-A187-234A-8C48-62CEEDC57A13}"/>
              </a:ext>
            </a:extLst>
          </p:cNvPr>
          <p:cNvSpPr txBox="1">
            <a:spLocks/>
          </p:cNvSpPr>
          <p:nvPr/>
        </p:nvSpPr>
        <p:spPr>
          <a:xfrm>
            <a:off x="31104840" y="25921596"/>
            <a:ext cx="12046130" cy="4083974"/>
          </a:xfrm>
          <a:prstGeom prst="rect">
            <a:avLst/>
          </a:prstGeom>
        </p:spPr>
        <p:txBody>
          <a:bodyPr vert="horz" lIns="438866" tIns="219433" rIns="438866" bIns="219433" rtlCol="0">
            <a:noAutofit/>
          </a:bodyPr>
          <a:lstStyle>
            <a:lvl1pPr marL="1645747" indent="-164574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787" indent="-137145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82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15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48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881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14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747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180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/>
            <a:r>
              <a:rPr lang="en-US" sz="4800" dirty="0"/>
              <a:t>Compare to fission models from LANL (CGMF) and LLNL (FREYA) as well as our previous </a:t>
            </a:r>
            <a:r>
              <a:rPr lang="en-US" sz="4800" baseline="30000" dirty="0"/>
              <a:t>239</a:t>
            </a:r>
            <a:r>
              <a:rPr lang="en-US" sz="4800" dirty="0"/>
              <a:t>Pu results </a:t>
            </a:r>
          </a:p>
          <a:p>
            <a:pPr marL="542925" indent="-542925"/>
            <a:r>
              <a:rPr lang="en-US" sz="4800" dirty="0"/>
              <a:t>Perform spontaneous fission experiment at  ANL with Gamma-sphere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D3E06BB-F64E-F946-91CE-895CF32CBCA3}"/>
              </a:ext>
            </a:extLst>
          </p:cNvPr>
          <p:cNvSpPr txBox="1">
            <a:spLocks/>
          </p:cNvSpPr>
          <p:nvPr/>
        </p:nvSpPr>
        <p:spPr>
          <a:xfrm>
            <a:off x="15080742" y="18412520"/>
            <a:ext cx="12766717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 dirty="0">
                <a:latin typeface="+mj-lt"/>
              </a:rPr>
              <a:t>Results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624D43A-20C3-184F-91B2-0F7FF6FFCFF5}"/>
              </a:ext>
            </a:extLst>
          </p:cNvPr>
          <p:cNvSpPr txBox="1">
            <a:spLocks/>
          </p:cNvSpPr>
          <p:nvPr/>
        </p:nvSpPr>
        <p:spPr>
          <a:xfrm>
            <a:off x="736053" y="22135208"/>
            <a:ext cx="11138107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 dirty="0">
                <a:latin typeface="+mj-lt"/>
              </a:rPr>
              <a:t>Expected Impact</a:t>
            </a:r>
            <a:endParaRPr lang="en-US" sz="8000" b="1" baseline="30000" dirty="0">
              <a:latin typeface="+mj-lt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65D26E8-55CE-8E41-8409-4AB4D01EAECD}"/>
              </a:ext>
            </a:extLst>
          </p:cNvPr>
          <p:cNvSpPr txBox="1">
            <a:spLocks/>
          </p:cNvSpPr>
          <p:nvPr/>
        </p:nvSpPr>
        <p:spPr>
          <a:xfrm>
            <a:off x="736053" y="23699576"/>
            <a:ext cx="11854518" cy="5595143"/>
          </a:xfrm>
          <a:prstGeom prst="rect">
            <a:avLst/>
          </a:prstGeom>
        </p:spPr>
        <p:txBody>
          <a:bodyPr vert="horz" lIns="438866" tIns="219433" rIns="438866" bIns="219433" rtlCol="0">
            <a:normAutofit/>
          </a:bodyPr>
          <a:lstStyle>
            <a:lvl1pPr marL="1645747" indent="-164574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787" indent="-137145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82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15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48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881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14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747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180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498475"/>
            <a:r>
              <a:rPr lang="en-US" sz="4800" b="1" dirty="0"/>
              <a:t>Better nuclear data library </a:t>
            </a:r>
            <a:r>
              <a:rPr lang="en-US" sz="4800" dirty="0"/>
              <a:t>allows for</a:t>
            </a:r>
            <a:r>
              <a:rPr lang="en-US" sz="4800" b="1" dirty="0"/>
              <a:t> enhanced</a:t>
            </a:r>
            <a:r>
              <a:rPr lang="en-US" sz="4800" dirty="0"/>
              <a:t> descriptions of </a:t>
            </a:r>
            <a:r>
              <a:rPr lang="en-US" sz="4800" b="1" dirty="0"/>
              <a:t>fission physics</a:t>
            </a:r>
          </a:p>
          <a:p>
            <a:pPr marL="542925" indent="-542925"/>
            <a:r>
              <a:rPr lang="en-US" sz="4800" b="1" dirty="0"/>
              <a:t>Help improve theoretical models</a:t>
            </a:r>
            <a:r>
              <a:rPr lang="en-US" sz="4800" dirty="0"/>
              <a:t> and understanding mechanisms behind the angular momentum-excitation energy relationship in fission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3DF3D120-9CF1-FE4F-78D1-EBCE12029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526" y="435261"/>
            <a:ext cx="3918445" cy="4177945"/>
          </a:xfrm>
          <a:prstGeom prst="rect">
            <a:avLst/>
          </a:prstGeom>
        </p:spPr>
      </p:pic>
      <p:pic>
        <p:nvPicPr>
          <p:cNvPr id="6" name="Picture 4" descr="Target 4 Flight Path 15L">
            <a:extLst>
              <a:ext uri="{FF2B5EF4-FFF2-40B4-BE49-F238E27FC236}">
                <a16:creationId xmlns:a16="http://schemas.microsoft.com/office/drawing/2014/main" id="{4E87B454-8B9E-9457-0CB3-E19200789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589" y="5861289"/>
            <a:ext cx="4424364" cy="454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ANL introduces sleek new look and logo">
            <a:extLst>
              <a:ext uri="{FF2B5EF4-FFF2-40B4-BE49-F238E27FC236}">
                <a16:creationId xmlns:a16="http://schemas.microsoft.com/office/drawing/2014/main" id="{0040698C-4F96-B7FA-CE17-720875214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3" b="23905"/>
          <a:stretch/>
        </p:blipFill>
        <p:spPr bwMode="auto">
          <a:xfrm>
            <a:off x="2548512" y="13510709"/>
            <a:ext cx="8229600" cy="166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947E245-8CCC-45A2-46F6-BBDA0433BA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16571" y="19494129"/>
                <a:ext cx="8938195" cy="4772702"/>
              </a:xfrm>
              <a:prstGeom prst="rect">
                <a:avLst/>
              </a:prstGeom>
            </p:spPr>
            <p:txBody>
              <a:bodyPr vert="horz" lIns="438866" tIns="219433" rIns="438866" bIns="219433" rtlCol="0">
                <a:noAutofit/>
              </a:bodyPr>
              <a:lstStyle>
                <a:lvl1pPr marL="1645747" indent="-1645747" algn="l" defTabSz="438866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5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5787" indent="-1371457" algn="l" defTabSz="438866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3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85826" indent="-1097165" algn="l" defTabSz="438866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680156" indent="-1097165" algn="l" defTabSz="438866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9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74486" indent="-1097165" algn="l" defTabSz="438866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9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068816" indent="-1097165" algn="l" defTabSz="438866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9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263147" indent="-1097165" algn="l" defTabSz="438866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9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457477" indent="-1097165" algn="l" defTabSz="438866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9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651807" indent="-1097165" algn="l" defTabSz="438866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9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4100" dirty="0">
                    <a:solidFill>
                      <a:srgbClr val="002060"/>
                    </a:solidFill>
                  </a:rPr>
                  <a:t>Incident Energy</a:t>
                </a:r>
              </a:p>
              <a:p>
                <a:pPr marL="498475" indent="-498475"/>
                <a:r>
                  <a:rPr lang="en-US" sz="2800" dirty="0"/>
                  <a:t>Measured average gamma-ray multiplicity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2800" baseline="-25000" dirty="0"/>
                  <a:t>γ</a:t>
                </a:r>
                <a:r>
                  <a:rPr lang="en-US" sz="2800" dirty="0"/>
                  <a:t>) for incident neutron energy from 2-40 MeV</a:t>
                </a:r>
              </a:p>
              <a:p>
                <a:pPr marL="498475" indent="-498475"/>
                <a:r>
                  <a:rPr lang="en-US" sz="2800" b="1" dirty="0"/>
                  <a:t>Observed expected structure from multi-chance fission thresholds</a:t>
                </a:r>
              </a:p>
              <a:p>
                <a:pPr marL="498475" indent="-498475"/>
                <a:r>
                  <a:rPr lang="en-US" sz="2800" u="sng" dirty="0"/>
                  <a:t>Nonlinear dependence </a:t>
                </a:r>
                <a:r>
                  <a:rPr lang="en-US" sz="2800" dirty="0"/>
                  <a:t>observed </a:t>
                </a:r>
                <a:r>
                  <a:rPr lang="en-US" sz="2800" u="sng" dirty="0"/>
                  <a:t>because incident neutron energy is not linearly proportional to excitation energy</a:t>
                </a:r>
                <a:r>
                  <a:rPr lang="en-US" sz="2800" dirty="0"/>
                  <a:t> when </a:t>
                </a:r>
                <a:r>
                  <a:rPr lang="en-US" sz="2800" u="sng" dirty="0"/>
                  <a:t>multi-chance fission</a:t>
                </a:r>
                <a:r>
                  <a:rPr lang="en-US" sz="2800" dirty="0"/>
                  <a:t> is present (i.e. </a:t>
                </a:r>
                <a:r>
                  <a:rPr lang="en-US" sz="2800" dirty="0" err="1"/>
                  <a:t>E</a:t>
                </a:r>
                <a:r>
                  <a:rPr lang="en-US" sz="2800" baseline="-25000" dirty="0" err="1"/>
                  <a:t>i</a:t>
                </a:r>
                <a:r>
                  <a:rPr lang="en-US" sz="2800" dirty="0"/>
                  <a:t> &gt;  ~6 MeV)</a:t>
                </a:r>
              </a:p>
            </p:txBody>
          </p:sp>
        </mc:Choice>
        <mc:Fallback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947E245-8CCC-45A2-46F6-BBDA0433B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6571" y="19494129"/>
                <a:ext cx="8938195" cy="47727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Chart, histogram&#10;&#10;Description automatically generated">
            <a:extLst>
              <a:ext uri="{FF2B5EF4-FFF2-40B4-BE49-F238E27FC236}">
                <a16:creationId xmlns:a16="http://schemas.microsoft.com/office/drawing/2014/main" id="{A32B8B68-5864-0AD3-8C1E-7B95733F30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827" y="13523149"/>
            <a:ext cx="7397658" cy="3802534"/>
          </a:xfrm>
          <a:prstGeom prst="rect">
            <a:avLst/>
          </a:prstGeom>
        </p:spPr>
      </p:pic>
      <p:pic>
        <p:nvPicPr>
          <p:cNvPr id="33" name="Picture 32" descr="Chart, line chart&#10;&#10;Description automatically generated">
            <a:extLst>
              <a:ext uri="{FF2B5EF4-FFF2-40B4-BE49-F238E27FC236}">
                <a16:creationId xmlns:a16="http://schemas.microsoft.com/office/drawing/2014/main" id="{E2B39A52-13B4-24C5-DFE7-57FF80CA3C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797" y="13523149"/>
            <a:ext cx="7397659" cy="374008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FDD29C1-662C-111B-ED5D-807C75743691}"/>
              </a:ext>
            </a:extLst>
          </p:cNvPr>
          <p:cNvSpPr txBox="1"/>
          <p:nvPr/>
        </p:nvSpPr>
        <p:spPr>
          <a:xfrm>
            <a:off x="13716827" y="17377011"/>
            <a:ext cx="7397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Fig. 1. Total PPAC spectrum (</a:t>
            </a:r>
            <a:r>
              <a:rPr lang="en-US" sz="3200" dirty="0"/>
              <a:t>black</a:t>
            </a:r>
            <a:r>
              <a:rPr lang="en-US" sz="3200" dirty="0">
                <a:solidFill>
                  <a:srgbClr val="0070C0"/>
                </a:solidFill>
              </a:rPr>
              <a:t>) with fits of alpha background (</a:t>
            </a:r>
            <a:r>
              <a:rPr lang="en-US" sz="3200" dirty="0">
                <a:solidFill>
                  <a:srgbClr val="FF0000"/>
                </a:solidFill>
              </a:rPr>
              <a:t>red</a:t>
            </a:r>
            <a:r>
              <a:rPr lang="en-US" sz="3200" dirty="0">
                <a:solidFill>
                  <a:srgbClr val="0070C0"/>
                </a:solidFill>
              </a:rPr>
              <a:t>) and fission products (</a:t>
            </a:r>
            <a:r>
              <a:rPr lang="en-US" sz="3200" dirty="0">
                <a:solidFill>
                  <a:srgbClr val="00B050"/>
                </a:solidFill>
              </a:rPr>
              <a:t>green</a:t>
            </a:r>
            <a:r>
              <a:rPr lang="en-US" sz="32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E79F9A-66DF-AF07-F513-A549CBEC69C2}"/>
              </a:ext>
            </a:extLst>
          </p:cNvPr>
          <p:cNvSpPr txBox="1"/>
          <p:nvPr/>
        </p:nvSpPr>
        <p:spPr>
          <a:xfrm>
            <a:off x="22148797" y="17279777"/>
            <a:ext cx="7397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Fig. 2. Isolated fission products PPAC spectrum (</a:t>
            </a:r>
            <a:r>
              <a:rPr lang="en-US" sz="3200" dirty="0"/>
              <a:t>black</a:t>
            </a:r>
            <a:r>
              <a:rPr lang="en-US" sz="3200" dirty="0">
                <a:solidFill>
                  <a:srgbClr val="0070C0"/>
                </a:solidFill>
              </a:rPr>
              <a:t>) with fit (</a:t>
            </a:r>
            <a:r>
              <a:rPr lang="en-US" sz="3200" dirty="0">
                <a:solidFill>
                  <a:srgbClr val="00B050"/>
                </a:solidFill>
              </a:rPr>
              <a:t>green</a:t>
            </a:r>
            <a:r>
              <a:rPr lang="en-US" sz="32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BE78B96-BE0E-1462-AEE7-87154E15BDC7}"/>
              </a:ext>
            </a:extLst>
          </p:cNvPr>
          <p:cNvSpPr txBox="1">
            <a:spLocks/>
          </p:cNvSpPr>
          <p:nvPr/>
        </p:nvSpPr>
        <p:spPr>
          <a:xfrm>
            <a:off x="21554766" y="19494129"/>
            <a:ext cx="9550074" cy="4549702"/>
          </a:xfrm>
          <a:prstGeom prst="rect">
            <a:avLst/>
          </a:prstGeom>
        </p:spPr>
        <p:txBody>
          <a:bodyPr vert="horz" lIns="438866" tIns="219433" rIns="438866" bIns="219433" rtlCol="0">
            <a:noAutofit/>
          </a:bodyPr>
          <a:lstStyle>
            <a:lvl1pPr marL="1645747" indent="-164574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787" indent="-137145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82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15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48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881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14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747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180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100" dirty="0">
                <a:solidFill>
                  <a:srgbClr val="002060"/>
                </a:solidFill>
              </a:rPr>
              <a:t>Excitation Energy</a:t>
            </a:r>
          </a:p>
          <a:p>
            <a:pPr marL="498475" indent="-498475"/>
            <a:r>
              <a:rPr lang="en-US" sz="3800" dirty="0"/>
              <a:t>Transforming to </a:t>
            </a:r>
            <a:r>
              <a:rPr lang="en-US" sz="3800" u="sng" dirty="0"/>
              <a:t>excitation energy from incident energy</a:t>
            </a:r>
            <a:r>
              <a:rPr lang="en-US" sz="3800" dirty="0"/>
              <a:t> yields </a:t>
            </a:r>
            <a:r>
              <a:rPr lang="en-US" sz="3800" b="1" dirty="0"/>
              <a:t>linear dependence</a:t>
            </a:r>
          </a:p>
          <a:p>
            <a:pPr marL="498475" indent="-498475"/>
            <a:r>
              <a:rPr lang="en-US" sz="3800" b="1" dirty="0"/>
              <a:t>Mean gamma-ray multiplicity</a:t>
            </a:r>
            <a:r>
              <a:rPr lang="en-US" sz="3800" dirty="0"/>
              <a:t> increased by ~</a:t>
            </a:r>
            <a:r>
              <a:rPr lang="en-US" sz="3800" b="1" dirty="0"/>
              <a:t>1 for every 20 MeV of excitation energy </a:t>
            </a:r>
            <a:r>
              <a:rPr lang="en-US" sz="3800" dirty="0"/>
              <a:t>before fission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0561E0-ABF4-1E52-0C8B-E4EADB62106B}"/>
              </a:ext>
            </a:extLst>
          </p:cNvPr>
          <p:cNvSpPr txBox="1"/>
          <p:nvPr/>
        </p:nvSpPr>
        <p:spPr>
          <a:xfrm>
            <a:off x="12723055" y="29564909"/>
            <a:ext cx="8391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Fig. 3. Mean gamma-ray multiplicity as a function of incident neutron energy with fit of data below 2</a:t>
            </a:r>
            <a:r>
              <a:rPr lang="en-US" sz="3200" baseline="30000" dirty="0">
                <a:solidFill>
                  <a:srgbClr val="0070C0"/>
                </a:solidFill>
              </a:rPr>
              <a:t>nd</a:t>
            </a:r>
            <a:r>
              <a:rPr lang="en-US" sz="3200" dirty="0">
                <a:solidFill>
                  <a:srgbClr val="0070C0"/>
                </a:solidFill>
              </a:rPr>
              <a:t> chance fission threshold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7CB34CF-09B1-182E-EE66-C388D3A47ADA}"/>
              </a:ext>
            </a:extLst>
          </p:cNvPr>
          <p:cNvSpPr txBox="1"/>
          <p:nvPr/>
        </p:nvSpPr>
        <p:spPr>
          <a:xfrm>
            <a:off x="21830046" y="29710711"/>
            <a:ext cx="9053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Fig. 4. Mean gamma-ray multiplicity as a function of excitation energy before fission with fit from fig. 3 shifted by the neutron separation energy</a:t>
            </a:r>
          </a:p>
        </p:txBody>
      </p:sp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A04DF851-2659-AD8B-DBB3-A92E67C26C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243" y="23917923"/>
            <a:ext cx="8702040" cy="5742686"/>
          </a:xfrm>
          <a:prstGeom prst="rect">
            <a:avLst/>
          </a:prstGeom>
        </p:spPr>
      </p:pic>
      <p:pic>
        <p:nvPicPr>
          <p:cNvPr id="42" name="Picture 41" descr="Chart, line chart&#10;&#10;Description automatically generated">
            <a:extLst>
              <a:ext uri="{FF2B5EF4-FFF2-40B4-BE49-F238E27FC236}">
                <a16:creationId xmlns:a16="http://schemas.microsoft.com/office/drawing/2014/main" id="{F3DA476A-324E-0110-FE2B-7A08BEEF12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571" y="24080576"/>
            <a:ext cx="8391430" cy="558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78770"/>
      </p:ext>
    </p:extLst>
  </p:cSld>
  <p:clrMapOvr>
    <a:masterClrMapping/>
  </p:clrMapOvr>
</p:sld>
</file>

<file path=ppt/theme/theme1.xml><?xml version="1.0" encoding="utf-8"?>
<a:theme xmlns:a="http://schemas.openxmlformats.org/drawingml/2006/main" name="CVT Standar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CVT Standard Template</Template>
  <TotalTime>10117</TotalTime>
  <Words>601</Words>
  <Application>Microsoft Macintosh PowerPoint</Application>
  <PresentationFormat>Custom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Arabic Typesetting</vt:lpstr>
      <vt:lpstr>Arial</vt:lpstr>
      <vt:lpstr>Arial Narrow</vt:lpstr>
      <vt:lpstr>Calibri</vt:lpstr>
      <vt:lpstr>Cambria Math</vt:lpstr>
      <vt:lpstr>Tw Cen MT</vt:lpstr>
      <vt:lpstr>CVT Standard Template</vt:lpstr>
      <vt:lpstr>Gamma-ray Emission of 235U(n,f) James Baker Jr Undergraduate Senior, University of Michigan N. Giha , S. Marin, S. D. Clarke, S. A. Pozzi University of Michigan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Rodriquez, John</dc:creator>
  <cp:lastModifiedBy>Baker, James</cp:lastModifiedBy>
  <cp:revision>137</cp:revision>
  <dcterms:created xsi:type="dcterms:W3CDTF">2014-09-18T15:54:40Z</dcterms:created>
  <dcterms:modified xsi:type="dcterms:W3CDTF">2023-03-15T21:33:18Z</dcterms:modified>
</cp:coreProperties>
</file>