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79" r:id="rId2"/>
    <p:sldId id="277" r:id="rId3"/>
    <p:sldId id="380" r:id="rId4"/>
    <p:sldId id="274" r:id="rId5"/>
    <p:sldId id="281" r:id="rId6"/>
    <p:sldId id="364" r:id="rId7"/>
    <p:sldId id="367" r:id="rId8"/>
    <p:sldId id="323" r:id="rId9"/>
    <p:sldId id="344" r:id="rId10"/>
    <p:sldId id="378" r:id="rId11"/>
    <p:sldId id="381" r:id="rId12"/>
    <p:sldId id="321" r:id="rId13"/>
    <p:sldId id="329" r:id="rId14"/>
    <p:sldId id="263" r:id="rId15"/>
    <p:sldId id="265" r:id="rId16"/>
    <p:sldId id="384" r:id="rId17"/>
    <p:sldId id="333" r:id="rId18"/>
    <p:sldId id="279" r:id="rId19"/>
    <p:sldId id="334" r:id="rId20"/>
    <p:sldId id="3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ett Wendel" initials="GW" lastIdx="1" clrIdx="0">
    <p:extLst>
      <p:ext uri="{19B8F6BF-5375-455C-9EA6-DF929625EA0E}">
        <p15:presenceInfo xmlns:p15="http://schemas.microsoft.com/office/powerpoint/2012/main" userId="5de147c2e6e22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2211" autoAdjust="0"/>
  </p:normalViewPr>
  <p:slideViewPr>
    <p:cSldViewPr snapToGrid="0">
      <p:cViewPr varScale="1">
        <p:scale>
          <a:sx n="132" d="100"/>
          <a:sy n="132" d="100"/>
        </p:scale>
        <p:origin x="1352" y="80"/>
      </p:cViewPr>
      <p:guideLst/>
    </p:cSldViewPr>
  </p:slideViewPr>
  <p:outlineViewPr>
    <p:cViewPr>
      <p:scale>
        <a:sx n="33" d="100"/>
        <a:sy n="33" d="100"/>
      </p:scale>
      <p:origin x="0" y="-654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ett Wendel" userId="5de147c2e6e22100" providerId="LiveId" clId="{C83884DB-3C77-4F17-9870-6FEBAA444B57}"/>
    <pc:docChg chg="custSel modSld">
      <pc:chgData name="Garrett Wendel" userId="5de147c2e6e22100" providerId="LiveId" clId="{C83884DB-3C77-4F17-9870-6FEBAA444B57}" dt="2023-03-20T12:31:42.619" v="15" actId="478"/>
      <pc:docMkLst>
        <pc:docMk/>
      </pc:docMkLst>
      <pc:sldChg chg="delSp mod delAnim">
        <pc:chgData name="Garrett Wendel" userId="5de147c2e6e22100" providerId="LiveId" clId="{C83884DB-3C77-4F17-9870-6FEBAA444B57}" dt="2023-03-20T12:25:51.718" v="12" actId="478"/>
        <pc:sldMkLst>
          <pc:docMk/>
          <pc:sldMk cId="3210690724" sldId="263"/>
        </pc:sldMkLst>
        <pc:picChg chg="del">
          <ac:chgData name="Garrett Wendel" userId="5de147c2e6e22100" providerId="LiveId" clId="{C83884DB-3C77-4F17-9870-6FEBAA444B57}" dt="2023-03-20T12:25:51.718" v="12" actId="478"/>
          <ac:picMkLst>
            <pc:docMk/>
            <pc:sldMk cId="3210690724" sldId="263"/>
            <ac:picMk id="36" creationId="{4461A22A-E41C-D069-4E4E-E34EA5D7903A}"/>
          </ac:picMkLst>
        </pc:picChg>
      </pc:sldChg>
      <pc:sldChg chg="delSp mod delAnim">
        <pc:chgData name="Garrett Wendel" userId="5de147c2e6e22100" providerId="LiveId" clId="{C83884DB-3C77-4F17-9870-6FEBAA444B57}" dt="2023-03-20T12:25:54.501" v="13" actId="478"/>
        <pc:sldMkLst>
          <pc:docMk/>
          <pc:sldMk cId="179898685" sldId="265"/>
        </pc:sldMkLst>
        <pc:picChg chg="del">
          <ac:chgData name="Garrett Wendel" userId="5de147c2e6e22100" providerId="LiveId" clId="{C83884DB-3C77-4F17-9870-6FEBAA444B57}" dt="2023-03-20T12:25:54.501" v="13" actId="478"/>
          <ac:picMkLst>
            <pc:docMk/>
            <pc:sldMk cId="179898685" sldId="265"/>
            <ac:picMk id="45" creationId="{2047B123-38B8-315D-70E6-C8AD3735E852}"/>
          </ac:picMkLst>
        </pc:picChg>
      </pc:sldChg>
      <pc:sldChg chg="delSp mod delAnim">
        <pc:chgData name="Garrett Wendel" userId="5de147c2e6e22100" providerId="LiveId" clId="{C83884DB-3C77-4F17-9870-6FEBAA444B57}" dt="2023-03-20T12:25:28.514" v="3" actId="478"/>
        <pc:sldMkLst>
          <pc:docMk/>
          <pc:sldMk cId="451149784" sldId="274"/>
        </pc:sldMkLst>
        <pc:picChg chg="del">
          <ac:chgData name="Garrett Wendel" userId="5de147c2e6e22100" providerId="LiveId" clId="{C83884DB-3C77-4F17-9870-6FEBAA444B57}" dt="2023-03-20T12:25:28.514" v="3" actId="478"/>
          <ac:picMkLst>
            <pc:docMk/>
            <pc:sldMk cId="451149784" sldId="274"/>
            <ac:picMk id="41" creationId="{CF55508D-EA3F-26A6-0845-6108F9A02996}"/>
          </ac:picMkLst>
        </pc:picChg>
      </pc:sldChg>
      <pc:sldChg chg="delSp mod delAnim">
        <pc:chgData name="Garrett Wendel" userId="5de147c2e6e22100" providerId="LiveId" clId="{C83884DB-3C77-4F17-9870-6FEBAA444B57}" dt="2023-03-20T12:25:14.724" v="1" actId="478"/>
        <pc:sldMkLst>
          <pc:docMk/>
          <pc:sldMk cId="2195884868" sldId="277"/>
        </pc:sldMkLst>
        <pc:picChg chg="del">
          <ac:chgData name="Garrett Wendel" userId="5de147c2e6e22100" providerId="LiveId" clId="{C83884DB-3C77-4F17-9870-6FEBAA444B57}" dt="2023-03-20T12:25:14.724" v="1" actId="478"/>
          <ac:picMkLst>
            <pc:docMk/>
            <pc:sldMk cId="2195884868" sldId="277"/>
            <ac:picMk id="54" creationId="{0357DE72-9230-823F-5CD1-2BF2A42F5863}"/>
          </ac:picMkLst>
        </pc:picChg>
      </pc:sldChg>
      <pc:sldChg chg="delSp mod delAnim">
        <pc:chgData name="Garrett Wendel" userId="5de147c2e6e22100" providerId="LiveId" clId="{C83884DB-3C77-4F17-9870-6FEBAA444B57}" dt="2023-03-20T12:25:31.258" v="4" actId="478"/>
        <pc:sldMkLst>
          <pc:docMk/>
          <pc:sldMk cId="1642380772" sldId="281"/>
        </pc:sldMkLst>
        <pc:picChg chg="del">
          <ac:chgData name="Garrett Wendel" userId="5de147c2e6e22100" providerId="LiveId" clId="{C83884DB-3C77-4F17-9870-6FEBAA444B57}" dt="2023-03-20T12:25:31.258" v="4" actId="478"/>
          <ac:picMkLst>
            <pc:docMk/>
            <pc:sldMk cId="1642380772" sldId="281"/>
            <ac:picMk id="34" creationId="{E02C054D-2465-A48C-751C-28B6986CC59C}"/>
          </ac:picMkLst>
        </pc:picChg>
      </pc:sldChg>
      <pc:sldChg chg="delSp mod delAnim">
        <pc:chgData name="Garrett Wendel" userId="5de147c2e6e22100" providerId="LiveId" clId="{C83884DB-3C77-4F17-9870-6FEBAA444B57}" dt="2023-03-20T12:25:46.654" v="10" actId="478"/>
        <pc:sldMkLst>
          <pc:docMk/>
          <pc:sldMk cId="3026364496" sldId="321"/>
        </pc:sldMkLst>
        <pc:picChg chg="del">
          <ac:chgData name="Garrett Wendel" userId="5de147c2e6e22100" providerId="LiveId" clId="{C83884DB-3C77-4F17-9870-6FEBAA444B57}" dt="2023-03-20T12:25:46.654" v="10" actId="478"/>
          <ac:picMkLst>
            <pc:docMk/>
            <pc:sldMk cId="3026364496" sldId="321"/>
            <ac:picMk id="21" creationId="{B1B2A354-5620-B7C3-887E-32A5804C9260}"/>
          </ac:picMkLst>
        </pc:picChg>
      </pc:sldChg>
      <pc:sldChg chg="delSp mod delAnim">
        <pc:chgData name="Garrett Wendel" userId="5de147c2e6e22100" providerId="LiveId" clId="{C83884DB-3C77-4F17-9870-6FEBAA444B57}" dt="2023-03-20T12:25:37.406" v="6" actId="478"/>
        <pc:sldMkLst>
          <pc:docMk/>
          <pc:sldMk cId="751287966" sldId="323"/>
        </pc:sldMkLst>
        <pc:picChg chg="del">
          <ac:chgData name="Garrett Wendel" userId="5de147c2e6e22100" providerId="LiveId" clId="{C83884DB-3C77-4F17-9870-6FEBAA444B57}" dt="2023-03-20T12:25:37.406" v="6" actId="478"/>
          <ac:picMkLst>
            <pc:docMk/>
            <pc:sldMk cId="751287966" sldId="323"/>
            <ac:picMk id="31" creationId="{C8CF8947-7040-551B-2C25-4DBC85AF7724}"/>
          </ac:picMkLst>
        </pc:picChg>
      </pc:sldChg>
      <pc:sldChg chg="delSp mod delAnim">
        <pc:chgData name="Garrett Wendel" userId="5de147c2e6e22100" providerId="LiveId" clId="{C83884DB-3C77-4F17-9870-6FEBAA444B57}" dt="2023-03-20T12:25:49.490" v="11" actId="478"/>
        <pc:sldMkLst>
          <pc:docMk/>
          <pc:sldMk cId="1707770670" sldId="329"/>
        </pc:sldMkLst>
        <pc:picChg chg="del">
          <ac:chgData name="Garrett Wendel" userId="5de147c2e6e22100" providerId="LiveId" clId="{C83884DB-3C77-4F17-9870-6FEBAA444B57}" dt="2023-03-20T12:25:49.490" v="11" actId="478"/>
          <ac:picMkLst>
            <pc:docMk/>
            <pc:sldMk cId="1707770670" sldId="329"/>
            <ac:picMk id="24" creationId="{FC101AE5-7889-D699-AD04-20A4F67C4419}"/>
          </ac:picMkLst>
        </pc:picChg>
      </pc:sldChg>
      <pc:sldChg chg="delSp mod delAnim">
        <pc:chgData name="Garrett Wendel" userId="5de147c2e6e22100" providerId="LiveId" clId="{C83884DB-3C77-4F17-9870-6FEBAA444B57}" dt="2023-03-20T12:25:39.747" v="7" actId="478"/>
        <pc:sldMkLst>
          <pc:docMk/>
          <pc:sldMk cId="4249896668" sldId="344"/>
        </pc:sldMkLst>
        <pc:picChg chg="del">
          <ac:chgData name="Garrett Wendel" userId="5de147c2e6e22100" providerId="LiveId" clId="{C83884DB-3C77-4F17-9870-6FEBAA444B57}" dt="2023-03-20T12:25:39.747" v="7" actId="478"/>
          <ac:picMkLst>
            <pc:docMk/>
            <pc:sldMk cId="4249896668" sldId="344"/>
            <ac:picMk id="13" creationId="{D311B483-D2D9-912D-2EFE-5E4090430B0E}"/>
          </ac:picMkLst>
        </pc:picChg>
      </pc:sldChg>
      <pc:sldChg chg="delSp mod delAnim">
        <pc:chgData name="Garrett Wendel" userId="5de147c2e6e22100" providerId="LiveId" clId="{C83884DB-3C77-4F17-9870-6FEBAA444B57}" dt="2023-03-20T12:30:15.495" v="14" actId="478"/>
        <pc:sldMkLst>
          <pc:docMk/>
          <pc:sldMk cId="452751437" sldId="364"/>
        </pc:sldMkLst>
        <pc:picChg chg="del">
          <ac:chgData name="Garrett Wendel" userId="5de147c2e6e22100" providerId="LiveId" clId="{C83884DB-3C77-4F17-9870-6FEBAA444B57}" dt="2023-03-20T12:30:15.495" v="14" actId="478"/>
          <ac:picMkLst>
            <pc:docMk/>
            <pc:sldMk cId="452751437" sldId="364"/>
            <ac:picMk id="24" creationId="{95570690-AC79-3691-6854-5C307C235DC3}"/>
          </ac:picMkLst>
        </pc:picChg>
      </pc:sldChg>
      <pc:sldChg chg="delSp mod delAnim">
        <pc:chgData name="Garrett Wendel" userId="5de147c2e6e22100" providerId="LiveId" clId="{C83884DB-3C77-4F17-9870-6FEBAA444B57}" dt="2023-03-20T12:25:35.261" v="5" actId="478"/>
        <pc:sldMkLst>
          <pc:docMk/>
          <pc:sldMk cId="4255048108" sldId="367"/>
        </pc:sldMkLst>
        <pc:picChg chg="del">
          <ac:chgData name="Garrett Wendel" userId="5de147c2e6e22100" providerId="LiveId" clId="{C83884DB-3C77-4F17-9870-6FEBAA444B57}" dt="2023-03-20T12:25:35.261" v="5" actId="478"/>
          <ac:picMkLst>
            <pc:docMk/>
            <pc:sldMk cId="4255048108" sldId="367"/>
            <ac:picMk id="41" creationId="{AFE26E08-1C1C-36A9-C418-7451A9D5ED4C}"/>
          </ac:picMkLst>
        </pc:picChg>
      </pc:sldChg>
      <pc:sldChg chg="delSp mod delAnim">
        <pc:chgData name="Garrett Wendel" userId="5de147c2e6e22100" providerId="LiveId" clId="{C83884DB-3C77-4F17-9870-6FEBAA444B57}" dt="2023-03-20T12:25:41.730" v="8" actId="478"/>
        <pc:sldMkLst>
          <pc:docMk/>
          <pc:sldMk cId="3353944224" sldId="378"/>
        </pc:sldMkLst>
        <pc:picChg chg="del">
          <ac:chgData name="Garrett Wendel" userId="5de147c2e6e22100" providerId="LiveId" clId="{C83884DB-3C77-4F17-9870-6FEBAA444B57}" dt="2023-03-20T12:25:41.730" v="8" actId="478"/>
          <ac:picMkLst>
            <pc:docMk/>
            <pc:sldMk cId="3353944224" sldId="378"/>
            <ac:picMk id="25" creationId="{4B5C93B3-4297-9DA6-99C4-EEBD539DA242}"/>
          </ac:picMkLst>
        </pc:picChg>
      </pc:sldChg>
      <pc:sldChg chg="delSp mod delAnim">
        <pc:chgData name="Garrett Wendel" userId="5de147c2e6e22100" providerId="LiveId" clId="{C83884DB-3C77-4F17-9870-6FEBAA444B57}" dt="2023-03-20T12:25:12.381" v="0" actId="478"/>
        <pc:sldMkLst>
          <pc:docMk/>
          <pc:sldMk cId="1323459361" sldId="379"/>
        </pc:sldMkLst>
        <pc:picChg chg="del">
          <ac:chgData name="Garrett Wendel" userId="5de147c2e6e22100" providerId="LiveId" clId="{C83884DB-3C77-4F17-9870-6FEBAA444B57}" dt="2023-03-20T12:25:12.381" v="0" actId="478"/>
          <ac:picMkLst>
            <pc:docMk/>
            <pc:sldMk cId="1323459361" sldId="379"/>
            <ac:picMk id="54" creationId="{A39E0BDC-E53A-08F0-7757-310D35D9EDB6}"/>
          </ac:picMkLst>
        </pc:picChg>
      </pc:sldChg>
      <pc:sldChg chg="delSp mod delAnim">
        <pc:chgData name="Garrett Wendel" userId="5de147c2e6e22100" providerId="LiveId" clId="{C83884DB-3C77-4F17-9870-6FEBAA444B57}" dt="2023-03-20T12:25:16.701" v="2" actId="478"/>
        <pc:sldMkLst>
          <pc:docMk/>
          <pc:sldMk cId="3851037600" sldId="380"/>
        </pc:sldMkLst>
        <pc:picChg chg="del">
          <ac:chgData name="Garrett Wendel" userId="5de147c2e6e22100" providerId="LiveId" clId="{C83884DB-3C77-4F17-9870-6FEBAA444B57}" dt="2023-03-20T12:25:16.701" v="2" actId="478"/>
          <ac:picMkLst>
            <pc:docMk/>
            <pc:sldMk cId="3851037600" sldId="380"/>
            <ac:picMk id="59" creationId="{863B8504-FFEE-8665-FD70-A4631E7B4189}"/>
          </ac:picMkLst>
        </pc:picChg>
      </pc:sldChg>
      <pc:sldChg chg="delSp mod delAnim">
        <pc:chgData name="Garrett Wendel" userId="5de147c2e6e22100" providerId="LiveId" clId="{C83884DB-3C77-4F17-9870-6FEBAA444B57}" dt="2023-03-20T12:25:44.141" v="9" actId="478"/>
        <pc:sldMkLst>
          <pc:docMk/>
          <pc:sldMk cId="2834216295" sldId="381"/>
        </pc:sldMkLst>
        <pc:picChg chg="del">
          <ac:chgData name="Garrett Wendel" userId="5de147c2e6e22100" providerId="LiveId" clId="{C83884DB-3C77-4F17-9870-6FEBAA444B57}" dt="2023-03-20T12:25:44.141" v="9" actId="478"/>
          <ac:picMkLst>
            <pc:docMk/>
            <pc:sldMk cId="2834216295" sldId="381"/>
            <ac:picMk id="59" creationId="{8F501BE0-9CDB-1CFD-9C0E-9DA95D6A6C86}"/>
          </ac:picMkLst>
        </pc:picChg>
      </pc:sldChg>
      <pc:sldChg chg="delSp mod delAnim">
        <pc:chgData name="Garrett Wendel" userId="5de147c2e6e22100" providerId="LiveId" clId="{C83884DB-3C77-4F17-9870-6FEBAA444B57}" dt="2023-03-20T12:31:42.619" v="15" actId="478"/>
        <pc:sldMkLst>
          <pc:docMk/>
          <pc:sldMk cId="716810955" sldId="384"/>
        </pc:sldMkLst>
        <pc:picChg chg="del">
          <ac:chgData name="Garrett Wendel" userId="5de147c2e6e22100" providerId="LiveId" clId="{C83884DB-3C77-4F17-9870-6FEBAA444B57}" dt="2023-03-20T12:31:42.619" v="15" actId="478"/>
          <ac:picMkLst>
            <pc:docMk/>
            <pc:sldMk cId="716810955" sldId="384"/>
            <ac:picMk id="15" creationId="{24396259-57A1-430E-5FC9-F818A7648BE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99A327-F577-4703-96CE-DB5F21E21E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D75E70-3A99-4FFD-8B5E-3DEB5467F7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E54CCF-76D3-4709-A55D-365011612AA9}" type="datetimeFigureOut">
              <a:rPr lang="en-US" smtClean="0"/>
              <a:t>3/20/2023</a:t>
            </a:fld>
            <a:endParaRPr lang="en-US"/>
          </a:p>
        </p:txBody>
      </p:sp>
      <p:sp>
        <p:nvSpPr>
          <p:cNvPr id="4" name="Footer Placeholder 3">
            <a:extLst>
              <a:ext uri="{FF2B5EF4-FFF2-40B4-BE49-F238E27FC236}">
                <a16:creationId xmlns:a16="http://schemas.microsoft.com/office/drawing/2014/main" id="{3CD215BE-DFB8-4F54-8FAD-C8419B48CB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BEFF3A-FECF-409D-9E80-54770F8B67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C6BCF-8B21-4684-A568-2485D3AC8C48}" type="slidenum">
              <a:rPr lang="en-US" smtClean="0"/>
              <a:t>‹#›</a:t>
            </a:fld>
            <a:endParaRPr lang="en-US"/>
          </a:p>
        </p:txBody>
      </p:sp>
    </p:spTree>
    <p:extLst>
      <p:ext uri="{BB962C8B-B14F-4D97-AF65-F5344CB8AC3E}">
        <p14:creationId xmlns:p14="http://schemas.microsoft.com/office/powerpoint/2010/main" val="41759191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FEE04-93C0-4378-88AD-E63521BDD89D}"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FA5BC-5D1E-44A4-92DC-6D146EF4056B}" type="slidenum">
              <a:rPr lang="en-US" smtClean="0"/>
              <a:t>‹#›</a:t>
            </a:fld>
            <a:endParaRPr lang="en-US"/>
          </a:p>
        </p:txBody>
      </p:sp>
    </p:spTree>
    <p:extLst>
      <p:ext uri="{BB962C8B-B14F-4D97-AF65-F5344CB8AC3E}">
        <p14:creationId xmlns:p14="http://schemas.microsoft.com/office/powerpoint/2010/main" val="28727999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briefly discuss HITMAN, A Deep Learning Technique used to build likelihood functions, primarily for neutrino detectors</a:t>
            </a:r>
          </a:p>
        </p:txBody>
      </p:sp>
      <p:sp>
        <p:nvSpPr>
          <p:cNvPr id="4" name="Slide Number Placeholder 3"/>
          <p:cNvSpPr>
            <a:spLocks noGrp="1"/>
          </p:cNvSpPr>
          <p:nvPr>
            <p:ph type="sldNum" sz="quarter" idx="5"/>
          </p:nvPr>
        </p:nvSpPr>
        <p:spPr/>
        <p:txBody>
          <a:bodyPr/>
          <a:lstStyle/>
          <a:p>
            <a:fld id="{FC0ECAEE-CE33-4B9A-BC1D-E2668F76AF64}" type="slidenum">
              <a:rPr lang="en-US" smtClean="0"/>
              <a:t>1</a:t>
            </a:fld>
            <a:endParaRPr lang="en-US"/>
          </a:p>
        </p:txBody>
      </p:sp>
    </p:spTree>
    <p:extLst>
      <p:ext uri="{BB962C8B-B14F-4D97-AF65-F5344CB8AC3E}">
        <p14:creationId xmlns:p14="http://schemas.microsoft.com/office/powerpoint/2010/main" val="349785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going to look at an example reconstruction study using Eos.</a:t>
            </a:r>
          </a:p>
          <a:p>
            <a:endParaRPr lang="en-US" dirty="0"/>
          </a:p>
          <a:p>
            <a:r>
              <a:rPr lang="en-US" dirty="0"/>
              <a:t>What was done here was to integrate HITMAN into a more complex Monte Carlo simulation called RATPAC to study design parameters of EOS.  Here we a small study where we vary the percentage of liquid scintillator in the target volume to see how the resolutions for various physics parameters change as a function of this concentration.  </a:t>
            </a:r>
          </a:p>
          <a:p>
            <a:endParaRPr lang="en-US" dirty="0"/>
          </a:p>
          <a:p>
            <a:r>
              <a:rPr lang="en-US" dirty="0"/>
              <a:t>It is noted that moving left to right in one of these rows gives results one might expect when increasing scintillation yield, the vertex and energy resolution improves while the directional resolution gets washed away. </a:t>
            </a:r>
          </a:p>
        </p:txBody>
      </p:sp>
      <p:sp>
        <p:nvSpPr>
          <p:cNvPr id="4" name="Slide Number Placeholder 3"/>
          <p:cNvSpPr>
            <a:spLocks noGrp="1"/>
          </p:cNvSpPr>
          <p:nvPr>
            <p:ph type="sldNum" sz="quarter" idx="5"/>
          </p:nvPr>
        </p:nvSpPr>
        <p:spPr/>
        <p:txBody>
          <a:bodyPr/>
          <a:lstStyle/>
          <a:p>
            <a:fld id="{499FA5BC-5D1E-44A4-92DC-6D146EF4056B}" type="slidenum">
              <a:rPr lang="en-US" smtClean="0"/>
              <a:t>10</a:t>
            </a:fld>
            <a:endParaRPr lang="en-US"/>
          </a:p>
        </p:txBody>
      </p:sp>
    </p:spTree>
    <p:extLst>
      <p:ext uri="{BB962C8B-B14F-4D97-AF65-F5344CB8AC3E}">
        <p14:creationId xmlns:p14="http://schemas.microsoft.com/office/powerpoint/2010/main" val="362783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detailed study looking at over 500 configurations of a prototype version of the Eos detector.  This table is a bit complex; we are varying 4 different design parameters here.  The main takeaway for this talk is that with this technique, we can perform large studies like this is a finite amount of time.  </a:t>
            </a:r>
          </a:p>
        </p:txBody>
      </p:sp>
      <p:sp>
        <p:nvSpPr>
          <p:cNvPr id="4" name="Slide Number Placeholder 3"/>
          <p:cNvSpPr>
            <a:spLocks noGrp="1"/>
          </p:cNvSpPr>
          <p:nvPr>
            <p:ph type="sldNum" sz="quarter" idx="5"/>
          </p:nvPr>
        </p:nvSpPr>
        <p:spPr/>
        <p:txBody>
          <a:bodyPr/>
          <a:lstStyle/>
          <a:p>
            <a:fld id="{499FA5BC-5D1E-44A4-92DC-6D146EF4056B}" type="slidenum">
              <a:rPr lang="en-US" smtClean="0"/>
              <a:t>11</a:t>
            </a:fld>
            <a:endParaRPr lang="en-US"/>
          </a:p>
        </p:txBody>
      </p:sp>
    </p:spTree>
    <p:extLst>
      <p:ext uri="{BB962C8B-B14F-4D97-AF65-F5344CB8AC3E}">
        <p14:creationId xmlns:p14="http://schemas.microsoft.com/office/powerpoint/2010/main" val="260559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FA5BC-5D1E-44A4-92DC-6D146EF4056B}" type="slidenum">
              <a:rPr lang="en-US" smtClean="0"/>
              <a:t>13</a:t>
            </a:fld>
            <a:endParaRPr lang="en-US"/>
          </a:p>
        </p:txBody>
      </p:sp>
    </p:spTree>
    <p:extLst>
      <p:ext uri="{BB962C8B-B14F-4D97-AF65-F5344CB8AC3E}">
        <p14:creationId xmlns:p14="http://schemas.microsoft.com/office/powerpoint/2010/main" val="346250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would like to discuss the impact MTV has had on my graduate career thus far</a:t>
            </a:r>
          </a:p>
          <a:p>
            <a:endParaRPr lang="en-US" dirty="0"/>
          </a:p>
          <a:p>
            <a:r>
              <a:rPr lang="en-US" dirty="0"/>
              <a:t>In particular, MTV has supported collaboration with the PI of Eos at LBNL, as well as other scientists at LLNL who are interested in using the HITMAN technique for lab affiliated projects.   Beyond the national labs, I have also been able to take advantage of the UK collaboration initiatives and discuss the </a:t>
            </a:r>
            <a:r>
              <a:rPr lang="en-US" dirty="0" err="1"/>
              <a:t>LiquidO</a:t>
            </a:r>
            <a:r>
              <a:rPr lang="en-US" dirty="0"/>
              <a:t> project with individuals at the University of Sussex.</a:t>
            </a:r>
          </a:p>
          <a:p>
            <a:endParaRPr lang="en-US" dirty="0"/>
          </a:p>
          <a:p>
            <a:r>
              <a:rPr lang="en-US" dirty="0"/>
              <a:t>In the immediate future I plan to travel between Berkeley and LLNL to collaborate on simulation and analysis methods specifically pertaining to Eos</a:t>
            </a:r>
          </a:p>
          <a:p>
            <a:endParaRPr lang="en-US" dirty="0"/>
          </a:p>
          <a:p>
            <a:r>
              <a:rPr lang="en-US" dirty="0"/>
              <a:t>Ultimately the technology developed will be used primarily for nuclear reactor monitoring and particle physics, but also is finding external application in PET scanner usage scenarios for the </a:t>
            </a:r>
            <a:r>
              <a:rPr lang="en-US" dirty="0" err="1"/>
              <a:t>LiquidO</a:t>
            </a:r>
            <a:r>
              <a:rPr lang="en-US" dirty="0"/>
              <a:t> paradigm </a:t>
            </a:r>
          </a:p>
        </p:txBody>
      </p:sp>
      <p:sp>
        <p:nvSpPr>
          <p:cNvPr id="4" name="Slide Number Placeholder 3"/>
          <p:cNvSpPr>
            <a:spLocks noGrp="1"/>
          </p:cNvSpPr>
          <p:nvPr>
            <p:ph type="sldNum" sz="quarter" idx="5"/>
          </p:nvPr>
        </p:nvSpPr>
        <p:spPr/>
        <p:txBody>
          <a:bodyPr/>
          <a:lstStyle/>
          <a:p>
            <a:fld id="{FC0ECAEE-CE33-4B9A-BC1D-E2668F76AF64}" type="slidenum">
              <a:rPr lang="en-US" smtClean="0"/>
              <a:t>14</a:t>
            </a:fld>
            <a:endParaRPr lang="en-US"/>
          </a:p>
        </p:txBody>
      </p:sp>
    </p:spTree>
    <p:extLst>
      <p:ext uri="{BB962C8B-B14F-4D97-AF65-F5344CB8AC3E}">
        <p14:creationId xmlns:p14="http://schemas.microsoft.com/office/powerpoint/2010/main" val="356792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DDB67C-1DC4-7048-8F01-108CCE2CC1ED}" type="slidenum">
              <a:rPr lang="en-US" smtClean="0"/>
              <a:t>15</a:t>
            </a:fld>
            <a:endParaRPr lang="en-US"/>
          </a:p>
        </p:txBody>
      </p:sp>
    </p:spTree>
    <p:extLst>
      <p:ext uri="{BB962C8B-B14F-4D97-AF65-F5344CB8AC3E}">
        <p14:creationId xmlns:p14="http://schemas.microsoft.com/office/powerpoint/2010/main" val="211346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a little background and motivation as to what we are trying to accomplish with this technique.  We are ultimately trying to determine properties of neutrino interactions that occur in a neutrino detector based on its response.   Typically, this response can vary wildly from detector to detector, depending on characteristics such as the target medium properties.  For example, a scintillating target material will behave differently than a water based medium. There are also numerous types of photosensors that can be employed in a neutrino detector such as PMTs </a:t>
            </a:r>
            <a:r>
              <a:rPr lang="en-US" dirty="0" err="1"/>
              <a:t>SiPMs</a:t>
            </a:r>
            <a:r>
              <a:rPr lang="en-US" dirty="0"/>
              <a:t> LAPPDs </a:t>
            </a:r>
            <a:r>
              <a:rPr lang="en-US" dirty="0" err="1"/>
              <a:t>Dichroicons</a:t>
            </a:r>
            <a:r>
              <a:rPr lang="en-US" dirty="0"/>
              <a:t>, and the list goes on.  Each of these types of sensors provides different information in different ways in our detector.  Geometry of the detector itself can also have a large effect on detector response.  </a:t>
            </a:r>
          </a:p>
          <a:p>
            <a:endParaRPr lang="en-US" dirty="0"/>
          </a:p>
          <a:p>
            <a:r>
              <a:rPr lang="en-US" dirty="0"/>
              <a:t>The goal here is to provide a tool that can learn all of these properties directly through simulation data; If you can simulate it, we can reconstruct it. Technical detail of this technique has been published, but I plan to convey the main points here in the upcoming slides</a:t>
            </a:r>
          </a:p>
        </p:txBody>
      </p:sp>
      <p:sp>
        <p:nvSpPr>
          <p:cNvPr id="4" name="Slide Number Placeholder 3"/>
          <p:cNvSpPr>
            <a:spLocks noGrp="1"/>
          </p:cNvSpPr>
          <p:nvPr>
            <p:ph type="sldNum" sz="quarter" idx="5"/>
          </p:nvPr>
        </p:nvSpPr>
        <p:spPr/>
        <p:txBody>
          <a:bodyPr/>
          <a:lstStyle/>
          <a:p>
            <a:fld id="{499FA5BC-5D1E-44A4-92DC-6D146EF4056B}" type="slidenum">
              <a:rPr lang="en-US" smtClean="0"/>
              <a:t>2</a:t>
            </a:fld>
            <a:endParaRPr lang="en-US"/>
          </a:p>
        </p:txBody>
      </p:sp>
    </p:spTree>
    <p:extLst>
      <p:ext uri="{BB962C8B-B14F-4D97-AF65-F5344CB8AC3E}">
        <p14:creationId xmlns:p14="http://schemas.microsoft.com/office/powerpoint/2010/main" val="75503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dive into the technique itself, there are a few key points to touch on as to why we are doing this in the first place.  The overarching goal we are trying to achieve is the detection of reactor antineutrinos, which provides a unique opportunity to continuously monitor reactors for nonproliferation purposes without the need of being onsite.    </a:t>
            </a:r>
          </a:p>
          <a:p>
            <a:endParaRPr lang="en-US" dirty="0"/>
          </a:p>
          <a:p>
            <a:r>
              <a:rPr lang="en-US" dirty="0"/>
              <a:t>A bit more directly, HITMAN itself aims to achieve a couple of goals in support of antineutrino detection:</a:t>
            </a:r>
          </a:p>
          <a:p>
            <a:endParaRPr lang="en-US" dirty="0"/>
          </a:p>
          <a:p>
            <a:r>
              <a:rPr lang="en-US" dirty="0"/>
              <a:t>The first is to provide a metric for how these detectors are performing.   In the R&amp;D process we need quantitative feedback as to how each design will perform, and HITMAN is able to provide figures of merit which can be used to inform a large variety of designs in a straightforward manner.  Currently, we are studying the performance of Eos and </a:t>
            </a:r>
            <a:r>
              <a:rPr lang="en-US" dirty="0" err="1"/>
              <a:t>LiquidO</a:t>
            </a:r>
            <a:r>
              <a:rPr lang="en-US" dirty="0"/>
              <a:t> detectors with this technique.</a:t>
            </a:r>
          </a:p>
          <a:p>
            <a:endParaRPr lang="en-US" dirty="0"/>
          </a:p>
          <a:p>
            <a:r>
              <a:rPr lang="en-US" dirty="0"/>
              <a:t>In addition to providing easy to access metrics for detector design, we aim to improve the effective resolutions of these detectors by avoiding making simplifying assumptions that would artificially degrade performance.  By improving these resolutions, we enable these detectors to see farther, determine reactor activity faster, and so on</a:t>
            </a:r>
          </a:p>
          <a:p>
            <a:endParaRPr lang="en-US" dirty="0"/>
          </a:p>
          <a:p>
            <a:r>
              <a:rPr lang="en-US" dirty="0"/>
              <a:t>Finally, we want this technique to be as general as possible.  Since measuring photons from nuclear interactions is by no means unique to neutrino detection, this tool could be extended to other techniques.</a:t>
            </a:r>
          </a:p>
        </p:txBody>
      </p:sp>
      <p:sp>
        <p:nvSpPr>
          <p:cNvPr id="4" name="Slide Number Placeholder 3"/>
          <p:cNvSpPr>
            <a:spLocks noGrp="1"/>
          </p:cNvSpPr>
          <p:nvPr>
            <p:ph type="sldNum" sz="quarter" idx="5"/>
          </p:nvPr>
        </p:nvSpPr>
        <p:spPr/>
        <p:txBody>
          <a:bodyPr/>
          <a:lstStyle/>
          <a:p>
            <a:fld id="{499FA5BC-5D1E-44A4-92DC-6D146EF4056B}" type="slidenum">
              <a:rPr lang="en-US" smtClean="0"/>
              <a:t>3</a:t>
            </a:fld>
            <a:endParaRPr lang="en-US"/>
          </a:p>
        </p:txBody>
      </p:sp>
    </p:spTree>
    <p:extLst>
      <p:ext uri="{BB962C8B-B14F-4D97-AF65-F5344CB8AC3E}">
        <p14:creationId xmlns:p14="http://schemas.microsoft.com/office/powerpoint/2010/main" val="12481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bit information on the technique itself,   HITMAN is an inference tool, and the problem we are trying to solve is: given some measurement using a large array of photosensors, how can we solve for the most likely physics interaction that occurred inside our detector.  I will call “x” the information from our detector response and “theta” which will be our hypothesis for what happened inside the detector.</a:t>
            </a:r>
          </a:p>
          <a:p>
            <a:endParaRPr lang="en-US" dirty="0"/>
          </a:p>
          <a:p>
            <a:r>
              <a:rPr lang="en-US" dirty="0"/>
              <a:t>Assuming we have a simulation available for our detector, combine Neural ratio estimators, the Extended Maximum Likelihood decomposition, and a parallelizable optimization routine to perform inference and that is what we call HITMAN</a:t>
            </a:r>
          </a:p>
        </p:txBody>
      </p:sp>
      <p:sp>
        <p:nvSpPr>
          <p:cNvPr id="4" name="Slide Number Placeholder 3"/>
          <p:cNvSpPr>
            <a:spLocks noGrp="1"/>
          </p:cNvSpPr>
          <p:nvPr>
            <p:ph type="sldNum" sz="quarter" idx="5"/>
          </p:nvPr>
        </p:nvSpPr>
        <p:spPr/>
        <p:txBody>
          <a:bodyPr/>
          <a:lstStyle/>
          <a:p>
            <a:fld id="{499FA5BC-5D1E-44A4-92DC-6D146EF4056B}" type="slidenum">
              <a:rPr lang="en-US" smtClean="0"/>
              <a:t>4</a:t>
            </a:fld>
            <a:endParaRPr lang="en-US"/>
          </a:p>
        </p:txBody>
      </p:sp>
    </p:spTree>
    <p:extLst>
      <p:ext uri="{BB962C8B-B14F-4D97-AF65-F5344CB8AC3E}">
        <p14:creationId xmlns:p14="http://schemas.microsoft.com/office/powerpoint/2010/main" val="55490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perform our inference, we need a way to generate likelihood functions.  A Neural Ratio Estimator is a neat mathematical trick that allows us to directly use the tools of deep learning in the well studied problem of classification to generate a likelihood function.   The basic idea is as follows: </a:t>
            </a:r>
          </a:p>
          <a:p>
            <a:endParaRPr lang="en-US" dirty="0"/>
          </a:p>
          <a:p>
            <a:r>
              <a:rPr lang="en-US" dirty="0"/>
              <a:t>First, we generate some Monte Carlo simulation data on our detector.  This dataset is a sample of the mapping of particle events to detector responses, and we call this the correlated set.  Next, we generate a second set, called the uncorrelated set by randomly shuffling the mappings provided by the simulation data.   </a:t>
            </a:r>
          </a:p>
          <a:p>
            <a:endParaRPr lang="en-US" dirty="0"/>
          </a:p>
          <a:p>
            <a:r>
              <a:rPr lang="en-US" dirty="0"/>
              <a:t>Next, we train a neural network to determine whether a given detector response and particle event is from the correlated set, or the uncorrelated set.   Once this process is complete, we can perform elementary mathematical operations on this neural network to produce the likelihood function we are interested in.  The mathematical foundation of this technique is included in the backup slides at the end of the presentation, for those interested. </a:t>
            </a:r>
          </a:p>
        </p:txBody>
      </p:sp>
      <p:sp>
        <p:nvSpPr>
          <p:cNvPr id="4" name="Slide Number Placeholder 3"/>
          <p:cNvSpPr>
            <a:spLocks noGrp="1"/>
          </p:cNvSpPr>
          <p:nvPr>
            <p:ph type="sldNum" sz="quarter" idx="5"/>
          </p:nvPr>
        </p:nvSpPr>
        <p:spPr/>
        <p:txBody>
          <a:bodyPr/>
          <a:lstStyle/>
          <a:p>
            <a:fld id="{499FA5BC-5D1E-44A4-92DC-6D146EF4056B}" type="slidenum">
              <a:rPr lang="en-US" smtClean="0"/>
              <a:t>5</a:t>
            </a:fld>
            <a:endParaRPr lang="en-US"/>
          </a:p>
        </p:txBody>
      </p:sp>
    </p:spTree>
    <p:extLst>
      <p:ext uri="{BB962C8B-B14F-4D97-AF65-F5344CB8AC3E}">
        <p14:creationId xmlns:p14="http://schemas.microsoft.com/office/powerpoint/2010/main" val="226498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we generate the full likelihood space with a Neural Ratio Estimator is a crucial point of this technique.  Neutrino detectors have a large array of photosensors, and the dimension of our detector response “x” can be on the order of thousands of parameters.   We can solve this issue by decomposing our likelihood into independent components using the Extended Maximum Likelihood.   This decomposition requires two terms. the first called </a:t>
            </a:r>
            <a:r>
              <a:rPr lang="en-US" dirty="0" err="1"/>
              <a:t>Chargenet</a:t>
            </a:r>
            <a:r>
              <a:rPr lang="en-US" dirty="0"/>
              <a:t>, which counts the total number of photons and can be though of as calorimetry measurement.  The second term is a called </a:t>
            </a:r>
            <a:r>
              <a:rPr lang="en-US" dirty="0" err="1"/>
              <a:t>hitnet</a:t>
            </a:r>
            <a:r>
              <a:rPr lang="en-US" dirty="0"/>
              <a:t> which looks at the location and time of a single photon arrival. Multiplying these terms for all photons produces the full likelihood we need and removes the explicit geometry information we would otherwise need to encode into the neural network structure.</a:t>
            </a:r>
          </a:p>
        </p:txBody>
      </p:sp>
      <p:sp>
        <p:nvSpPr>
          <p:cNvPr id="4" name="Slide Number Placeholder 3"/>
          <p:cNvSpPr>
            <a:spLocks noGrp="1"/>
          </p:cNvSpPr>
          <p:nvPr>
            <p:ph type="sldNum" sz="quarter" idx="5"/>
          </p:nvPr>
        </p:nvSpPr>
        <p:spPr/>
        <p:txBody>
          <a:bodyPr/>
          <a:lstStyle/>
          <a:p>
            <a:fld id="{499FA5BC-5D1E-44A4-92DC-6D146EF4056B}" type="slidenum">
              <a:rPr lang="en-US" smtClean="0"/>
              <a:t>6</a:t>
            </a:fld>
            <a:endParaRPr lang="en-US"/>
          </a:p>
        </p:txBody>
      </p:sp>
    </p:spTree>
    <p:extLst>
      <p:ext uri="{BB962C8B-B14F-4D97-AF65-F5344CB8AC3E}">
        <p14:creationId xmlns:p14="http://schemas.microsoft.com/office/powerpoint/2010/main" val="419725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access to generating the likelihood function, we can perform a maximum likelihood estimate to inform us as to what physics event happened in our detector.  This is currently implemented using a gradient descent algorithm using automatic differentiation tools that are included standard with deep learning toolkits. </a:t>
            </a:r>
          </a:p>
          <a:p>
            <a:endParaRPr lang="en-US" dirty="0"/>
          </a:p>
          <a:p>
            <a:r>
              <a:rPr lang="en-US" dirty="0"/>
              <a:t>Here is an example event reconstruction:  Each of these points on the graph shown is a sample of the likelihood space. They each follow the path of steepest descent (in this case) to find the minimum of the negative logarithm of the likelihood.</a:t>
            </a:r>
          </a:p>
          <a:p>
            <a:endParaRPr lang="en-US" dirty="0"/>
          </a:p>
          <a:p>
            <a:r>
              <a:rPr lang="en-US" dirty="0"/>
              <a:t>You can see the points quickly fall down these slopes and converge to a solution which becomes our maximum likelihood estimate. </a:t>
            </a:r>
          </a:p>
          <a:p>
            <a:endParaRPr lang="en-US" dirty="0"/>
          </a:p>
          <a:p>
            <a:r>
              <a:rPr lang="en-US" dirty="0"/>
              <a:t>Now that all of the pieces of HITMAN have been put together, lets talk a bit about the performance and some results that can be generated using this technique. </a:t>
            </a:r>
          </a:p>
        </p:txBody>
      </p:sp>
      <p:sp>
        <p:nvSpPr>
          <p:cNvPr id="4" name="Slide Number Placeholder 3"/>
          <p:cNvSpPr>
            <a:spLocks noGrp="1"/>
          </p:cNvSpPr>
          <p:nvPr>
            <p:ph type="sldNum" sz="quarter" idx="5"/>
          </p:nvPr>
        </p:nvSpPr>
        <p:spPr/>
        <p:txBody>
          <a:bodyPr/>
          <a:lstStyle/>
          <a:p>
            <a:fld id="{499FA5BC-5D1E-44A4-92DC-6D146EF4056B}" type="slidenum">
              <a:rPr lang="en-US" smtClean="0"/>
              <a:t>7</a:t>
            </a:fld>
            <a:endParaRPr lang="en-US"/>
          </a:p>
        </p:txBody>
      </p:sp>
    </p:spTree>
    <p:extLst>
      <p:ext uri="{BB962C8B-B14F-4D97-AF65-F5344CB8AC3E}">
        <p14:creationId xmlns:p14="http://schemas.microsoft.com/office/powerpoint/2010/main" val="408105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I want to discuss here is a test to see how well we are ‘learning’ this likelihood space.   To accomplish this, we looked at a toy model with 5 photon sensors in a 2d plane with an analytic likelihood. Here we are looking at two different detection events, with the photon source marked with a T, and the contours the measurements generated.  The solid lines are the likelihood contours produced by HITMAN and the dashed lines are the analytic solution.   You can see that these contours are within close agreement.</a:t>
            </a:r>
          </a:p>
        </p:txBody>
      </p:sp>
      <p:sp>
        <p:nvSpPr>
          <p:cNvPr id="4" name="Slide Number Placeholder 3"/>
          <p:cNvSpPr>
            <a:spLocks noGrp="1"/>
          </p:cNvSpPr>
          <p:nvPr>
            <p:ph type="sldNum" sz="quarter" idx="5"/>
          </p:nvPr>
        </p:nvSpPr>
        <p:spPr/>
        <p:txBody>
          <a:bodyPr/>
          <a:lstStyle/>
          <a:p>
            <a:fld id="{499FA5BC-5D1E-44A4-92DC-6D146EF4056B}" type="slidenum">
              <a:rPr lang="en-US" smtClean="0"/>
              <a:t>8</a:t>
            </a:fld>
            <a:endParaRPr lang="en-US"/>
          </a:p>
        </p:txBody>
      </p:sp>
    </p:spTree>
    <p:extLst>
      <p:ext uri="{BB962C8B-B14F-4D97-AF65-F5344CB8AC3E}">
        <p14:creationId xmlns:p14="http://schemas.microsoft.com/office/powerpoint/2010/main" val="96708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a more realistic case, HITMAN is currently being used to study Eos, a testbed for hybrid neutrino detection technology.  I will keep the details sparse here as Ed will give a talk dedicated to this detector later, but one of the primary goals of Eos is to mix scintillating material and water to get the ‘best of both worlds’  in the sense that Cherenkov light provides us with information about the directionality of the particle and scintillation light has a high light yield providing  additional statistics on energy and vertex information. </a:t>
            </a:r>
          </a:p>
        </p:txBody>
      </p:sp>
      <p:sp>
        <p:nvSpPr>
          <p:cNvPr id="4" name="Slide Number Placeholder 3"/>
          <p:cNvSpPr>
            <a:spLocks noGrp="1"/>
          </p:cNvSpPr>
          <p:nvPr>
            <p:ph type="sldNum" sz="quarter" idx="5"/>
          </p:nvPr>
        </p:nvSpPr>
        <p:spPr/>
        <p:txBody>
          <a:bodyPr/>
          <a:lstStyle/>
          <a:p>
            <a:fld id="{499FA5BC-5D1E-44A4-92DC-6D146EF4056B}" type="slidenum">
              <a:rPr lang="en-US" smtClean="0"/>
              <a:t>9</a:t>
            </a:fld>
            <a:endParaRPr lang="en-US"/>
          </a:p>
        </p:txBody>
      </p:sp>
    </p:spTree>
    <p:extLst>
      <p:ext uri="{BB962C8B-B14F-4D97-AF65-F5344CB8AC3E}">
        <p14:creationId xmlns:p14="http://schemas.microsoft.com/office/powerpoint/2010/main" val="373828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8481-E617-408C-9576-FACC1F2CCA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BB650E-F3DB-44C2-A9D1-B9B4933A0B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83BBB-9CD6-4BD0-8D72-6BCA2FFBE19E}"/>
              </a:ext>
            </a:extLst>
          </p:cNvPr>
          <p:cNvSpPr>
            <a:spLocks noGrp="1"/>
          </p:cNvSpPr>
          <p:nvPr>
            <p:ph type="dt" sz="half" idx="10"/>
          </p:nvPr>
        </p:nvSpPr>
        <p:spPr>
          <a:xfrm>
            <a:off x="9256987" y="6356349"/>
            <a:ext cx="2743200" cy="365125"/>
          </a:xfrm>
          <a:prstGeom prst="rect">
            <a:avLst/>
          </a:prstGeom>
        </p:spPr>
        <p:txBody>
          <a:bodyPr/>
          <a:lstStyle/>
          <a:p>
            <a:fld id="{D4556943-9657-41D8-A7B8-980BF284BBBD}" type="datetime1">
              <a:rPr lang="en-US" smtClean="0"/>
              <a:t>3/20/2023</a:t>
            </a:fld>
            <a:endParaRPr lang="en-US"/>
          </a:p>
        </p:txBody>
      </p:sp>
      <p:sp>
        <p:nvSpPr>
          <p:cNvPr id="5" name="Footer Placeholder 4">
            <a:extLst>
              <a:ext uri="{FF2B5EF4-FFF2-40B4-BE49-F238E27FC236}">
                <a16:creationId xmlns:a16="http://schemas.microsoft.com/office/drawing/2014/main" id="{4A5D1891-34AB-4FF7-8A2F-B5B35212E8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0284E3-508B-4E0E-940B-17E0E7BA44BD}"/>
              </a:ext>
            </a:extLst>
          </p:cNvPr>
          <p:cNvSpPr>
            <a:spLocks noGrp="1"/>
          </p:cNvSpPr>
          <p:nvPr>
            <p:ph type="sldNum" sz="quarter" idx="12"/>
          </p:nvPr>
        </p:nvSpPr>
        <p:spPr>
          <a:xfrm>
            <a:off x="191813" y="6356349"/>
            <a:ext cx="2743200" cy="365125"/>
          </a:xfrm>
        </p:spPr>
        <p:txBody>
          <a:bodyPr/>
          <a:lstStyle>
            <a:lvl1pPr algn="l">
              <a:defRPr/>
            </a:lvl1pPr>
          </a:lstStyle>
          <a:p>
            <a:fld id="{E9F420B2-EBC4-466C-BA3D-528752E8DD38}" type="slidenum">
              <a:rPr lang="en-US" smtClean="0"/>
              <a:pPr/>
              <a:t>‹#›</a:t>
            </a:fld>
            <a:endParaRPr lang="en-US"/>
          </a:p>
        </p:txBody>
      </p:sp>
    </p:spTree>
    <p:extLst>
      <p:ext uri="{BB962C8B-B14F-4D97-AF65-F5344CB8AC3E}">
        <p14:creationId xmlns:p14="http://schemas.microsoft.com/office/powerpoint/2010/main" val="29100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BBA9-90EB-462B-8685-FB03AFC651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97A-38AB-4984-808D-22E2C6192C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B443E-B3E4-4343-AB0A-41BF3AC7D563}"/>
              </a:ext>
            </a:extLst>
          </p:cNvPr>
          <p:cNvSpPr>
            <a:spLocks noGrp="1"/>
          </p:cNvSpPr>
          <p:nvPr>
            <p:ph type="dt" sz="half" idx="10"/>
          </p:nvPr>
        </p:nvSpPr>
        <p:spPr>
          <a:xfrm>
            <a:off x="8610600" y="6356349"/>
            <a:ext cx="2743200" cy="365125"/>
          </a:xfrm>
          <a:prstGeom prst="rect">
            <a:avLst/>
          </a:prstGeom>
        </p:spPr>
        <p:txBody>
          <a:bodyPr/>
          <a:lstStyle/>
          <a:p>
            <a:fld id="{B3062570-77EE-4979-AF8D-E2C5019BCB0F}" type="datetime1">
              <a:rPr lang="en-US" smtClean="0"/>
              <a:t>3/20/2023</a:t>
            </a:fld>
            <a:endParaRPr lang="en-US"/>
          </a:p>
        </p:txBody>
      </p:sp>
      <p:sp>
        <p:nvSpPr>
          <p:cNvPr id="5" name="Footer Placeholder 4">
            <a:extLst>
              <a:ext uri="{FF2B5EF4-FFF2-40B4-BE49-F238E27FC236}">
                <a16:creationId xmlns:a16="http://schemas.microsoft.com/office/drawing/2014/main" id="{38E62829-EE27-4519-AD02-3E37BD00D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6A0FF7-83E1-4FB3-89FC-509191C04789}"/>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146240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0902C-BDB5-4778-9BFF-A70F29655F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61A510-889E-4B66-8C6C-43D489AA33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5FA1C-7FCD-4007-8407-8D54EDEADE08}"/>
              </a:ext>
            </a:extLst>
          </p:cNvPr>
          <p:cNvSpPr>
            <a:spLocks noGrp="1"/>
          </p:cNvSpPr>
          <p:nvPr>
            <p:ph type="dt" sz="half" idx="10"/>
          </p:nvPr>
        </p:nvSpPr>
        <p:spPr>
          <a:xfrm>
            <a:off x="8610600" y="6356349"/>
            <a:ext cx="2743200" cy="365125"/>
          </a:xfrm>
          <a:prstGeom prst="rect">
            <a:avLst/>
          </a:prstGeom>
        </p:spPr>
        <p:txBody>
          <a:bodyPr/>
          <a:lstStyle/>
          <a:p>
            <a:fld id="{E0088CE7-ADB1-4111-A3C2-32E4FE292A4A}" type="datetime1">
              <a:rPr lang="en-US" smtClean="0"/>
              <a:t>3/20/2023</a:t>
            </a:fld>
            <a:endParaRPr lang="en-US"/>
          </a:p>
        </p:txBody>
      </p:sp>
      <p:sp>
        <p:nvSpPr>
          <p:cNvPr id="5" name="Footer Placeholder 4">
            <a:extLst>
              <a:ext uri="{FF2B5EF4-FFF2-40B4-BE49-F238E27FC236}">
                <a16:creationId xmlns:a16="http://schemas.microsoft.com/office/drawing/2014/main" id="{94CD0468-45C2-4509-8FFC-E6BAC6AD0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F51A25-D925-40E5-99A4-D07638FE9CC2}"/>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160744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D2E6-EDE0-40A6-9DA5-BFC639A3DA8E}"/>
              </a:ext>
            </a:extLst>
          </p:cNvPr>
          <p:cNvSpPr>
            <a:spLocks noGrp="1"/>
          </p:cNvSpPr>
          <p:nvPr>
            <p:ph type="title"/>
          </p:nvPr>
        </p:nvSpPr>
        <p:spPr>
          <a:xfrm>
            <a:off x="838200" y="14249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F573AA-24A9-4963-AB31-E1BDA50A34BC}"/>
              </a:ext>
            </a:extLst>
          </p:cNvPr>
          <p:cNvSpPr>
            <a:spLocks noGrp="1"/>
          </p:cNvSpPr>
          <p:nvPr>
            <p:ph idx="1"/>
          </p:nvPr>
        </p:nvSpPr>
        <p:spPr>
          <a:xfrm>
            <a:off x="838200" y="160299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C7F44-9C35-498F-AB4B-76600E41ED78}"/>
              </a:ext>
            </a:extLst>
          </p:cNvPr>
          <p:cNvSpPr>
            <a:spLocks noGrp="1"/>
          </p:cNvSpPr>
          <p:nvPr>
            <p:ph type="dt" sz="half" idx="10"/>
          </p:nvPr>
        </p:nvSpPr>
        <p:spPr>
          <a:xfrm>
            <a:off x="8610600" y="6356349"/>
            <a:ext cx="2743200" cy="365125"/>
          </a:xfrm>
          <a:prstGeom prst="rect">
            <a:avLst/>
          </a:prstGeom>
        </p:spPr>
        <p:txBody>
          <a:bodyPr/>
          <a:lstStyle/>
          <a:p>
            <a:fld id="{6608E121-600C-47E6-B92D-F7A1674C1ADE}" type="datetime1">
              <a:rPr lang="en-US" smtClean="0"/>
              <a:t>3/20/2023</a:t>
            </a:fld>
            <a:endParaRPr lang="en-US"/>
          </a:p>
        </p:txBody>
      </p:sp>
      <p:sp>
        <p:nvSpPr>
          <p:cNvPr id="5" name="Footer Placeholder 4">
            <a:extLst>
              <a:ext uri="{FF2B5EF4-FFF2-40B4-BE49-F238E27FC236}">
                <a16:creationId xmlns:a16="http://schemas.microsoft.com/office/drawing/2014/main" id="{CC3D95E7-D770-4D61-8FDB-467DBEDEA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0958D6-C312-4732-AD97-A44FE7A6FB15}"/>
              </a:ext>
            </a:extLst>
          </p:cNvPr>
          <p:cNvSpPr>
            <a:spLocks noGrp="1"/>
          </p:cNvSpPr>
          <p:nvPr>
            <p:ph type="sldNum" sz="quarter" idx="12"/>
          </p:nvPr>
        </p:nvSpPr>
        <p:spPr>
          <a:xfrm>
            <a:off x="11197537" y="6114552"/>
            <a:ext cx="769727" cy="743447"/>
          </a:xfrm>
        </p:spPr>
        <p:txBody>
          <a:bodyPr/>
          <a:lstStyle>
            <a:lvl1pPr algn="r">
              <a:defRPr/>
            </a:lvl1pPr>
          </a:lstStyle>
          <a:p>
            <a:fld id="{E9F420B2-EBC4-466C-BA3D-528752E8DD38}" type="slidenum">
              <a:rPr lang="en-US" smtClean="0"/>
              <a:pPr/>
              <a:t>‹#›</a:t>
            </a:fld>
            <a:endParaRPr lang="en-US" dirty="0"/>
          </a:p>
        </p:txBody>
      </p:sp>
    </p:spTree>
    <p:extLst>
      <p:ext uri="{BB962C8B-B14F-4D97-AF65-F5344CB8AC3E}">
        <p14:creationId xmlns:p14="http://schemas.microsoft.com/office/powerpoint/2010/main" val="221444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EC7C-BA01-4243-9CD9-DC1F16B4A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8341B6-4413-4DAC-8C2A-C2AB9CCFB4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04C27-B951-4F82-AE11-8B4512A40D8F}"/>
              </a:ext>
            </a:extLst>
          </p:cNvPr>
          <p:cNvSpPr>
            <a:spLocks noGrp="1"/>
          </p:cNvSpPr>
          <p:nvPr>
            <p:ph type="dt" sz="half" idx="10"/>
          </p:nvPr>
        </p:nvSpPr>
        <p:spPr>
          <a:xfrm>
            <a:off x="8610600" y="6356349"/>
            <a:ext cx="2743200" cy="365125"/>
          </a:xfrm>
          <a:prstGeom prst="rect">
            <a:avLst/>
          </a:prstGeom>
        </p:spPr>
        <p:txBody>
          <a:bodyPr/>
          <a:lstStyle/>
          <a:p>
            <a:fld id="{B14F8BB2-0DCA-4E4B-8A56-D25608011D0D}" type="datetime1">
              <a:rPr lang="en-US" smtClean="0"/>
              <a:t>3/20/2023</a:t>
            </a:fld>
            <a:endParaRPr lang="en-US"/>
          </a:p>
        </p:txBody>
      </p:sp>
      <p:sp>
        <p:nvSpPr>
          <p:cNvPr id="5" name="Footer Placeholder 4">
            <a:extLst>
              <a:ext uri="{FF2B5EF4-FFF2-40B4-BE49-F238E27FC236}">
                <a16:creationId xmlns:a16="http://schemas.microsoft.com/office/drawing/2014/main" id="{51B07F17-5ED0-4591-9ACD-72C1B18150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034AC6-2D23-4115-AF0E-1EC4E85E7AB4}"/>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15154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E25B-0E94-4108-A51F-EF1C36803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CF8A4-A976-4C5B-B85D-7ADDF6266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09BFB4-DC29-4B0D-AF75-2DFE9BCCD8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A679A-C560-4AA7-A168-F98E28B5FA89}"/>
              </a:ext>
            </a:extLst>
          </p:cNvPr>
          <p:cNvSpPr>
            <a:spLocks noGrp="1"/>
          </p:cNvSpPr>
          <p:nvPr>
            <p:ph type="dt" sz="half" idx="10"/>
          </p:nvPr>
        </p:nvSpPr>
        <p:spPr>
          <a:xfrm>
            <a:off x="8610600" y="6356349"/>
            <a:ext cx="2743200" cy="365125"/>
          </a:xfrm>
          <a:prstGeom prst="rect">
            <a:avLst/>
          </a:prstGeom>
        </p:spPr>
        <p:txBody>
          <a:bodyPr/>
          <a:lstStyle/>
          <a:p>
            <a:fld id="{2A0504B3-7CFE-486F-AC7A-A08526A52A8F}" type="datetime1">
              <a:rPr lang="en-US" smtClean="0"/>
              <a:t>3/20/2023</a:t>
            </a:fld>
            <a:endParaRPr lang="en-US"/>
          </a:p>
        </p:txBody>
      </p:sp>
      <p:sp>
        <p:nvSpPr>
          <p:cNvPr id="6" name="Footer Placeholder 5">
            <a:extLst>
              <a:ext uri="{FF2B5EF4-FFF2-40B4-BE49-F238E27FC236}">
                <a16:creationId xmlns:a16="http://schemas.microsoft.com/office/drawing/2014/main" id="{DE8DA227-58CF-43F1-9CE4-85601A61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2CD064-61B0-4A6A-9035-2FB234E3E26B}"/>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18434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02A4-057B-474E-9A81-F28D92C40D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611CE3-A4CD-415E-B6D7-23B2D6CF8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D1AB4-4F39-4955-A639-398C011EB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A86D8-EADC-4124-BAC2-B5CA77F43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CCC31E-95C8-4BF4-B702-FA2FCEB6BA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149D31-511D-4659-8698-B1329E218287}"/>
              </a:ext>
            </a:extLst>
          </p:cNvPr>
          <p:cNvSpPr>
            <a:spLocks noGrp="1"/>
          </p:cNvSpPr>
          <p:nvPr>
            <p:ph type="dt" sz="half" idx="10"/>
          </p:nvPr>
        </p:nvSpPr>
        <p:spPr>
          <a:xfrm>
            <a:off x="8610600" y="6356349"/>
            <a:ext cx="2743200" cy="365125"/>
          </a:xfrm>
          <a:prstGeom prst="rect">
            <a:avLst/>
          </a:prstGeom>
        </p:spPr>
        <p:txBody>
          <a:bodyPr/>
          <a:lstStyle/>
          <a:p>
            <a:fld id="{567D71EE-7E5C-43AA-AAF0-77398CC6FA29}" type="datetime1">
              <a:rPr lang="en-US" smtClean="0"/>
              <a:t>3/20/2023</a:t>
            </a:fld>
            <a:endParaRPr lang="en-US"/>
          </a:p>
        </p:txBody>
      </p:sp>
      <p:sp>
        <p:nvSpPr>
          <p:cNvPr id="8" name="Footer Placeholder 7">
            <a:extLst>
              <a:ext uri="{FF2B5EF4-FFF2-40B4-BE49-F238E27FC236}">
                <a16:creationId xmlns:a16="http://schemas.microsoft.com/office/drawing/2014/main" id="{E82708E0-05E1-462B-A284-23E3980B77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C4F3E2A-F2B9-487E-A5C1-569273F8E2CA}"/>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246469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208F-D6D9-4BB1-AE09-A12F5723CD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08773-C147-4DDF-BF3A-520DD692A395}"/>
              </a:ext>
            </a:extLst>
          </p:cNvPr>
          <p:cNvSpPr>
            <a:spLocks noGrp="1"/>
          </p:cNvSpPr>
          <p:nvPr>
            <p:ph type="dt" sz="half" idx="10"/>
          </p:nvPr>
        </p:nvSpPr>
        <p:spPr>
          <a:xfrm>
            <a:off x="8610600" y="6356349"/>
            <a:ext cx="2743200" cy="365125"/>
          </a:xfrm>
          <a:prstGeom prst="rect">
            <a:avLst/>
          </a:prstGeom>
        </p:spPr>
        <p:txBody>
          <a:bodyPr/>
          <a:lstStyle/>
          <a:p>
            <a:fld id="{92AF20A6-2A5F-4EA6-B2D2-06C4A8FE9619}" type="datetime1">
              <a:rPr lang="en-US" smtClean="0"/>
              <a:t>3/20/2023</a:t>
            </a:fld>
            <a:endParaRPr lang="en-US"/>
          </a:p>
        </p:txBody>
      </p:sp>
      <p:sp>
        <p:nvSpPr>
          <p:cNvPr id="4" name="Footer Placeholder 3">
            <a:extLst>
              <a:ext uri="{FF2B5EF4-FFF2-40B4-BE49-F238E27FC236}">
                <a16:creationId xmlns:a16="http://schemas.microsoft.com/office/drawing/2014/main" id="{A043E266-B7E8-45B5-8087-6BA4EA4335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249142A-2901-4C2C-8218-E538DB9AA4F2}"/>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83562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7D8A7-A37A-4987-86E6-D174A0DF3C93}"/>
              </a:ext>
            </a:extLst>
          </p:cNvPr>
          <p:cNvSpPr>
            <a:spLocks noGrp="1"/>
          </p:cNvSpPr>
          <p:nvPr>
            <p:ph type="dt" sz="half" idx="10"/>
          </p:nvPr>
        </p:nvSpPr>
        <p:spPr>
          <a:xfrm>
            <a:off x="8610600" y="6356349"/>
            <a:ext cx="2743200" cy="365125"/>
          </a:xfrm>
          <a:prstGeom prst="rect">
            <a:avLst/>
          </a:prstGeom>
        </p:spPr>
        <p:txBody>
          <a:bodyPr/>
          <a:lstStyle/>
          <a:p>
            <a:fld id="{ADB2C580-970D-4547-97A0-AF1D3B724EA5}" type="datetime1">
              <a:rPr lang="en-US" smtClean="0"/>
              <a:t>3/20/2023</a:t>
            </a:fld>
            <a:endParaRPr lang="en-US"/>
          </a:p>
        </p:txBody>
      </p:sp>
      <p:sp>
        <p:nvSpPr>
          <p:cNvPr id="3" name="Footer Placeholder 2">
            <a:extLst>
              <a:ext uri="{FF2B5EF4-FFF2-40B4-BE49-F238E27FC236}">
                <a16:creationId xmlns:a16="http://schemas.microsoft.com/office/drawing/2014/main" id="{D034232B-17D9-4F4B-AA5C-E3BE04BAAC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2A72704-5085-4555-B0B4-696D853F785E}"/>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69533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D17D-9BD2-466B-93A7-5281AE05A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C8996-9CBA-4753-A4B9-E12DF3EBA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0F3BC-FB18-43DA-94A5-8B3D6B6B8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C707A-D742-4F5E-8770-B953DAE6AB9E}"/>
              </a:ext>
            </a:extLst>
          </p:cNvPr>
          <p:cNvSpPr>
            <a:spLocks noGrp="1"/>
          </p:cNvSpPr>
          <p:nvPr>
            <p:ph type="dt" sz="half" idx="10"/>
          </p:nvPr>
        </p:nvSpPr>
        <p:spPr>
          <a:xfrm>
            <a:off x="8610600" y="6356349"/>
            <a:ext cx="2743200" cy="365125"/>
          </a:xfrm>
          <a:prstGeom prst="rect">
            <a:avLst/>
          </a:prstGeom>
        </p:spPr>
        <p:txBody>
          <a:bodyPr/>
          <a:lstStyle/>
          <a:p>
            <a:fld id="{06C52B7A-F59E-41FA-BED9-2FD5C9E289EE}" type="datetime1">
              <a:rPr lang="en-US" smtClean="0"/>
              <a:t>3/20/2023</a:t>
            </a:fld>
            <a:endParaRPr lang="en-US"/>
          </a:p>
        </p:txBody>
      </p:sp>
      <p:sp>
        <p:nvSpPr>
          <p:cNvPr id="6" name="Footer Placeholder 5">
            <a:extLst>
              <a:ext uri="{FF2B5EF4-FFF2-40B4-BE49-F238E27FC236}">
                <a16:creationId xmlns:a16="http://schemas.microsoft.com/office/drawing/2014/main" id="{3E345399-147B-469D-86A7-4EF8BAB6A4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766496-9107-4CBD-A38E-5A4343721FB3}"/>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369387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643E-871B-4F67-9689-A659C64F7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8B9DDD-A2A5-4250-AE83-4045ABFAF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875483-A889-4AF6-BE25-A615E89D6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28F44-4429-4D8A-A55C-F29BC5E7A27F}"/>
              </a:ext>
            </a:extLst>
          </p:cNvPr>
          <p:cNvSpPr>
            <a:spLocks noGrp="1"/>
          </p:cNvSpPr>
          <p:nvPr>
            <p:ph type="dt" sz="half" idx="10"/>
          </p:nvPr>
        </p:nvSpPr>
        <p:spPr>
          <a:xfrm>
            <a:off x="8610600" y="6356349"/>
            <a:ext cx="2743200" cy="365125"/>
          </a:xfrm>
          <a:prstGeom prst="rect">
            <a:avLst/>
          </a:prstGeom>
        </p:spPr>
        <p:txBody>
          <a:bodyPr/>
          <a:lstStyle/>
          <a:p>
            <a:fld id="{0B5FE8D5-B609-493F-8838-F8A674A2BF6C}" type="datetime1">
              <a:rPr lang="en-US" smtClean="0"/>
              <a:t>3/20/2023</a:t>
            </a:fld>
            <a:endParaRPr lang="en-US"/>
          </a:p>
        </p:txBody>
      </p:sp>
      <p:sp>
        <p:nvSpPr>
          <p:cNvPr id="6" name="Footer Placeholder 5">
            <a:extLst>
              <a:ext uri="{FF2B5EF4-FFF2-40B4-BE49-F238E27FC236}">
                <a16:creationId xmlns:a16="http://schemas.microsoft.com/office/drawing/2014/main" id="{1D062249-9B6A-403B-A547-0B2D88BD8D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88C091-7FF1-4F82-9A57-CDC26B65DC57}"/>
              </a:ext>
            </a:extLst>
          </p:cNvPr>
          <p:cNvSpPr>
            <a:spLocks noGrp="1"/>
          </p:cNvSpPr>
          <p:nvPr>
            <p:ph type="sldNum" sz="quarter" idx="12"/>
          </p:nvPr>
        </p:nvSpPr>
        <p:spPr/>
        <p:txBody>
          <a:bodyPr/>
          <a:lstStyle/>
          <a:p>
            <a:fld id="{E9F420B2-EBC4-466C-BA3D-528752E8DD38}" type="slidenum">
              <a:rPr lang="en-US" smtClean="0"/>
              <a:t>‹#›</a:t>
            </a:fld>
            <a:endParaRPr lang="en-US"/>
          </a:p>
        </p:txBody>
      </p:sp>
    </p:spTree>
    <p:extLst>
      <p:ext uri="{BB962C8B-B14F-4D97-AF65-F5344CB8AC3E}">
        <p14:creationId xmlns:p14="http://schemas.microsoft.com/office/powerpoint/2010/main" val="262163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BCAC465-9E3E-6B48-6FA3-E6B4431CE6F8}"/>
              </a:ext>
            </a:extLst>
          </p:cNvPr>
          <p:cNvSpPr/>
          <p:nvPr userDrawn="1"/>
        </p:nvSpPr>
        <p:spPr>
          <a:xfrm>
            <a:off x="0" y="6111875"/>
            <a:ext cx="12192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6" descr="Related image">
            <a:extLst>
              <a:ext uri="{FF2B5EF4-FFF2-40B4-BE49-F238E27FC236}">
                <a16:creationId xmlns:a16="http://schemas.microsoft.com/office/drawing/2014/main" id="{6E62A144-229D-A42D-BA52-16F6E592846B}"/>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185931" y="6184505"/>
            <a:ext cx="1510478" cy="58222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480EC883-0C13-3BC8-277A-9E91A37FFB95}"/>
              </a:ext>
            </a:extLst>
          </p:cNvPr>
          <p:cNvCxnSpPr/>
          <p:nvPr userDrawn="1"/>
        </p:nvCxnSpPr>
        <p:spPr>
          <a:xfrm>
            <a:off x="1004104" y="6272674"/>
            <a:ext cx="0" cy="4117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C308DC9-B087-DCFA-2A61-76A7C719863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34377" y="6207824"/>
            <a:ext cx="535351" cy="535589"/>
          </a:xfrm>
          <a:prstGeom prst="rect">
            <a:avLst/>
          </a:prstGeom>
        </p:spPr>
      </p:pic>
      <p:sp>
        <p:nvSpPr>
          <p:cNvPr id="2" name="Title Placeholder 1">
            <a:extLst>
              <a:ext uri="{FF2B5EF4-FFF2-40B4-BE49-F238E27FC236}">
                <a16:creationId xmlns:a16="http://schemas.microsoft.com/office/drawing/2014/main" id="{C35DFF50-C3A4-40E8-A17F-F0F20DD87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D6384E-46E9-4667-8A03-C8AC70B8B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F5A474-AD0B-4F2C-AC5E-4C88AE7EC94A}"/>
              </a:ext>
            </a:extLst>
          </p:cNvPr>
          <p:cNvSpPr>
            <a:spLocks noGrp="1"/>
          </p:cNvSpPr>
          <p:nvPr>
            <p:ph type="sldNum" sz="quarter" idx="4"/>
          </p:nvPr>
        </p:nvSpPr>
        <p:spPr>
          <a:xfrm>
            <a:off x="11187895" y="6108866"/>
            <a:ext cx="769727" cy="749133"/>
          </a:xfrm>
          <a:prstGeom prst="rect">
            <a:avLst/>
          </a:prstGeom>
        </p:spPr>
        <p:txBody>
          <a:bodyPr vert="horz" lIns="91440" tIns="45720" rIns="91440" bIns="45720" rtlCol="0" anchor="ctr"/>
          <a:lstStyle>
            <a:lvl1pPr algn="r">
              <a:defRPr sz="1400">
                <a:solidFill>
                  <a:schemeClr val="bg1"/>
                </a:solidFill>
              </a:defRPr>
            </a:lvl1pPr>
          </a:lstStyle>
          <a:p>
            <a:fld id="{E9F420B2-EBC4-466C-BA3D-528752E8DD38}" type="slidenum">
              <a:rPr lang="en-US" smtClean="0"/>
              <a:pPr/>
              <a:t>‹#›</a:t>
            </a:fld>
            <a:endParaRPr lang="en-US" dirty="0"/>
          </a:p>
        </p:txBody>
      </p:sp>
      <p:pic>
        <p:nvPicPr>
          <p:cNvPr id="1026" name="Picture 2" descr="Facing possible deportion, suspended Penn State student accused of ...">
            <a:extLst>
              <a:ext uri="{FF2B5EF4-FFF2-40B4-BE49-F238E27FC236}">
                <a16:creationId xmlns:a16="http://schemas.microsoft.com/office/drawing/2014/main" id="{D1A4CB10-D3AF-B909-E46C-05F0BA74DD43}"/>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9729" t="21841" r="65955" b="22482"/>
          <a:stretch/>
        </p:blipFill>
        <p:spPr bwMode="auto">
          <a:xfrm>
            <a:off x="11014818" y="6207824"/>
            <a:ext cx="557940" cy="59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23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tiff"/><Relationship Id="rId13" Type="http://schemas.openxmlformats.org/officeDocument/2006/relationships/image" Target="../media/image43.tiff"/><Relationship Id="rId18" Type="http://schemas.openxmlformats.org/officeDocument/2006/relationships/image" Target="../media/image48.tiff"/><Relationship Id="rId3" Type="http://schemas.openxmlformats.org/officeDocument/2006/relationships/image" Target="../media/image33.jpeg"/><Relationship Id="rId7" Type="http://schemas.openxmlformats.org/officeDocument/2006/relationships/image" Target="../media/image37.tiff"/><Relationship Id="rId12" Type="http://schemas.openxmlformats.org/officeDocument/2006/relationships/image" Target="../media/image42.tiff"/><Relationship Id="rId17" Type="http://schemas.openxmlformats.org/officeDocument/2006/relationships/image" Target="../media/image47.tiff"/><Relationship Id="rId2" Type="http://schemas.openxmlformats.org/officeDocument/2006/relationships/notesSlide" Target="../notesSlides/notesSlide14.xml"/><Relationship Id="rId16" Type="http://schemas.openxmlformats.org/officeDocument/2006/relationships/image" Target="../media/image46.tiff"/><Relationship Id="rId1" Type="http://schemas.openxmlformats.org/officeDocument/2006/relationships/slideLayout" Target="../slideLayouts/slideLayout2.xml"/><Relationship Id="rId6" Type="http://schemas.openxmlformats.org/officeDocument/2006/relationships/image" Target="../media/image36.tiff"/><Relationship Id="rId11" Type="http://schemas.openxmlformats.org/officeDocument/2006/relationships/image" Target="../media/image41.tiff"/><Relationship Id="rId5" Type="http://schemas.openxmlformats.org/officeDocument/2006/relationships/image" Target="../media/image35.tiff"/><Relationship Id="rId15" Type="http://schemas.openxmlformats.org/officeDocument/2006/relationships/image" Target="../media/image45.tiff"/><Relationship Id="rId10" Type="http://schemas.openxmlformats.org/officeDocument/2006/relationships/image" Target="../media/image40.tiff"/><Relationship Id="rId4" Type="http://schemas.openxmlformats.org/officeDocument/2006/relationships/image" Target="../media/image34.jpeg"/><Relationship Id="rId9" Type="http://schemas.openxmlformats.org/officeDocument/2006/relationships/image" Target="../media/image39.tiff"/><Relationship Id="rId14" Type="http://schemas.openxmlformats.org/officeDocument/2006/relationships/image" Target="../media/image4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pdf/1903.04057.pdf"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50.png"/><Relationship Id="rId10" Type="http://schemas.openxmlformats.org/officeDocument/2006/relationships/image" Target="../media/image10.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video" Target="../media/media1.mp4"/><Relationship Id="rId12" Type="http://schemas.openxmlformats.org/officeDocument/2006/relationships/image" Target="../media/image15.png"/><Relationship Id="rId2" Type="http://schemas.microsoft.com/office/2007/relationships/media" Target="../media/media1.mp4"/><Relationship Id="rId1" Type="http://schemas.openxmlformats.org/officeDocument/2006/relationships/tags" Target="../tags/tag1.xml"/><Relationship Id="rId11" Type="http://schemas.openxmlformats.org/officeDocument/2006/relationships/image" Target="../media/image80.png"/><Relationship Id="rId5" Type="http://schemas.openxmlformats.org/officeDocument/2006/relationships/notesSlide" Target="../notesSlides/notesSlide7.xml"/><Relationship Id="rId10" Type="http://schemas.openxmlformats.org/officeDocument/2006/relationships/image" Target="../media/image70.png"/><Relationship Id="rId4" Type="http://schemas.openxmlformats.org/officeDocument/2006/relationships/slideLayout" Target="../slideLayouts/slideLayout2.xml"/><Relationship Id="rId9"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4160" y="620224"/>
            <a:ext cx="7978809" cy="1754326"/>
          </a:xfrm>
          <a:prstGeom prst="rect">
            <a:avLst/>
          </a:prstGeom>
          <a:noFill/>
        </p:spPr>
        <p:txBody>
          <a:bodyPr wrap="square" rtlCol="0">
            <a:spAutoFit/>
          </a:bodyPr>
          <a:lstStyle/>
          <a:p>
            <a:r>
              <a:rPr lang="en-US" sz="3600" dirty="0">
                <a:solidFill>
                  <a:schemeClr val="tx1">
                    <a:lumMod val="75000"/>
                    <a:lumOff val="25000"/>
                  </a:schemeClr>
                </a:solidFill>
                <a:latin typeface="Trebuchet MS" panose="020B0603020202020204" pitchFamily="34" charset="0"/>
              </a:rPr>
              <a:t>HITMAN: A Deep Learning Approach to </a:t>
            </a:r>
          </a:p>
          <a:p>
            <a:r>
              <a:rPr lang="en-US" sz="3600" dirty="0">
                <a:solidFill>
                  <a:schemeClr val="tx1">
                    <a:lumMod val="75000"/>
                    <a:lumOff val="25000"/>
                  </a:schemeClr>
                </a:solidFill>
                <a:latin typeface="Trebuchet MS" panose="020B0603020202020204" pitchFamily="34" charset="0"/>
              </a:rPr>
              <a:t>Building Likelihood Functions for Neutrino Detectors</a:t>
            </a:r>
          </a:p>
        </p:txBody>
      </p:sp>
      <p:sp>
        <p:nvSpPr>
          <p:cNvPr id="5" name="TextBox 4"/>
          <p:cNvSpPr txBox="1"/>
          <p:nvPr/>
        </p:nvSpPr>
        <p:spPr>
          <a:xfrm>
            <a:off x="6096000" y="4548264"/>
            <a:ext cx="5721751" cy="1077218"/>
          </a:xfrm>
          <a:prstGeom prst="rect">
            <a:avLst/>
          </a:prstGeom>
          <a:noFill/>
        </p:spPr>
        <p:txBody>
          <a:bodyPr wrap="square" rtlCol="0">
            <a:spAutoFit/>
          </a:bodyPr>
          <a:lstStyle/>
          <a:p>
            <a:pPr algn="r"/>
            <a:r>
              <a:rPr lang="en-US" sz="2400" b="1" dirty="0"/>
              <a:t>Garrett Wendel</a:t>
            </a:r>
          </a:p>
          <a:p>
            <a:pPr algn="r"/>
            <a:r>
              <a:rPr lang="en-US" sz="2000" dirty="0"/>
              <a:t>Doctoral Candidate, Penn State University</a:t>
            </a:r>
          </a:p>
          <a:p>
            <a:pPr algn="r"/>
            <a:r>
              <a:rPr lang="en-US" sz="2000" dirty="0"/>
              <a:t>Prof. Douglas Cowen, Penn State University</a:t>
            </a:r>
          </a:p>
        </p:txBody>
      </p:sp>
      <p:sp>
        <p:nvSpPr>
          <p:cNvPr id="2" name="TextBox 1">
            <a:extLst>
              <a:ext uri="{FF2B5EF4-FFF2-40B4-BE49-F238E27FC236}">
                <a16:creationId xmlns:a16="http://schemas.microsoft.com/office/drawing/2014/main" id="{66643A72-1531-164D-8F90-A1481AA9A8BF}"/>
              </a:ext>
            </a:extLst>
          </p:cNvPr>
          <p:cNvSpPr txBox="1"/>
          <p:nvPr/>
        </p:nvSpPr>
        <p:spPr>
          <a:xfrm>
            <a:off x="3414161" y="3071351"/>
            <a:ext cx="4118820" cy="923330"/>
          </a:xfrm>
          <a:prstGeom prst="rect">
            <a:avLst/>
          </a:prstGeom>
          <a:noFill/>
        </p:spPr>
        <p:txBody>
          <a:bodyPr wrap="none" rtlCol="0">
            <a:spAutoFit/>
          </a:bodyPr>
          <a:lstStyle/>
          <a:p>
            <a:r>
              <a:rPr lang="en-US" sz="3600" dirty="0"/>
              <a:t>2023 MTV Workshop</a:t>
            </a:r>
          </a:p>
          <a:p>
            <a:r>
              <a:rPr lang="en-US" dirty="0"/>
              <a:t>March 21</a:t>
            </a:r>
            <a:r>
              <a:rPr lang="en-US" baseline="30000" dirty="0"/>
              <a:t>st</a:t>
            </a:r>
            <a:r>
              <a:rPr lang="en-US" dirty="0"/>
              <a:t>, 2023</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335" y="1617571"/>
            <a:ext cx="2602724" cy="2603881"/>
          </a:xfrm>
          <a:prstGeom prst="rect">
            <a:avLst/>
          </a:prstGeom>
        </p:spPr>
      </p:pic>
      <p:cxnSp>
        <p:nvCxnSpPr>
          <p:cNvPr id="7" name="Straight Connector 6">
            <a:extLst>
              <a:ext uri="{FF2B5EF4-FFF2-40B4-BE49-F238E27FC236}">
                <a16:creationId xmlns:a16="http://schemas.microsoft.com/office/drawing/2014/main" id="{D9CFC876-38B3-E04F-A6EB-7F8649A2875D}"/>
              </a:ext>
            </a:extLst>
          </p:cNvPr>
          <p:cNvCxnSpPr/>
          <p:nvPr/>
        </p:nvCxnSpPr>
        <p:spPr>
          <a:xfrm>
            <a:off x="3205150" y="1967011"/>
            <a:ext cx="0" cy="1905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59361"/>
      </p:ext>
    </p:extLst>
  </p:cSld>
  <p:clrMapOvr>
    <a:masterClrMapping/>
  </p:clrMapOvr>
  <mc:AlternateContent xmlns:mc="http://schemas.openxmlformats.org/markup-compatibility/2006" xmlns:p14="http://schemas.microsoft.com/office/powerpoint/2010/main">
    <mc:Choice Requires="p14">
      <p:transition spd="slow" p14:dur="2000" advTm="10052"/>
    </mc:Choice>
    <mc:Fallback xmlns="">
      <p:transition spd="slow" advTm="100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10</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a:xfrm>
            <a:off x="838200" y="365125"/>
            <a:ext cx="6112933" cy="1325563"/>
          </a:xfrm>
        </p:spPr>
        <p:txBody>
          <a:bodyPr/>
          <a:lstStyle/>
          <a:p>
            <a:r>
              <a:rPr lang="en-US" dirty="0">
                <a:cs typeface="Calibri Light"/>
              </a:rPr>
              <a:t>Eos Reconstruction Study</a:t>
            </a:r>
            <a:endParaRPr lang="en-US" dirty="0"/>
          </a:p>
        </p:txBody>
      </p:sp>
      <p:sp>
        <p:nvSpPr>
          <p:cNvPr id="8" name="TextBox 2">
            <a:extLst>
              <a:ext uri="{FF2B5EF4-FFF2-40B4-BE49-F238E27FC236}">
                <a16:creationId xmlns:a16="http://schemas.microsoft.com/office/drawing/2014/main" id="{EB71945D-18A2-D375-4983-51F4BDB94CEE}"/>
              </a:ext>
            </a:extLst>
          </p:cNvPr>
          <p:cNvSpPr txBox="1"/>
          <p:nvPr/>
        </p:nvSpPr>
        <p:spPr>
          <a:xfrm>
            <a:off x="838199" y="1690687"/>
            <a:ext cx="5901268" cy="39703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Integrate HITMAN into a complex MC simulation (RATPAC) to study EOS design and simulation features</a:t>
            </a:r>
          </a:p>
          <a:p>
            <a:pPr marL="800100" lvl="1" indent="-342900">
              <a:buFont typeface="Arial" panose="020B0604020202020204" pitchFamily="34" charset="0"/>
              <a:buChar char="•"/>
            </a:pPr>
            <a:r>
              <a:rPr lang="en-US" sz="2400" dirty="0"/>
              <a:t>Resolutions as a function of scintillator concentration (</a:t>
            </a:r>
            <a:r>
              <a:rPr lang="en-US" sz="2400" dirty="0" err="1"/>
              <a:t>WbLS</a:t>
            </a:r>
            <a:r>
              <a:rPr lang="en-US" sz="2400" dirty="0"/>
              <a:t>)</a:t>
            </a:r>
          </a:p>
          <a:p>
            <a:pPr marL="1257300" lvl="2" indent="-342900">
              <a:buFont typeface="Arial" panose="020B0604020202020204" pitchFamily="34" charset="0"/>
              <a:buChar char="•"/>
            </a:pPr>
            <a:r>
              <a:rPr lang="en-US" sz="2400" dirty="0"/>
              <a:t>Z: particle vertex z position</a:t>
            </a:r>
          </a:p>
          <a:p>
            <a:pPr marL="1257300" lvl="2" indent="-342900">
              <a:buFont typeface="Arial" panose="020B0604020202020204" pitchFamily="34" charset="0"/>
              <a:buChar char="•"/>
            </a:pPr>
            <a:r>
              <a:rPr lang="el-GR" sz="2400" dirty="0"/>
              <a:t>Ψ</a:t>
            </a:r>
            <a:r>
              <a:rPr lang="en-US" sz="2400" dirty="0"/>
              <a:t>: particle direction</a:t>
            </a:r>
          </a:p>
          <a:p>
            <a:pPr marL="1257300" lvl="2" indent="-342900">
              <a:buFont typeface="Arial" panose="020B0604020202020204" pitchFamily="34" charset="0"/>
              <a:buChar char="•"/>
            </a:pPr>
            <a:r>
              <a:rPr lang="en-US" sz="2400" dirty="0"/>
              <a:t>E: Particle energy</a:t>
            </a:r>
          </a:p>
          <a:p>
            <a:pPr marL="800100" lvl="1" indent="-342900">
              <a:buFont typeface="Arial" panose="020B0604020202020204" pitchFamily="34" charset="0"/>
              <a:buChar char="•"/>
            </a:pPr>
            <a:r>
              <a:rPr lang="en-US" sz="2400" dirty="0"/>
              <a:t>Published in Eller, et al.</a:t>
            </a:r>
          </a:p>
          <a:p>
            <a:pPr marL="342900" indent="-342900">
              <a:buFont typeface="Arial" panose="020B0604020202020204" pitchFamily="34" charset="0"/>
              <a:buChar char="•"/>
            </a:pPr>
            <a:r>
              <a:rPr lang="en-US" sz="2400" dirty="0"/>
              <a:t>Performed studies &gt; 500 configurations </a:t>
            </a:r>
          </a:p>
        </p:txBody>
      </p:sp>
      <p:pic>
        <p:nvPicPr>
          <p:cNvPr id="3" name="Picture 2">
            <a:extLst>
              <a:ext uri="{FF2B5EF4-FFF2-40B4-BE49-F238E27FC236}">
                <a16:creationId xmlns:a16="http://schemas.microsoft.com/office/drawing/2014/main" id="{C5997DA6-751E-8933-F7A4-0CB5963BB664}"/>
              </a:ext>
            </a:extLst>
          </p:cNvPr>
          <p:cNvPicPr>
            <a:picLocks noChangeAspect="1"/>
          </p:cNvPicPr>
          <p:nvPr/>
        </p:nvPicPr>
        <p:blipFill>
          <a:blip r:embed="rId3"/>
          <a:stretch>
            <a:fillRect/>
          </a:stretch>
        </p:blipFill>
        <p:spPr>
          <a:xfrm>
            <a:off x="6951133" y="84384"/>
            <a:ext cx="4868334" cy="5650158"/>
          </a:xfrm>
          <a:prstGeom prst="rect">
            <a:avLst/>
          </a:prstGeom>
        </p:spPr>
      </p:pic>
      <p:sp>
        <p:nvSpPr>
          <p:cNvPr id="2" name="TextBox 1">
            <a:extLst>
              <a:ext uri="{FF2B5EF4-FFF2-40B4-BE49-F238E27FC236}">
                <a16:creationId xmlns:a16="http://schemas.microsoft.com/office/drawing/2014/main" id="{ABE5E862-8546-5F96-9673-AFFF23AC4FD4}"/>
              </a:ext>
            </a:extLst>
          </p:cNvPr>
          <p:cNvSpPr txBox="1"/>
          <p:nvPr/>
        </p:nvSpPr>
        <p:spPr>
          <a:xfrm>
            <a:off x="11522830" y="5485390"/>
            <a:ext cx="444434" cy="369332"/>
          </a:xfrm>
          <a:prstGeom prst="rect">
            <a:avLst/>
          </a:prstGeom>
          <a:noFill/>
        </p:spPr>
        <p:txBody>
          <a:bodyPr wrap="square">
            <a:spAutoFit/>
          </a:bodyPr>
          <a:lstStyle/>
          <a:p>
            <a:r>
              <a:rPr lang="en-US" dirty="0"/>
              <a:t>[4]</a:t>
            </a:r>
          </a:p>
        </p:txBody>
      </p:sp>
    </p:spTree>
    <p:extLst>
      <p:ext uri="{BB962C8B-B14F-4D97-AF65-F5344CB8AC3E}">
        <p14:creationId xmlns:p14="http://schemas.microsoft.com/office/powerpoint/2010/main" val="3353944224"/>
      </p:ext>
    </p:extLst>
  </p:cSld>
  <p:clrMapOvr>
    <a:masterClrMapping/>
  </p:clrMapOvr>
  <mc:AlternateContent xmlns:mc="http://schemas.openxmlformats.org/markup-compatibility/2006" xmlns:p14="http://schemas.microsoft.com/office/powerpoint/2010/main">
    <mc:Choice Requires="p14">
      <p:transition spd="slow" p14:dur="2000" advTm="34951"/>
    </mc:Choice>
    <mc:Fallback xmlns="">
      <p:transition spd="slow" advTm="349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rt, histogram&#10;&#10;Description automatically generated">
            <a:extLst>
              <a:ext uri="{FF2B5EF4-FFF2-40B4-BE49-F238E27FC236}">
                <a16:creationId xmlns:a16="http://schemas.microsoft.com/office/drawing/2014/main" id="{923C5C05-1DAA-8612-2C7C-C6137B24BF54}"/>
              </a:ext>
            </a:extLst>
          </p:cNvPr>
          <p:cNvPicPr>
            <a:picLocks noChangeAspect="1"/>
          </p:cNvPicPr>
          <p:nvPr/>
        </p:nvPicPr>
        <p:blipFill rotWithShape="1">
          <a:blip r:embed="rId3">
            <a:extLst>
              <a:ext uri="{28A0092B-C50C-407E-A947-70E740481C1C}">
                <a14:useLocalDpi xmlns:a14="http://schemas.microsoft.com/office/drawing/2010/main" val="0"/>
              </a:ext>
            </a:extLst>
          </a:blip>
          <a:srcRect r="1532"/>
          <a:stretch/>
        </p:blipFill>
        <p:spPr>
          <a:xfrm>
            <a:off x="8442998" y="780779"/>
            <a:ext cx="3746349" cy="2653127"/>
          </a:xfrm>
          <a:prstGeom prst="rect">
            <a:avLst/>
          </a:prstGeom>
        </p:spPr>
      </p:pic>
      <p:pic>
        <p:nvPicPr>
          <p:cNvPr id="25" name="Picture 24" descr="Chart, line chart, histogram&#10;&#10;Description automatically generated">
            <a:extLst>
              <a:ext uri="{FF2B5EF4-FFF2-40B4-BE49-F238E27FC236}">
                <a16:creationId xmlns:a16="http://schemas.microsoft.com/office/drawing/2014/main" id="{6F88EC00-FDD0-BEE5-A37A-71AD4E2EC5DC}"/>
              </a:ext>
            </a:extLst>
          </p:cNvPr>
          <p:cNvPicPr>
            <a:picLocks noChangeAspect="1"/>
          </p:cNvPicPr>
          <p:nvPr/>
        </p:nvPicPr>
        <p:blipFill rotWithShape="1">
          <a:blip r:embed="rId4">
            <a:extLst>
              <a:ext uri="{28A0092B-C50C-407E-A947-70E740481C1C}">
                <a14:useLocalDpi xmlns:a14="http://schemas.microsoft.com/office/drawing/2010/main" val="0"/>
              </a:ext>
            </a:extLst>
          </a:blip>
          <a:srcRect r="1532"/>
          <a:stretch/>
        </p:blipFill>
        <p:spPr>
          <a:xfrm>
            <a:off x="8435048" y="3458379"/>
            <a:ext cx="3746349" cy="2653127"/>
          </a:xfrm>
          <a:prstGeom prst="rect">
            <a:avLst/>
          </a:prstGeom>
        </p:spPr>
      </p:pic>
      <p:pic>
        <p:nvPicPr>
          <p:cNvPr id="13" name="Picture 12" descr="Chart, line chart&#10;&#10;Description automatically generated">
            <a:extLst>
              <a:ext uri="{FF2B5EF4-FFF2-40B4-BE49-F238E27FC236}">
                <a16:creationId xmlns:a16="http://schemas.microsoft.com/office/drawing/2014/main" id="{CA338FAF-6059-DB08-E74A-EA26FACFAB02}"/>
              </a:ext>
            </a:extLst>
          </p:cNvPr>
          <p:cNvPicPr>
            <a:picLocks noChangeAspect="1"/>
          </p:cNvPicPr>
          <p:nvPr/>
        </p:nvPicPr>
        <p:blipFill rotWithShape="1">
          <a:blip r:embed="rId5">
            <a:extLst>
              <a:ext uri="{28A0092B-C50C-407E-A947-70E740481C1C}">
                <a14:useLocalDpi xmlns:a14="http://schemas.microsoft.com/office/drawing/2010/main" val="0"/>
              </a:ext>
            </a:extLst>
          </a:blip>
          <a:srcRect r="1881"/>
          <a:stretch/>
        </p:blipFill>
        <p:spPr>
          <a:xfrm>
            <a:off x="4709906" y="3458380"/>
            <a:ext cx="3733092" cy="2653127"/>
          </a:xfrm>
          <a:prstGeom prst="rect">
            <a:avLst/>
          </a:prstGeom>
        </p:spPr>
      </p:pic>
      <p:pic>
        <p:nvPicPr>
          <p:cNvPr id="7" name="Picture 6" descr="Chart, line chart&#10;&#10;Description automatically generated">
            <a:extLst>
              <a:ext uri="{FF2B5EF4-FFF2-40B4-BE49-F238E27FC236}">
                <a16:creationId xmlns:a16="http://schemas.microsoft.com/office/drawing/2014/main" id="{B40C8B69-8272-24DA-48BF-F1E5803DF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016" y="3461425"/>
            <a:ext cx="3804658" cy="2653127"/>
          </a:xfrm>
          <a:prstGeom prst="rect">
            <a:avLst/>
          </a:prstGeom>
        </p:spPr>
      </p:pic>
      <p:pic>
        <p:nvPicPr>
          <p:cNvPr id="3" name="Picture 2" descr="Chart, line chart&#10;&#10;Description automatically generated">
            <a:extLst>
              <a:ext uri="{FF2B5EF4-FFF2-40B4-BE49-F238E27FC236}">
                <a16:creationId xmlns:a16="http://schemas.microsoft.com/office/drawing/2014/main" id="{23E55588-166C-869B-42D6-5F4C64AD05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016" y="772829"/>
            <a:ext cx="3804658" cy="2653127"/>
          </a:xfrm>
          <a:prstGeom prst="rect">
            <a:avLst/>
          </a:prstGeom>
        </p:spPr>
      </p:pic>
      <p:pic>
        <p:nvPicPr>
          <p:cNvPr id="9" name="Picture 8" descr="Chart, line chart&#10;&#10;Description automatically generated">
            <a:extLst>
              <a:ext uri="{FF2B5EF4-FFF2-40B4-BE49-F238E27FC236}">
                <a16:creationId xmlns:a16="http://schemas.microsoft.com/office/drawing/2014/main" id="{91149AD2-D380-6D57-B1FB-13FE67A481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7857" y="785686"/>
            <a:ext cx="3804658" cy="2653127"/>
          </a:xfrm>
          <a:prstGeom prst="rect">
            <a:avLst/>
          </a:prstGeom>
        </p:spPr>
      </p:pic>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11</a:t>
            </a:fld>
            <a:endParaRPr lang="en-US"/>
          </a:p>
        </p:txBody>
      </p:sp>
      <p:sp>
        <p:nvSpPr>
          <p:cNvPr id="11" name="TextBox 10">
            <a:extLst>
              <a:ext uri="{FF2B5EF4-FFF2-40B4-BE49-F238E27FC236}">
                <a16:creationId xmlns:a16="http://schemas.microsoft.com/office/drawing/2014/main" id="{E0A5D435-0A0F-BD24-347D-B38415BD4E7F}"/>
              </a:ext>
            </a:extLst>
          </p:cNvPr>
          <p:cNvSpPr txBox="1"/>
          <p:nvPr/>
        </p:nvSpPr>
        <p:spPr>
          <a:xfrm>
            <a:off x="2368699" y="113327"/>
            <a:ext cx="736099" cy="461665"/>
          </a:xfrm>
          <a:prstGeom prst="rect">
            <a:avLst/>
          </a:prstGeom>
          <a:noFill/>
        </p:spPr>
        <p:txBody>
          <a:bodyPr wrap="none" rtlCol="0">
            <a:spAutoFit/>
          </a:bodyPr>
          <a:lstStyle/>
          <a:p>
            <a:r>
              <a:rPr lang="en-US" sz="2400" dirty="0"/>
              <a:t>H2O</a:t>
            </a:r>
          </a:p>
        </p:txBody>
      </p:sp>
      <p:sp>
        <p:nvSpPr>
          <p:cNvPr id="12" name="Arrow: Right 11">
            <a:extLst>
              <a:ext uri="{FF2B5EF4-FFF2-40B4-BE49-F238E27FC236}">
                <a16:creationId xmlns:a16="http://schemas.microsoft.com/office/drawing/2014/main" id="{0825922C-B154-5288-30C1-A7173B4F7C7B}"/>
              </a:ext>
            </a:extLst>
          </p:cNvPr>
          <p:cNvSpPr/>
          <p:nvPr/>
        </p:nvSpPr>
        <p:spPr>
          <a:xfrm>
            <a:off x="1210735" y="511596"/>
            <a:ext cx="10481340" cy="228600"/>
          </a:xfrm>
          <a:prstGeom prst="rightArrow">
            <a:avLst>
              <a:gd name="adj1" fmla="val 27778"/>
              <a:gd name="adj2" fmla="val 13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F42046-405A-7B54-0E9D-BBA27B658A08}"/>
              </a:ext>
            </a:extLst>
          </p:cNvPr>
          <p:cNvSpPr txBox="1"/>
          <p:nvPr/>
        </p:nvSpPr>
        <p:spPr>
          <a:xfrm rot="20031808">
            <a:off x="3101736" y="2409597"/>
            <a:ext cx="1651000" cy="369332"/>
          </a:xfrm>
          <a:prstGeom prst="rect">
            <a:avLst/>
          </a:prstGeom>
          <a:noFill/>
        </p:spPr>
        <p:txBody>
          <a:bodyPr wrap="square" rtlCol="0">
            <a:spAutoFit/>
          </a:bodyPr>
          <a:lstStyle/>
          <a:p>
            <a:r>
              <a:rPr lang="en-US" dirty="0">
                <a:solidFill>
                  <a:srgbClr val="FF0000"/>
                </a:solidFill>
              </a:rPr>
              <a:t>PRELIMINARY</a:t>
            </a:r>
          </a:p>
        </p:txBody>
      </p:sp>
      <p:sp>
        <p:nvSpPr>
          <p:cNvPr id="18" name="TextBox 17">
            <a:extLst>
              <a:ext uri="{FF2B5EF4-FFF2-40B4-BE49-F238E27FC236}">
                <a16:creationId xmlns:a16="http://schemas.microsoft.com/office/drawing/2014/main" id="{A3BABF25-2152-920C-1F28-BAA5C4005202}"/>
              </a:ext>
            </a:extLst>
          </p:cNvPr>
          <p:cNvSpPr txBox="1"/>
          <p:nvPr/>
        </p:nvSpPr>
        <p:spPr>
          <a:xfrm rot="20031808">
            <a:off x="6846568" y="2412641"/>
            <a:ext cx="1651000" cy="369332"/>
          </a:xfrm>
          <a:prstGeom prst="rect">
            <a:avLst/>
          </a:prstGeom>
          <a:noFill/>
        </p:spPr>
        <p:txBody>
          <a:bodyPr wrap="square" rtlCol="0">
            <a:spAutoFit/>
          </a:bodyPr>
          <a:lstStyle/>
          <a:p>
            <a:r>
              <a:rPr lang="en-US" dirty="0">
                <a:solidFill>
                  <a:srgbClr val="FF0000"/>
                </a:solidFill>
              </a:rPr>
              <a:t>PRELIMINARY</a:t>
            </a:r>
          </a:p>
        </p:txBody>
      </p:sp>
      <p:sp>
        <p:nvSpPr>
          <p:cNvPr id="19" name="TextBox 18">
            <a:extLst>
              <a:ext uri="{FF2B5EF4-FFF2-40B4-BE49-F238E27FC236}">
                <a16:creationId xmlns:a16="http://schemas.microsoft.com/office/drawing/2014/main" id="{440B45C5-A086-ED03-10F6-A349DC86FA97}"/>
              </a:ext>
            </a:extLst>
          </p:cNvPr>
          <p:cNvSpPr txBox="1"/>
          <p:nvPr/>
        </p:nvSpPr>
        <p:spPr>
          <a:xfrm rot="20031808">
            <a:off x="10684932" y="2407736"/>
            <a:ext cx="1651000" cy="369332"/>
          </a:xfrm>
          <a:prstGeom prst="rect">
            <a:avLst/>
          </a:prstGeom>
          <a:noFill/>
        </p:spPr>
        <p:txBody>
          <a:bodyPr wrap="square" rtlCol="0">
            <a:spAutoFit/>
          </a:bodyPr>
          <a:lstStyle/>
          <a:p>
            <a:r>
              <a:rPr lang="en-US" dirty="0">
                <a:solidFill>
                  <a:srgbClr val="FF0000"/>
                </a:solidFill>
              </a:rPr>
              <a:t>PRELIMINARY</a:t>
            </a:r>
          </a:p>
        </p:txBody>
      </p:sp>
      <p:sp>
        <p:nvSpPr>
          <p:cNvPr id="20" name="TextBox 19">
            <a:extLst>
              <a:ext uri="{FF2B5EF4-FFF2-40B4-BE49-F238E27FC236}">
                <a16:creationId xmlns:a16="http://schemas.microsoft.com/office/drawing/2014/main" id="{C1F91821-BBF7-94CE-877D-E87525ACF09C}"/>
              </a:ext>
            </a:extLst>
          </p:cNvPr>
          <p:cNvSpPr txBox="1"/>
          <p:nvPr/>
        </p:nvSpPr>
        <p:spPr>
          <a:xfrm rot="20031808">
            <a:off x="3101738" y="5144331"/>
            <a:ext cx="1651000" cy="369332"/>
          </a:xfrm>
          <a:prstGeom prst="rect">
            <a:avLst/>
          </a:prstGeom>
          <a:noFill/>
        </p:spPr>
        <p:txBody>
          <a:bodyPr wrap="square" rtlCol="0">
            <a:spAutoFit/>
          </a:bodyPr>
          <a:lstStyle/>
          <a:p>
            <a:r>
              <a:rPr lang="en-US" dirty="0">
                <a:solidFill>
                  <a:srgbClr val="FF0000"/>
                </a:solidFill>
              </a:rPr>
              <a:t>PRELIMINARY</a:t>
            </a:r>
          </a:p>
        </p:txBody>
      </p:sp>
      <p:sp>
        <p:nvSpPr>
          <p:cNvPr id="21" name="TextBox 20">
            <a:extLst>
              <a:ext uri="{FF2B5EF4-FFF2-40B4-BE49-F238E27FC236}">
                <a16:creationId xmlns:a16="http://schemas.microsoft.com/office/drawing/2014/main" id="{74ECAC42-5CC4-6D27-B385-9B6D90E73E0D}"/>
              </a:ext>
            </a:extLst>
          </p:cNvPr>
          <p:cNvSpPr txBox="1"/>
          <p:nvPr/>
        </p:nvSpPr>
        <p:spPr>
          <a:xfrm rot="20031808">
            <a:off x="6846570" y="5147375"/>
            <a:ext cx="1651000" cy="369332"/>
          </a:xfrm>
          <a:prstGeom prst="rect">
            <a:avLst/>
          </a:prstGeom>
          <a:noFill/>
        </p:spPr>
        <p:txBody>
          <a:bodyPr wrap="square" rtlCol="0">
            <a:spAutoFit/>
          </a:bodyPr>
          <a:lstStyle/>
          <a:p>
            <a:r>
              <a:rPr lang="en-US" dirty="0">
                <a:solidFill>
                  <a:srgbClr val="FF0000"/>
                </a:solidFill>
              </a:rPr>
              <a:t>PRELIMINARY</a:t>
            </a:r>
          </a:p>
        </p:txBody>
      </p:sp>
      <p:sp>
        <p:nvSpPr>
          <p:cNvPr id="22" name="TextBox 21">
            <a:extLst>
              <a:ext uri="{FF2B5EF4-FFF2-40B4-BE49-F238E27FC236}">
                <a16:creationId xmlns:a16="http://schemas.microsoft.com/office/drawing/2014/main" id="{903B3D6B-B831-D7A2-433B-647FB1692372}"/>
              </a:ext>
            </a:extLst>
          </p:cNvPr>
          <p:cNvSpPr txBox="1"/>
          <p:nvPr/>
        </p:nvSpPr>
        <p:spPr>
          <a:xfrm rot="20031808">
            <a:off x="10684934" y="5142470"/>
            <a:ext cx="1651000" cy="369332"/>
          </a:xfrm>
          <a:prstGeom prst="rect">
            <a:avLst/>
          </a:prstGeom>
          <a:noFill/>
        </p:spPr>
        <p:txBody>
          <a:bodyPr wrap="square" rtlCol="0">
            <a:spAutoFit/>
          </a:bodyPr>
          <a:lstStyle/>
          <a:p>
            <a:r>
              <a:rPr lang="en-US" dirty="0">
                <a:solidFill>
                  <a:srgbClr val="FF0000"/>
                </a:solidFill>
              </a:rPr>
              <a:t>PRELIMINARY</a:t>
            </a:r>
          </a:p>
        </p:txBody>
      </p:sp>
      <p:sp>
        <p:nvSpPr>
          <p:cNvPr id="26" name="Cylinder 25">
            <a:extLst>
              <a:ext uri="{FF2B5EF4-FFF2-40B4-BE49-F238E27FC236}">
                <a16:creationId xmlns:a16="http://schemas.microsoft.com/office/drawing/2014/main" id="{E1114184-D014-A0CB-F591-10F9AF2F076F}"/>
              </a:ext>
            </a:extLst>
          </p:cNvPr>
          <p:cNvSpPr/>
          <p:nvPr/>
        </p:nvSpPr>
        <p:spPr>
          <a:xfrm>
            <a:off x="39370" y="4301656"/>
            <a:ext cx="905644" cy="1184744"/>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9E015B2-AAF9-3A3D-6C51-9202050CEC9A}"/>
                  </a:ext>
                </a:extLst>
              </p:cNvPr>
              <p:cNvSpPr txBox="1"/>
              <p:nvPr/>
            </p:nvSpPr>
            <p:spPr>
              <a:xfrm>
                <a:off x="328899" y="4797710"/>
                <a:ext cx="41074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𝛽</m:t>
                          </m:r>
                        </m:e>
                        <m:sup>
                          <m:r>
                            <a:rPr lang="en-US" sz="1800" b="0" i="1" smtClean="0">
                              <a:latin typeface="Cambria Math" panose="02040503050406030204" pitchFamily="18" charset="0"/>
                            </a:rPr>
                            <m:t>−</m:t>
                          </m:r>
                        </m:sup>
                      </m:sSup>
                    </m:oMath>
                  </m:oMathPara>
                </a14:m>
                <a:endParaRPr lang="en-US" dirty="0"/>
              </a:p>
            </p:txBody>
          </p:sp>
        </mc:Choice>
        <mc:Fallback xmlns="">
          <p:sp>
            <p:nvSpPr>
              <p:cNvPr id="30" name="TextBox 29">
                <a:extLst>
                  <a:ext uri="{FF2B5EF4-FFF2-40B4-BE49-F238E27FC236}">
                    <a16:creationId xmlns:a16="http://schemas.microsoft.com/office/drawing/2014/main" id="{E9E015B2-AAF9-3A3D-6C51-9202050CEC9A}"/>
                  </a:ext>
                </a:extLst>
              </p:cNvPr>
              <p:cNvSpPr txBox="1">
                <a:spLocks noRot="1" noChangeAspect="1" noMove="1" noResize="1" noEditPoints="1" noAdjustHandles="1" noChangeArrowheads="1" noChangeShapeType="1" noTextEdit="1"/>
              </p:cNvSpPr>
              <p:nvPr/>
            </p:nvSpPr>
            <p:spPr>
              <a:xfrm>
                <a:off x="328899" y="4797710"/>
                <a:ext cx="410744" cy="369332"/>
              </a:xfrm>
              <a:prstGeom prst="rect">
                <a:avLst/>
              </a:prstGeom>
              <a:blipFill>
                <a:blip r:embed="rId9"/>
                <a:stretch>
                  <a:fillRect l="-4478" b="-13115"/>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F7F27F09-4875-C097-6288-DF4839D461EB}"/>
              </a:ext>
            </a:extLst>
          </p:cNvPr>
          <p:cNvCxnSpPr>
            <a:cxnSpLocks/>
          </p:cNvCxnSpPr>
          <p:nvPr/>
        </p:nvCxnSpPr>
        <p:spPr>
          <a:xfrm flipV="1">
            <a:off x="492192" y="4582835"/>
            <a:ext cx="0" cy="2696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B7FE8BD-08D0-3870-17A5-07C90A1325AF}"/>
              </a:ext>
            </a:extLst>
          </p:cNvPr>
          <p:cNvCxnSpPr>
            <a:cxnSpLocks/>
          </p:cNvCxnSpPr>
          <p:nvPr/>
        </p:nvCxnSpPr>
        <p:spPr>
          <a:xfrm flipH="1" flipV="1">
            <a:off x="252698" y="4656413"/>
            <a:ext cx="152400" cy="237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4FCAA0B-9787-3C3E-2768-279A07A1B92F}"/>
              </a:ext>
            </a:extLst>
          </p:cNvPr>
          <p:cNvCxnSpPr>
            <a:cxnSpLocks/>
          </p:cNvCxnSpPr>
          <p:nvPr/>
        </p:nvCxnSpPr>
        <p:spPr>
          <a:xfrm flipV="1">
            <a:off x="592706" y="4656412"/>
            <a:ext cx="143055" cy="237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870737-90A9-7062-0A1D-5526BEDCD570}"/>
              </a:ext>
            </a:extLst>
          </p:cNvPr>
          <p:cNvCxnSpPr>
            <a:cxnSpLocks/>
          </p:cNvCxnSpPr>
          <p:nvPr/>
        </p:nvCxnSpPr>
        <p:spPr>
          <a:xfrm>
            <a:off x="635807" y="5003565"/>
            <a:ext cx="24049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E20E3DF-A0A6-7D7A-CB89-027EC294B5D7}"/>
              </a:ext>
            </a:extLst>
          </p:cNvPr>
          <p:cNvCxnSpPr>
            <a:cxnSpLocks/>
          </p:cNvCxnSpPr>
          <p:nvPr/>
        </p:nvCxnSpPr>
        <p:spPr>
          <a:xfrm flipH="1">
            <a:off x="127689" y="5003565"/>
            <a:ext cx="24049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8130D393-E21C-AD35-86C8-6394415A203F}"/>
              </a:ext>
            </a:extLst>
          </p:cNvPr>
          <p:cNvGrpSpPr/>
          <p:nvPr/>
        </p:nvGrpSpPr>
        <p:grpSpPr>
          <a:xfrm rot="10800000">
            <a:off x="253184" y="5108902"/>
            <a:ext cx="483063" cy="311193"/>
            <a:chOff x="405098" y="4735235"/>
            <a:chExt cx="483063" cy="311193"/>
          </a:xfrm>
        </p:grpSpPr>
        <p:cxnSp>
          <p:nvCxnSpPr>
            <p:cNvPr id="46" name="Straight Arrow Connector 45">
              <a:extLst>
                <a:ext uri="{FF2B5EF4-FFF2-40B4-BE49-F238E27FC236}">
                  <a16:creationId xmlns:a16="http://schemas.microsoft.com/office/drawing/2014/main" id="{C6BA74DC-E446-1619-5C4D-33A443A725D8}"/>
                </a:ext>
              </a:extLst>
            </p:cNvPr>
            <p:cNvCxnSpPr>
              <a:cxnSpLocks/>
            </p:cNvCxnSpPr>
            <p:nvPr/>
          </p:nvCxnSpPr>
          <p:spPr>
            <a:xfrm flipV="1">
              <a:off x="644592" y="4735235"/>
              <a:ext cx="0" cy="2696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8B2D8B3-BF70-E5D6-E95A-BD565265E56F}"/>
                </a:ext>
              </a:extLst>
            </p:cNvPr>
            <p:cNvCxnSpPr>
              <a:cxnSpLocks/>
            </p:cNvCxnSpPr>
            <p:nvPr/>
          </p:nvCxnSpPr>
          <p:spPr>
            <a:xfrm flipH="1" flipV="1">
              <a:off x="405098" y="4808813"/>
              <a:ext cx="152400" cy="237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0C76B1F-4BE3-1211-72BB-C342CD9531C1}"/>
                </a:ext>
              </a:extLst>
            </p:cNvPr>
            <p:cNvCxnSpPr>
              <a:cxnSpLocks/>
            </p:cNvCxnSpPr>
            <p:nvPr/>
          </p:nvCxnSpPr>
          <p:spPr>
            <a:xfrm flipV="1">
              <a:off x="745106" y="4808812"/>
              <a:ext cx="143055" cy="2376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50" name="Cylinder 49">
            <a:extLst>
              <a:ext uri="{FF2B5EF4-FFF2-40B4-BE49-F238E27FC236}">
                <a16:creationId xmlns:a16="http://schemas.microsoft.com/office/drawing/2014/main" id="{E0F92872-34CB-A164-DD0C-236DCC2EB58C}"/>
              </a:ext>
            </a:extLst>
          </p:cNvPr>
          <p:cNvSpPr/>
          <p:nvPr/>
        </p:nvSpPr>
        <p:spPr>
          <a:xfrm>
            <a:off x="33675" y="1511482"/>
            <a:ext cx="905644" cy="1184744"/>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3C289C3-1E48-E36E-20D6-7C72068626B2}"/>
                  </a:ext>
                </a:extLst>
              </p:cNvPr>
              <p:cNvSpPr txBox="1"/>
              <p:nvPr/>
            </p:nvSpPr>
            <p:spPr>
              <a:xfrm>
                <a:off x="323204" y="2007536"/>
                <a:ext cx="41074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𝛽</m:t>
                          </m:r>
                        </m:e>
                        <m:sup>
                          <m:r>
                            <a:rPr lang="en-US" sz="1800" b="0" i="1" smtClean="0">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73C289C3-1E48-E36E-20D6-7C72068626B2}"/>
                  </a:ext>
                </a:extLst>
              </p:cNvPr>
              <p:cNvSpPr txBox="1">
                <a:spLocks noRot="1" noChangeAspect="1" noMove="1" noResize="1" noEditPoints="1" noAdjustHandles="1" noChangeArrowheads="1" noChangeShapeType="1" noTextEdit="1"/>
              </p:cNvSpPr>
              <p:nvPr/>
            </p:nvSpPr>
            <p:spPr>
              <a:xfrm>
                <a:off x="323204" y="2007536"/>
                <a:ext cx="410744" cy="369332"/>
              </a:xfrm>
              <a:prstGeom prst="rect">
                <a:avLst/>
              </a:prstGeom>
              <a:blipFill>
                <a:blip r:embed="rId10"/>
                <a:stretch>
                  <a:fillRect l="-4478" b="-13115"/>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002047E9-7BEE-5103-7AA1-DE4E1FD218CE}"/>
              </a:ext>
            </a:extLst>
          </p:cNvPr>
          <p:cNvCxnSpPr>
            <a:cxnSpLocks/>
          </p:cNvCxnSpPr>
          <p:nvPr/>
        </p:nvCxnSpPr>
        <p:spPr>
          <a:xfrm>
            <a:off x="488151" y="2309954"/>
            <a:ext cx="0" cy="31456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4CC4A34-827D-8D74-BB2E-A445114971FB}"/>
              </a:ext>
            </a:extLst>
          </p:cNvPr>
          <p:cNvSpPr txBox="1"/>
          <p:nvPr/>
        </p:nvSpPr>
        <p:spPr>
          <a:xfrm>
            <a:off x="5787265" y="109757"/>
            <a:ext cx="1665841" cy="461665"/>
          </a:xfrm>
          <a:prstGeom prst="rect">
            <a:avLst/>
          </a:prstGeom>
          <a:noFill/>
        </p:spPr>
        <p:txBody>
          <a:bodyPr wrap="none" rtlCol="0">
            <a:spAutoFit/>
          </a:bodyPr>
          <a:lstStyle/>
          <a:p>
            <a:r>
              <a:rPr lang="en-US" sz="2400" dirty="0"/>
              <a:t>H2O +</a:t>
            </a:r>
            <a:r>
              <a:rPr lang="en-US" sz="2400" dirty="0" err="1"/>
              <a:t>WbLS</a:t>
            </a:r>
            <a:endParaRPr lang="en-US" sz="2400" dirty="0"/>
          </a:p>
        </p:txBody>
      </p:sp>
      <p:sp>
        <p:nvSpPr>
          <p:cNvPr id="64" name="TextBox 63">
            <a:extLst>
              <a:ext uri="{FF2B5EF4-FFF2-40B4-BE49-F238E27FC236}">
                <a16:creationId xmlns:a16="http://schemas.microsoft.com/office/drawing/2014/main" id="{D8120C87-5FE8-08C2-082A-8A7CCB728AD0}"/>
              </a:ext>
            </a:extLst>
          </p:cNvPr>
          <p:cNvSpPr txBox="1"/>
          <p:nvPr/>
        </p:nvSpPr>
        <p:spPr>
          <a:xfrm>
            <a:off x="9001427" y="118444"/>
            <a:ext cx="2894275" cy="461665"/>
          </a:xfrm>
          <a:prstGeom prst="rect">
            <a:avLst/>
          </a:prstGeom>
          <a:noFill/>
        </p:spPr>
        <p:txBody>
          <a:bodyPr wrap="square">
            <a:spAutoFit/>
          </a:bodyPr>
          <a:lstStyle/>
          <a:p>
            <a:pPr algn="ctr"/>
            <a:r>
              <a:rPr lang="en-US" sz="2400" dirty="0"/>
              <a:t>H2O + 2.5 </a:t>
            </a:r>
            <a:r>
              <a:rPr lang="en-US" sz="2400" dirty="0" err="1"/>
              <a:t>WbLS</a:t>
            </a:r>
            <a:endParaRPr lang="en-US" sz="2400" dirty="0"/>
          </a:p>
        </p:txBody>
      </p:sp>
    </p:spTree>
    <p:extLst>
      <p:ext uri="{BB962C8B-B14F-4D97-AF65-F5344CB8AC3E}">
        <p14:creationId xmlns:p14="http://schemas.microsoft.com/office/powerpoint/2010/main" val="2834216295"/>
      </p:ext>
    </p:extLst>
  </p:cSld>
  <p:clrMapOvr>
    <a:masterClrMapping/>
  </p:clrMapOvr>
  <mc:AlternateContent xmlns:mc="http://schemas.openxmlformats.org/markup-compatibility/2006" xmlns:p14="http://schemas.microsoft.com/office/powerpoint/2010/main">
    <mc:Choice Requires="p14">
      <p:transition spd="slow" p14:dur="2000" advTm="22778"/>
    </mc:Choice>
    <mc:Fallback xmlns="">
      <p:transition spd="slow" advTm="227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12</a:t>
            </a:fld>
            <a:endParaRPr lang="en-US"/>
          </a:p>
        </p:txBody>
      </p:sp>
      <p:sp>
        <p:nvSpPr>
          <p:cNvPr id="4" name="TextBox 2">
            <a:extLst>
              <a:ext uri="{FF2B5EF4-FFF2-40B4-BE49-F238E27FC236}">
                <a16:creationId xmlns:a16="http://schemas.microsoft.com/office/drawing/2014/main" id="{5A98223B-3D29-4709-CDBA-11B06E6B810B}"/>
              </a:ext>
            </a:extLst>
          </p:cNvPr>
          <p:cNvSpPr txBox="1"/>
          <p:nvPr/>
        </p:nvSpPr>
        <p:spPr>
          <a:xfrm>
            <a:off x="838200" y="1445154"/>
            <a:ext cx="11129064" cy="42165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AutoNum type="arabicPeriod"/>
            </a:pPr>
            <a:r>
              <a:rPr lang="en-US" sz="2800" dirty="0">
                <a:cs typeface="Calibri" panose="020F0502020204030204"/>
              </a:rPr>
              <a:t>Generate correlated &amp; uncorrelated dataset from simulation </a:t>
            </a:r>
          </a:p>
          <a:p>
            <a:pPr marL="457200" indent="-457200">
              <a:buFontTx/>
              <a:buAutoNum type="arabicPeriod"/>
            </a:pPr>
            <a:r>
              <a:rPr lang="en-US" sz="2800" dirty="0">
                <a:cs typeface="Calibri" panose="020F0502020204030204"/>
              </a:rPr>
              <a:t>Generate network using neural ratio estimation procedure</a:t>
            </a:r>
          </a:p>
          <a:p>
            <a:pPr marL="457200" indent="-457200">
              <a:buFontTx/>
              <a:buAutoNum type="arabicPeriod"/>
            </a:pPr>
            <a:r>
              <a:rPr lang="en-US" sz="2800" dirty="0">
                <a:cs typeface="Calibri" panose="020F0502020204030204"/>
              </a:rPr>
              <a:t>Perform optimization for MLE or scans of likelihood space</a:t>
            </a:r>
          </a:p>
          <a:p>
            <a:pPr marL="457200" indent="-457200">
              <a:buFontTx/>
              <a:buAutoNum type="arabicPeriod"/>
            </a:pPr>
            <a:endParaRPr lang="en-US" sz="2400" dirty="0">
              <a:cs typeface="Calibri" panose="020F0502020204030204"/>
            </a:endParaRPr>
          </a:p>
          <a:p>
            <a:r>
              <a:rPr lang="en-US" sz="2800" dirty="0">
                <a:cs typeface="Calibri" panose="020F0502020204030204"/>
              </a:rPr>
              <a:t>Advantages:</a:t>
            </a:r>
          </a:p>
          <a:p>
            <a:pPr marL="342900" indent="-342900">
              <a:buFont typeface="Arial" panose="020B0604020202020204" pitchFamily="34" charset="0"/>
              <a:buChar char="•"/>
            </a:pPr>
            <a:r>
              <a:rPr lang="en-US" sz="2800" dirty="0">
                <a:cs typeface="Calibri" panose="020F0502020204030204"/>
              </a:rPr>
              <a:t>General particle reconstruction in optical neutrino detectors</a:t>
            </a:r>
          </a:p>
          <a:p>
            <a:pPr marL="800100" lvl="1" indent="-342900">
              <a:buFont typeface="Arial" panose="020B0604020202020204" pitchFamily="34" charset="0"/>
              <a:buChar char="•"/>
            </a:pPr>
            <a:r>
              <a:rPr lang="en-US" sz="2400" dirty="0">
                <a:cs typeface="Calibri" panose="020F0502020204030204"/>
              </a:rPr>
              <a:t>Detector features added implicitly in simulation data</a:t>
            </a:r>
          </a:p>
          <a:p>
            <a:pPr marL="800100" lvl="1" indent="-342900">
              <a:buFont typeface="Arial" panose="020B0604020202020204" pitchFamily="34" charset="0"/>
              <a:buChar char="•"/>
            </a:pPr>
            <a:r>
              <a:rPr lang="en-US" sz="2400" dirty="0">
                <a:cs typeface="Calibri" panose="020F0502020204030204"/>
              </a:rPr>
              <a:t>Streamlines workflow of iterative design process</a:t>
            </a:r>
          </a:p>
          <a:p>
            <a:pPr marL="342900" indent="-342900">
              <a:buFont typeface="Arial" panose="020B0604020202020204" pitchFamily="34" charset="0"/>
              <a:buChar char="•"/>
            </a:pPr>
            <a:r>
              <a:rPr lang="en-US" sz="2800" dirty="0">
                <a:cs typeface="Calibri" panose="020F0502020204030204"/>
              </a:rPr>
              <a:t>Computations are highly parallelizable</a:t>
            </a:r>
          </a:p>
          <a:p>
            <a:pPr marL="342900" indent="-342900">
              <a:buFont typeface="Arial" panose="020B0604020202020204" pitchFamily="34" charset="0"/>
              <a:buChar char="•"/>
            </a:pPr>
            <a:r>
              <a:rPr lang="en-US" sz="2800" dirty="0">
                <a:cs typeface="Calibri" panose="020F0502020204030204"/>
              </a:rPr>
              <a:t>Rapid prototyping turnaround time without sacrificing inference quality</a:t>
            </a:r>
          </a:p>
        </p:txBody>
      </p:sp>
      <p:sp>
        <p:nvSpPr>
          <p:cNvPr id="8" name="Title 7">
            <a:extLst>
              <a:ext uri="{FF2B5EF4-FFF2-40B4-BE49-F238E27FC236}">
                <a16:creationId xmlns:a16="http://schemas.microsoft.com/office/drawing/2014/main" id="{E5A047A8-69CA-5A81-2F7B-6D0048BFBAF6}"/>
              </a:ext>
            </a:extLst>
          </p:cNvPr>
          <p:cNvSpPr>
            <a:spLocks noGrp="1"/>
          </p:cNvSpPr>
          <p:nvPr>
            <p:ph type="title"/>
          </p:nvPr>
        </p:nvSpPr>
        <p:spPr>
          <a:xfrm>
            <a:off x="838200" y="365125"/>
            <a:ext cx="4792134" cy="1342496"/>
          </a:xfrm>
        </p:spPr>
        <p:txBody>
          <a:bodyPr>
            <a:normAutofit/>
          </a:bodyPr>
          <a:lstStyle/>
          <a:p>
            <a:r>
              <a:rPr lang="en-US" sz="4000" dirty="0">
                <a:cs typeface="Calibri Light"/>
              </a:rPr>
              <a:t>HITMAN Workflow</a:t>
            </a:r>
            <a:endParaRPr lang="en-US" sz="4000" dirty="0"/>
          </a:p>
        </p:txBody>
      </p:sp>
    </p:spTree>
    <p:extLst>
      <p:ext uri="{BB962C8B-B14F-4D97-AF65-F5344CB8AC3E}">
        <p14:creationId xmlns:p14="http://schemas.microsoft.com/office/powerpoint/2010/main" val="3026364496"/>
      </p:ext>
    </p:extLst>
  </p:cSld>
  <p:clrMapOvr>
    <a:masterClrMapping/>
  </p:clrMapOvr>
  <mc:AlternateContent xmlns:mc="http://schemas.openxmlformats.org/markup-compatibility/2006" xmlns:p14="http://schemas.microsoft.com/office/powerpoint/2010/main">
    <mc:Choice Requires="p14">
      <p:transition spd="slow" p14:dur="2000" advTm="53219"/>
    </mc:Choice>
    <mc:Fallback xmlns="">
      <p:transition spd="slow" advTm="532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13</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p:txBody>
          <a:bodyPr/>
          <a:lstStyle/>
          <a:p>
            <a:r>
              <a:rPr lang="en-US" dirty="0"/>
              <a:t>Future Work</a:t>
            </a:r>
          </a:p>
        </p:txBody>
      </p:sp>
      <p:sp>
        <p:nvSpPr>
          <p:cNvPr id="8" name="TextBox 2">
            <a:extLst>
              <a:ext uri="{FF2B5EF4-FFF2-40B4-BE49-F238E27FC236}">
                <a16:creationId xmlns:a16="http://schemas.microsoft.com/office/drawing/2014/main" id="{EB71945D-18A2-D375-4983-51F4BDB94CEE}"/>
              </a:ext>
            </a:extLst>
          </p:cNvPr>
          <p:cNvSpPr txBox="1"/>
          <p:nvPr/>
        </p:nvSpPr>
        <p:spPr>
          <a:xfrm>
            <a:off x="838200" y="1690688"/>
            <a:ext cx="1076452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
        <p:nvSpPr>
          <p:cNvPr id="17" name="Content Placeholder 16">
            <a:extLst>
              <a:ext uri="{FF2B5EF4-FFF2-40B4-BE49-F238E27FC236}">
                <a16:creationId xmlns:a16="http://schemas.microsoft.com/office/drawing/2014/main" id="{A8144B86-2742-EFFF-6333-6751764A16EA}"/>
              </a:ext>
            </a:extLst>
          </p:cNvPr>
          <p:cNvSpPr>
            <a:spLocks noGrp="1"/>
          </p:cNvSpPr>
          <p:nvPr>
            <p:ph idx="1"/>
          </p:nvPr>
        </p:nvSpPr>
        <p:spPr>
          <a:xfrm>
            <a:off x="838199" y="1238920"/>
            <a:ext cx="10359337" cy="2795505"/>
          </a:xfrm>
        </p:spPr>
        <p:txBody>
          <a:bodyPr>
            <a:normAutofit/>
          </a:bodyPr>
          <a:lstStyle/>
          <a:p>
            <a:r>
              <a:rPr lang="en-US" dirty="0"/>
              <a:t>Eos</a:t>
            </a:r>
          </a:p>
          <a:p>
            <a:pPr lvl="1"/>
            <a:r>
              <a:rPr lang="en-US" dirty="0"/>
              <a:t>Incorporate particle ID in reconstruction</a:t>
            </a:r>
          </a:p>
          <a:p>
            <a:pPr lvl="1"/>
            <a:r>
              <a:rPr lang="en-US" dirty="0"/>
              <a:t>Continue providing quantitative performance metrics as detector design and simulations are refined</a:t>
            </a:r>
          </a:p>
          <a:p>
            <a:pPr lvl="1"/>
            <a:r>
              <a:rPr lang="en-US" dirty="0"/>
              <a:t>Integrate HITMAN in simulation and analysis toolchain developed and used at LBNL &amp; LLNL</a:t>
            </a:r>
          </a:p>
          <a:p>
            <a:pPr lvl="1"/>
            <a:endParaRPr lang="en-US" dirty="0"/>
          </a:p>
          <a:p>
            <a:endParaRPr lang="en-US" dirty="0"/>
          </a:p>
          <a:p>
            <a:pPr lvl="1"/>
            <a:endParaRPr lang="en-US" dirty="0"/>
          </a:p>
          <a:p>
            <a:pPr lvl="1"/>
            <a:endParaRPr lang="en-US" dirty="0"/>
          </a:p>
        </p:txBody>
      </p:sp>
      <p:grpSp>
        <p:nvGrpSpPr>
          <p:cNvPr id="16" name="Group 15">
            <a:extLst>
              <a:ext uri="{FF2B5EF4-FFF2-40B4-BE49-F238E27FC236}">
                <a16:creationId xmlns:a16="http://schemas.microsoft.com/office/drawing/2014/main" id="{592F3719-4CB3-778D-2157-D40D144EF710}"/>
              </a:ext>
            </a:extLst>
          </p:cNvPr>
          <p:cNvGrpSpPr/>
          <p:nvPr/>
        </p:nvGrpSpPr>
        <p:grpSpPr>
          <a:xfrm>
            <a:off x="8821527" y="3170827"/>
            <a:ext cx="3145737" cy="2795506"/>
            <a:chOff x="7332135" y="1111968"/>
            <a:chExt cx="2502529" cy="2317032"/>
          </a:xfrm>
        </p:grpSpPr>
        <p:pic>
          <p:nvPicPr>
            <p:cNvPr id="18" name="Picture 17">
              <a:extLst>
                <a:ext uri="{FF2B5EF4-FFF2-40B4-BE49-F238E27FC236}">
                  <a16:creationId xmlns:a16="http://schemas.microsoft.com/office/drawing/2014/main" id="{1F534867-8B6D-FF6A-FAAB-DAF0E61AFEE6}"/>
                </a:ext>
              </a:extLst>
            </p:cNvPr>
            <p:cNvPicPr>
              <a:picLocks noChangeAspect="1"/>
            </p:cNvPicPr>
            <p:nvPr/>
          </p:nvPicPr>
          <p:blipFill>
            <a:blip r:embed="rId3"/>
            <a:stretch>
              <a:fillRect/>
            </a:stretch>
          </p:blipFill>
          <p:spPr>
            <a:xfrm>
              <a:off x="7332135" y="1111968"/>
              <a:ext cx="2502529" cy="2317032"/>
            </a:xfrm>
            <a:prstGeom prst="rect">
              <a:avLst/>
            </a:prstGeom>
          </p:spPr>
        </p:pic>
        <p:sp>
          <p:nvSpPr>
            <p:cNvPr id="19" name="TextBox 18">
              <a:extLst>
                <a:ext uri="{FF2B5EF4-FFF2-40B4-BE49-F238E27FC236}">
                  <a16:creationId xmlns:a16="http://schemas.microsoft.com/office/drawing/2014/main" id="{D5FB0848-58EE-1CF2-1E20-30932F4B84AE}"/>
                </a:ext>
              </a:extLst>
            </p:cNvPr>
            <p:cNvSpPr txBox="1"/>
            <p:nvPr/>
          </p:nvSpPr>
          <p:spPr>
            <a:xfrm>
              <a:off x="7808790" y="1495531"/>
              <a:ext cx="2025874" cy="369332"/>
            </a:xfrm>
            <a:prstGeom prst="rect">
              <a:avLst/>
            </a:prstGeom>
            <a:noFill/>
          </p:spPr>
          <p:txBody>
            <a:bodyPr wrap="square" rtlCol="0">
              <a:spAutoFit/>
            </a:bodyPr>
            <a:lstStyle/>
            <a:p>
              <a:r>
                <a:rPr lang="en-US" dirty="0"/>
                <a:t>Positron</a:t>
              </a:r>
            </a:p>
          </p:txBody>
        </p:sp>
      </p:grpSp>
      <p:sp>
        <p:nvSpPr>
          <p:cNvPr id="21" name="TextBox 20">
            <a:extLst>
              <a:ext uri="{FF2B5EF4-FFF2-40B4-BE49-F238E27FC236}">
                <a16:creationId xmlns:a16="http://schemas.microsoft.com/office/drawing/2014/main" id="{4163F230-04AC-8EFA-2710-8EB4958B2494}"/>
              </a:ext>
            </a:extLst>
          </p:cNvPr>
          <p:cNvSpPr txBox="1"/>
          <p:nvPr/>
        </p:nvSpPr>
        <p:spPr>
          <a:xfrm>
            <a:off x="838199" y="3648857"/>
            <a:ext cx="5494868" cy="2185214"/>
          </a:xfrm>
          <a:prstGeom prst="rect">
            <a:avLst/>
          </a:prstGeom>
          <a:noFill/>
        </p:spPr>
        <p:txBody>
          <a:bodyPr wrap="square">
            <a:spAutoFit/>
          </a:bodyPr>
          <a:lstStyle/>
          <a:p>
            <a:pPr marL="285750" indent="-285750">
              <a:buFont typeface="Arial" panose="020B0604020202020204" pitchFamily="34" charset="0"/>
              <a:buChar char="•"/>
            </a:pPr>
            <a:r>
              <a:rPr lang="en-US" sz="2800" dirty="0" err="1"/>
              <a:t>LiquidO</a:t>
            </a:r>
            <a:r>
              <a:rPr lang="en-US" sz="2800" dirty="0"/>
              <a:t> </a:t>
            </a:r>
            <a:r>
              <a:rPr lang="en-US" dirty="0"/>
              <a:t>[A. Cabrera, et al.]</a:t>
            </a:r>
            <a:endParaRPr lang="en-US" sz="2400" dirty="0"/>
          </a:p>
          <a:p>
            <a:pPr marL="742950" lvl="1" indent="-285750">
              <a:buFont typeface="Arial" panose="020B0604020202020204" pitchFamily="34" charset="0"/>
              <a:buChar char="•"/>
            </a:pPr>
            <a:r>
              <a:rPr lang="en-US" sz="2400" dirty="0"/>
              <a:t>Apply HITMAN to </a:t>
            </a:r>
            <a:r>
              <a:rPr lang="en-US" sz="2400" dirty="0" err="1"/>
              <a:t>LiquidO</a:t>
            </a:r>
            <a:r>
              <a:rPr lang="en-US" sz="2400" dirty="0"/>
              <a:t> style neutrino detector</a:t>
            </a:r>
          </a:p>
          <a:p>
            <a:pPr marL="1200150" lvl="2" indent="-285750">
              <a:buFont typeface="Arial" panose="020B0604020202020204" pitchFamily="34" charset="0"/>
              <a:buChar char="•"/>
            </a:pPr>
            <a:r>
              <a:rPr lang="en-US" sz="2000" dirty="0"/>
              <a:t>Technology has inherently strong background rejection, potentially useful above-ground detector deployment</a:t>
            </a:r>
            <a:endParaRPr lang="en-US" sz="2800" dirty="0"/>
          </a:p>
        </p:txBody>
      </p:sp>
      <p:pic>
        <p:nvPicPr>
          <p:cNvPr id="22" name="Picture 21">
            <a:extLst>
              <a:ext uri="{FF2B5EF4-FFF2-40B4-BE49-F238E27FC236}">
                <a16:creationId xmlns:a16="http://schemas.microsoft.com/office/drawing/2014/main" id="{F38D20CC-BFFB-6A66-529B-A97D2DA187CD}"/>
              </a:ext>
            </a:extLst>
          </p:cNvPr>
          <p:cNvPicPr>
            <a:picLocks noChangeAspect="1"/>
          </p:cNvPicPr>
          <p:nvPr/>
        </p:nvPicPr>
        <p:blipFill rotWithShape="1">
          <a:blip r:embed="rId4"/>
          <a:srcRect r="9565"/>
          <a:stretch/>
        </p:blipFill>
        <p:spPr>
          <a:xfrm>
            <a:off x="6333067" y="3319046"/>
            <a:ext cx="2417847" cy="2795506"/>
          </a:xfrm>
          <a:prstGeom prst="rect">
            <a:avLst/>
          </a:prstGeom>
        </p:spPr>
      </p:pic>
    </p:spTree>
    <p:extLst>
      <p:ext uri="{BB962C8B-B14F-4D97-AF65-F5344CB8AC3E}">
        <p14:creationId xmlns:p14="http://schemas.microsoft.com/office/powerpoint/2010/main" val="1707770670"/>
      </p:ext>
    </p:extLst>
  </p:cSld>
  <p:clrMapOvr>
    <a:masterClrMapping/>
  </p:clrMapOvr>
  <mc:AlternateContent xmlns:mc="http://schemas.openxmlformats.org/markup-compatibility/2006" xmlns:p14="http://schemas.microsoft.com/office/powerpoint/2010/main">
    <mc:Choice Requires="p14">
      <p:transition spd="slow" p14:dur="2000" advTm="86479"/>
    </mc:Choice>
    <mc:Fallback xmlns="">
      <p:transition spd="slow" advTm="8647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MTV Impact</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264319"/>
            <a:ext cx="10515600" cy="5068747"/>
          </a:xfrm>
        </p:spPr>
        <p:txBody>
          <a:bodyPr/>
          <a:lstStyle/>
          <a:p>
            <a:r>
              <a:rPr lang="en-US" dirty="0"/>
              <a:t>MTV supported collaborations</a:t>
            </a:r>
          </a:p>
          <a:p>
            <a:pPr lvl="1"/>
            <a:r>
              <a:rPr lang="en-US" dirty="0"/>
              <a:t>Prof. Gabriel </a:t>
            </a:r>
            <a:r>
              <a:rPr lang="en-US" dirty="0" err="1"/>
              <a:t>Orebi</a:t>
            </a:r>
            <a:r>
              <a:rPr lang="en-US" dirty="0"/>
              <a:t> Gann (PI of Eos, LBNL)</a:t>
            </a:r>
          </a:p>
          <a:p>
            <a:pPr lvl="1"/>
            <a:r>
              <a:rPr lang="en-US" dirty="0"/>
              <a:t>Dr. Marc </a:t>
            </a:r>
            <a:r>
              <a:rPr lang="en-US" dirty="0" err="1"/>
              <a:t>Bergevin</a:t>
            </a:r>
            <a:r>
              <a:rPr lang="en-US" dirty="0"/>
              <a:t> (Eos, LLNL)</a:t>
            </a:r>
          </a:p>
          <a:p>
            <a:pPr lvl="1"/>
            <a:r>
              <a:rPr lang="en-US" dirty="0"/>
              <a:t>UK collaboration at University of Sussex on </a:t>
            </a:r>
            <a:r>
              <a:rPr lang="en-US" dirty="0" err="1"/>
              <a:t>LiquidO</a:t>
            </a:r>
            <a:r>
              <a:rPr lang="en-US" dirty="0"/>
              <a:t> project (Prof. Jeff Hartnell)</a:t>
            </a:r>
          </a:p>
          <a:p>
            <a:r>
              <a:rPr lang="en-US" dirty="0"/>
              <a:t>Plans for future relationship with national labs</a:t>
            </a:r>
          </a:p>
          <a:p>
            <a:pPr lvl="1"/>
            <a:r>
              <a:rPr lang="en-US" dirty="0"/>
              <a:t>Summer travel planned to Berkeley/LBNL and LLNL to collaborate on simulation and analysis methods</a:t>
            </a:r>
          </a:p>
          <a:p>
            <a:r>
              <a:rPr lang="en-US" dirty="0"/>
              <a:t>Technology transitions</a:t>
            </a:r>
          </a:p>
          <a:p>
            <a:pPr lvl="1"/>
            <a:r>
              <a:rPr lang="en-US" dirty="0"/>
              <a:t>Apply technique to nuclear reactor monitoring for non-proliferation; particle physics; PET scanners</a:t>
            </a:r>
          </a:p>
          <a:p>
            <a:pPr lvl="1"/>
            <a:r>
              <a:rPr lang="en-US" dirty="0"/>
              <a:t>Collaborations with Eos/DNN, </a:t>
            </a:r>
            <a:r>
              <a:rPr lang="en-US" dirty="0" err="1"/>
              <a:t>LiquidO</a:t>
            </a:r>
            <a:r>
              <a:rPr lang="en-US" dirty="0"/>
              <a:t>/Uni. of Sussex/U. Mich./EDF</a:t>
            </a:r>
          </a:p>
          <a:p>
            <a:endParaRPr lang="en-US" dirty="0"/>
          </a:p>
        </p:txBody>
      </p:sp>
    </p:spTree>
    <p:extLst>
      <p:ext uri="{BB962C8B-B14F-4D97-AF65-F5344CB8AC3E}">
        <p14:creationId xmlns:p14="http://schemas.microsoft.com/office/powerpoint/2010/main" val="3210690724"/>
      </p:ext>
    </p:extLst>
  </p:cSld>
  <p:clrMapOvr>
    <a:masterClrMapping/>
  </p:clrMapOvr>
  <mc:AlternateContent xmlns:mc="http://schemas.openxmlformats.org/markup-compatibility/2006" xmlns:p14="http://schemas.microsoft.com/office/powerpoint/2010/main">
    <mc:Choice Requires="p14">
      <p:transition spd="slow" p14:dur="2000" advTm="44717"/>
    </mc:Choice>
    <mc:Fallback xmlns="">
      <p:transition spd="slow" advTm="4471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71550" y="2134214"/>
            <a:ext cx="8229600" cy="30868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Avenir Book" charset="0"/>
                <a:ea typeface="Avenir Book" charset="0"/>
                <a:cs typeface="Avenir Book" charset="0"/>
              </a:rPr>
              <a:t>The Consortium for Monitoring, Technology, and Verification would like to thank the DOE-NNSA for the continued support of these research activities. </a:t>
            </a:r>
          </a:p>
          <a:p>
            <a:pPr marL="0" indent="0">
              <a:buNone/>
            </a:pPr>
            <a:endParaRPr lang="en-US" sz="1800" dirty="0">
              <a:latin typeface="Avenir Book" charset="0"/>
              <a:ea typeface="Avenir Book" charset="0"/>
              <a:cs typeface="Avenir Book" charset="0"/>
            </a:endParaRPr>
          </a:p>
          <a:p>
            <a:pPr marL="400050" lvl="1" indent="0">
              <a:buNone/>
            </a:pPr>
            <a:r>
              <a:rPr lang="en-US" sz="1800" dirty="0">
                <a:latin typeface="Avenir Book" charset="0"/>
                <a:ea typeface="Avenir Book" charset="0"/>
                <a:cs typeface="Avenir Book" charset="0"/>
              </a:rPr>
              <a:t>This work was funded by the Consortium for Monitoring, Technology, and Verification under Department of Energy National Nuclear Security Administration award number DE-NA0003920</a:t>
            </a:r>
            <a:endParaRPr lang="en-US" sz="1800" b="1" dirty="0">
              <a:latin typeface="Avenir Book" charset="0"/>
              <a:ea typeface="Avenir Book" charset="0"/>
              <a:cs typeface="Avenir Book" charset="0"/>
            </a:endParaRPr>
          </a:p>
        </p:txBody>
      </p:sp>
      <p:sp>
        <p:nvSpPr>
          <p:cNvPr id="3" name="Title 2"/>
          <p:cNvSpPr>
            <a:spLocks noGrp="1"/>
          </p:cNvSpPr>
          <p:nvPr>
            <p:ph type="title"/>
          </p:nvPr>
        </p:nvSpPr>
        <p:spPr>
          <a:xfrm>
            <a:off x="609600" y="0"/>
            <a:ext cx="10972800" cy="1143000"/>
          </a:xfrm>
        </p:spPr>
        <p:txBody>
          <a:bodyPr>
            <a:normAutofit/>
          </a:bodyPr>
          <a:lstStyle/>
          <a:p>
            <a:r>
              <a:rPr lang="en-US" dirty="0"/>
              <a:t>Acknowledgements</a:t>
            </a:r>
          </a:p>
        </p:txBody>
      </p:sp>
      <p:pic>
        <p:nvPicPr>
          <p:cNvPr id="13" name="Picture 18" descr="DOE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6593" y="5256616"/>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7" descr="NNSA Logo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56790" y="5278063"/>
            <a:ext cx="2372430" cy="675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DCE6D5-5773-9547-A6D1-905B8289FC23}"/>
              </a:ext>
            </a:extLst>
          </p:cNvPr>
          <p:cNvPicPr>
            <a:picLocks noChangeAspect="1"/>
          </p:cNvPicPr>
          <p:nvPr/>
        </p:nvPicPr>
        <p:blipFill>
          <a:blip r:embed="rId5"/>
          <a:stretch>
            <a:fillRect/>
          </a:stretch>
        </p:blipFill>
        <p:spPr>
          <a:xfrm>
            <a:off x="609600" y="4985638"/>
            <a:ext cx="849124" cy="849124"/>
          </a:xfrm>
          <a:prstGeom prst="rect">
            <a:avLst/>
          </a:prstGeom>
        </p:spPr>
      </p:pic>
      <p:pic>
        <p:nvPicPr>
          <p:cNvPr id="6" name="Picture 5">
            <a:extLst>
              <a:ext uri="{FF2B5EF4-FFF2-40B4-BE49-F238E27FC236}">
                <a16:creationId xmlns:a16="http://schemas.microsoft.com/office/drawing/2014/main" id="{EB2559F6-20D9-EB47-97B7-FC9EA41B2A3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9600" y="4126802"/>
            <a:ext cx="849124" cy="560826"/>
          </a:xfrm>
          <a:prstGeom prst="rect">
            <a:avLst/>
          </a:prstGeom>
        </p:spPr>
      </p:pic>
      <p:pic>
        <p:nvPicPr>
          <p:cNvPr id="15" name="Picture 14">
            <a:extLst>
              <a:ext uri="{FF2B5EF4-FFF2-40B4-BE49-F238E27FC236}">
                <a16:creationId xmlns:a16="http://schemas.microsoft.com/office/drawing/2014/main" id="{F94D14EE-A644-BB42-B141-0BA8EB46F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165" y="3066798"/>
            <a:ext cx="761995" cy="761995"/>
          </a:xfrm>
          <a:prstGeom prst="rect">
            <a:avLst/>
          </a:prstGeom>
        </p:spPr>
      </p:pic>
      <p:pic>
        <p:nvPicPr>
          <p:cNvPr id="7" name="Picture 6">
            <a:extLst>
              <a:ext uri="{FF2B5EF4-FFF2-40B4-BE49-F238E27FC236}">
                <a16:creationId xmlns:a16="http://schemas.microsoft.com/office/drawing/2014/main" id="{B79B4CB7-A05E-154B-829F-ED1FFE7F2D6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3505" y="2126809"/>
            <a:ext cx="781314" cy="641980"/>
          </a:xfrm>
          <a:prstGeom prst="rect">
            <a:avLst/>
          </a:prstGeom>
        </p:spPr>
      </p:pic>
      <p:pic>
        <p:nvPicPr>
          <p:cNvPr id="9" name="Picture 8">
            <a:extLst>
              <a:ext uri="{FF2B5EF4-FFF2-40B4-BE49-F238E27FC236}">
                <a16:creationId xmlns:a16="http://schemas.microsoft.com/office/drawing/2014/main" id="{193A56EA-0954-994F-A4C9-50CA4AF86CF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3165" y="979675"/>
            <a:ext cx="849124" cy="849124"/>
          </a:xfrm>
          <a:prstGeom prst="rect">
            <a:avLst/>
          </a:prstGeom>
        </p:spPr>
      </p:pic>
      <p:pic>
        <p:nvPicPr>
          <p:cNvPr id="20" name="Picture 19">
            <a:extLst>
              <a:ext uri="{FF2B5EF4-FFF2-40B4-BE49-F238E27FC236}">
                <a16:creationId xmlns:a16="http://schemas.microsoft.com/office/drawing/2014/main" id="{EA306836-C282-7B41-9D66-E591BB41B1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2488" y="5161312"/>
            <a:ext cx="684982" cy="679274"/>
          </a:xfrm>
          <a:prstGeom prst="rect">
            <a:avLst/>
          </a:prstGeom>
        </p:spPr>
      </p:pic>
      <p:pic>
        <p:nvPicPr>
          <p:cNvPr id="10" name="Picture 9">
            <a:extLst>
              <a:ext uri="{FF2B5EF4-FFF2-40B4-BE49-F238E27FC236}">
                <a16:creationId xmlns:a16="http://schemas.microsoft.com/office/drawing/2014/main" id="{AAF8AB70-5F2A-3342-AE45-3659303EC8C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776582" y="1060207"/>
            <a:ext cx="724383" cy="679275"/>
          </a:xfrm>
          <a:prstGeom prst="rect">
            <a:avLst/>
          </a:prstGeom>
        </p:spPr>
      </p:pic>
      <p:pic>
        <p:nvPicPr>
          <p:cNvPr id="11" name="Picture 10">
            <a:extLst>
              <a:ext uri="{FF2B5EF4-FFF2-40B4-BE49-F238E27FC236}">
                <a16:creationId xmlns:a16="http://schemas.microsoft.com/office/drawing/2014/main" id="{3FB7E71E-3FC7-AA47-808D-3ECC7AE1DF5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488770" y="3240642"/>
            <a:ext cx="1092419" cy="518899"/>
          </a:xfrm>
          <a:prstGeom prst="rect">
            <a:avLst/>
          </a:prstGeom>
        </p:spPr>
      </p:pic>
      <p:pic>
        <p:nvPicPr>
          <p:cNvPr id="22" name="Picture 21">
            <a:extLst>
              <a:ext uri="{FF2B5EF4-FFF2-40B4-BE49-F238E27FC236}">
                <a16:creationId xmlns:a16="http://schemas.microsoft.com/office/drawing/2014/main" id="{858C02C2-6360-E740-BB64-01BF527F8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57213" y="2060507"/>
            <a:ext cx="955532" cy="955532"/>
          </a:xfrm>
          <a:prstGeom prst="rect">
            <a:avLst/>
          </a:prstGeom>
        </p:spPr>
      </p:pic>
      <p:pic>
        <p:nvPicPr>
          <p:cNvPr id="12" name="Picture 11">
            <a:extLst>
              <a:ext uri="{FF2B5EF4-FFF2-40B4-BE49-F238E27FC236}">
                <a16:creationId xmlns:a16="http://schemas.microsoft.com/office/drawing/2014/main" id="{67417527-3E44-CB4B-9D62-C787BC0051D8}"/>
              </a:ext>
            </a:extLst>
          </p:cNvPr>
          <p:cNvPicPr>
            <a:picLocks noChangeAspect="1"/>
          </p:cNvPicPr>
          <p:nvPr/>
        </p:nvPicPr>
        <p:blipFill>
          <a:blip r:embed="rId14"/>
          <a:stretch>
            <a:fillRect/>
          </a:stretch>
        </p:blipFill>
        <p:spPr>
          <a:xfrm>
            <a:off x="10488770" y="859460"/>
            <a:ext cx="1092419" cy="1092419"/>
          </a:xfrm>
          <a:prstGeom prst="rect">
            <a:avLst/>
          </a:prstGeom>
        </p:spPr>
      </p:pic>
      <p:pic>
        <p:nvPicPr>
          <p:cNvPr id="24" name="Picture 23">
            <a:extLst>
              <a:ext uri="{FF2B5EF4-FFF2-40B4-BE49-F238E27FC236}">
                <a16:creationId xmlns:a16="http://schemas.microsoft.com/office/drawing/2014/main" id="{D6DF35EF-D6C3-CC45-A9D5-E930C10F11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67150" y="871109"/>
            <a:ext cx="1080770" cy="1080770"/>
          </a:xfrm>
          <a:prstGeom prst="rect">
            <a:avLst/>
          </a:prstGeom>
        </p:spPr>
      </p:pic>
      <p:pic>
        <p:nvPicPr>
          <p:cNvPr id="26" name="Picture 25">
            <a:extLst>
              <a:ext uri="{FF2B5EF4-FFF2-40B4-BE49-F238E27FC236}">
                <a16:creationId xmlns:a16="http://schemas.microsoft.com/office/drawing/2014/main" id="{474CC569-624D-B742-88A3-53B0401A41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45579" y="1066804"/>
            <a:ext cx="761995" cy="761995"/>
          </a:xfrm>
          <a:prstGeom prst="rect">
            <a:avLst/>
          </a:prstGeom>
        </p:spPr>
      </p:pic>
      <p:pic>
        <p:nvPicPr>
          <p:cNvPr id="28" name="Picture 27">
            <a:extLst>
              <a:ext uri="{FF2B5EF4-FFF2-40B4-BE49-F238E27FC236}">
                <a16:creationId xmlns:a16="http://schemas.microsoft.com/office/drawing/2014/main" id="{266BF608-8EB0-E645-9D55-452D18FD60C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779298" y="1048828"/>
            <a:ext cx="684981" cy="761995"/>
          </a:xfrm>
          <a:prstGeom prst="rect">
            <a:avLst/>
          </a:prstGeom>
        </p:spPr>
      </p:pic>
      <p:pic>
        <p:nvPicPr>
          <p:cNvPr id="30" name="Picture 29">
            <a:extLst>
              <a:ext uri="{FF2B5EF4-FFF2-40B4-BE49-F238E27FC236}">
                <a16:creationId xmlns:a16="http://schemas.microsoft.com/office/drawing/2014/main" id="{BE9D481B-BB39-1C47-9028-C7A94611708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734518" y="4017523"/>
            <a:ext cx="642952" cy="973939"/>
          </a:xfrm>
          <a:prstGeom prst="rect">
            <a:avLst/>
          </a:prstGeom>
        </p:spPr>
      </p:pic>
    </p:spTree>
    <p:extLst>
      <p:ext uri="{BB962C8B-B14F-4D97-AF65-F5344CB8AC3E}">
        <p14:creationId xmlns:p14="http://schemas.microsoft.com/office/powerpoint/2010/main" val="179898685"/>
      </p:ext>
    </p:extLst>
  </p:cSld>
  <p:clrMapOvr>
    <a:masterClrMapping/>
  </p:clrMapOvr>
  <mc:AlternateContent xmlns:mc="http://schemas.openxmlformats.org/markup-compatibility/2006" xmlns:p14="http://schemas.microsoft.com/office/powerpoint/2010/main">
    <mc:Choice Requires="p14">
      <p:transition spd="slow" p14:dur="2000" advTm="7443"/>
    </mc:Choice>
    <mc:Fallback xmlns="">
      <p:transition spd="slow" advTm="744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16</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p:txBody>
          <a:bodyPr/>
          <a:lstStyle/>
          <a:p>
            <a:r>
              <a:rPr lang="en-US" dirty="0">
                <a:cs typeface="Calibri Light"/>
              </a:rPr>
              <a:t>Citations</a:t>
            </a:r>
            <a:endParaRPr lang="en-US" dirty="0"/>
          </a:p>
        </p:txBody>
      </p:sp>
      <p:sp>
        <p:nvSpPr>
          <p:cNvPr id="2" name="TextBox 1">
            <a:extLst>
              <a:ext uri="{FF2B5EF4-FFF2-40B4-BE49-F238E27FC236}">
                <a16:creationId xmlns:a16="http://schemas.microsoft.com/office/drawing/2014/main" id="{A4C81030-926A-9B11-EE60-5A1EABB5D9C0}"/>
              </a:ext>
            </a:extLst>
          </p:cNvPr>
          <p:cNvSpPr txBox="1"/>
          <p:nvPr/>
        </p:nvSpPr>
        <p:spPr>
          <a:xfrm>
            <a:off x="838200" y="1324116"/>
            <a:ext cx="10515600" cy="4739759"/>
          </a:xfrm>
          <a:prstGeom prst="rect">
            <a:avLst/>
          </a:prstGeom>
          <a:noFill/>
        </p:spPr>
        <p:txBody>
          <a:bodyPr wrap="square" rtlCol="0">
            <a:spAutoFit/>
          </a:bodyPr>
          <a:lstStyle/>
          <a:p>
            <a:pPr>
              <a:spcAft>
                <a:spcPts val="600"/>
              </a:spcAft>
            </a:pPr>
            <a:r>
              <a:rPr lang="en-US" sz="1600" dirty="0"/>
              <a:t>[1] Yeh, M., Hans, S., </a:t>
            </a:r>
            <a:r>
              <a:rPr lang="en-US" sz="1600" dirty="0" err="1"/>
              <a:t>Beriguete</a:t>
            </a:r>
            <a:r>
              <a:rPr lang="en-US" sz="1600" dirty="0"/>
              <a:t>, W., </a:t>
            </a:r>
            <a:r>
              <a:rPr lang="en-US" sz="1600" dirty="0" err="1"/>
              <a:t>Rosero</a:t>
            </a:r>
            <a:r>
              <a:rPr lang="en-US" sz="1600" dirty="0"/>
              <a:t>, R., Hu, L., Hahn, R. L., … </a:t>
            </a:r>
            <a:r>
              <a:rPr lang="en-US" sz="1600" dirty="0" err="1"/>
              <a:t>Littenberg</a:t>
            </a:r>
            <a:r>
              <a:rPr lang="en-US" sz="1600" dirty="0"/>
              <a:t>, L. (2011). A new water-based liquid scintillator and potential applications. Nuclear Instruments and Methods in Physics Research Section A: Accelerators, Spectrometers, Detectors and Associated Equipment, 660(1), 51–56. doi:10.1016/j.nima.2011.08.040</a:t>
            </a:r>
          </a:p>
          <a:p>
            <a:pPr>
              <a:spcAft>
                <a:spcPts val="600"/>
              </a:spcAft>
            </a:pPr>
            <a:r>
              <a:rPr lang="en-US" sz="1600" dirty="0"/>
              <a:t>[2] </a:t>
            </a:r>
            <a:r>
              <a:rPr lang="en-US" sz="1600" dirty="0" err="1"/>
              <a:t>Kaptanoglu</a:t>
            </a:r>
            <a:r>
              <a:rPr lang="en-US" sz="1600" dirty="0"/>
              <a:t>, T., Callaghan, E. J., Yeh, M., &amp; </a:t>
            </a:r>
            <a:r>
              <a:rPr lang="en-US" sz="1600" dirty="0" err="1"/>
              <a:t>Orebi</a:t>
            </a:r>
            <a:r>
              <a:rPr lang="en-US" sz="1600" dirty="0"/>
              <a:t> Gann, G. D. (2022). Cherenkov and scintillation separation in water-based liquid scintillator using an LAPPDTM. The European Physical Journal C, 82(2), 169. doi:10.1140/</a:t>
            </a:r>
            <a:r>
              <a:rPr lang="en-US" sz="1600" dirty="0" err="1"/>
              <a:t>epjc</a:t>
            </a:r>
            <a:r>
              <a:rPr lang="en-US" sz="1600" dirty="0"/>
              <a:t>/s10052-022-10087-5</a:t>
            </a:r>
          </a:p>
          <a:p>
            <a:pPr>
              <a:spcAft>
                <a:spcPts val="600"/>
              </a:spcAft>
            </a:pPr>
            <a:r>
              <a:rPr lang="en-US" sz="1600" dirty="0"/>
              <a:t>[3] </a:t>
            </a:r>
            <a:r>
              <a:rPr lang="en-US" sz="1600" dirty="0" err="1"/>
              <a:t>Kaptanoglu</a:t>
            </a:r>
            <a:r>
              <a:rPr lang="en-US" sz="1600" dirty="0"/>
              <a:t>, T., Luo, M., Land, B., Bacon, A., &amp; Klein, J. R. (2020). Spectral photon sorting for large-scale Cherenkov and scintillation detectors. Phys. Rev. D, 101, 072002. doi:10.1103/PhysRevD.101.072002</a:t>
            </a:r>
          </a:p>
          <a:p>
            <a:pPr>
              <a:spcAft>
                <a:spcPts val="600"/>
              </a:spcAft>
            </a:pPr>
            <a:r>
              <a:rPr lang="en-US" sz="1600" dirty="0"/>
              <a:t>[4] Eller, P., Fienberg, A. T., </a:t>
            </a:r>
            <a:r>
              <a:rPr lang="en-US" sz="1600" dirty="0" err="1"/>
              <a:t>Weldert</a:t>
            </a:r>
            <a:r>
              <a:rPr lang="en-US" sz="1600" dirty="0"/>
              <a:t>, J., Wendel, G., </a:t>
            </a:r>
            <a:r>
              <a:rPr lang="en-US" sz="1600" dirty="0" err="1"/>
              <a:t>Böser</a:t>
            </a:r>
            <a:r>
              <a:rPr lang="en-US" sz="1600" dirty="0"/>
              <a:t>, S., &amp; Cowen, D. F. (2023). A flexible event reconstruction based on machine learning and likelihood principles. Nuclear Instruments and Methods in Physics Research Section A: Accelerators, Spectrometers, Detectors and Associated Equipment, 1048, 168011. doi:10.1016/j.nima.2023.168011</a:t>
            </a:r>
          </a:p>
          <a:p>
            <a:pPr>
              <a:spcAft>
                <a:spcPts val="600"/>
              </a:spcAft>
            </a:pPr>
            <a:r>
              <a:rPr lang="en-US" sz="1600" dirty="0"/>
              <a:t>[5] Barlow, R. (1990). Extended maximum likelihood. Nuclear Instruments and Methods in Physics Research Section A: Accelerators, Spectrometers, Detectors and Associated Equipment, 297(3), 496–506. doi:10.1016/0168-9002(90)91334-8</a:t>
            </a:r>
          </a:p>
          <a:p>
            <a:pPr>
              <a:spcAft>
                <a:spcPts val="600"/>
              </a:spcAft>
            </a:pPr>
            <a:r>
              <a:rPr lang="en-US" sz="1600" dirty="0"/>
              <a:t>[6] Anderson, T., </a:t>
            </a:r>
            <a:r>
              <a:rPr lang="en-US" sz="1600" dirty="0" err="1"/>
              <a:t>Anderssen</a:t>
            </a:r>
            <a:r>
              <a:rPr lang="en-US" sz="1600" dirty="0"/>
              <a:t>, E., Askins, M., Bacon, A. J., Bagdasarian, Z., Baldoni, A., … Zimmerman, E. D. (2023). Eos: conceptual design for a demonstrator of hybrid optical detector technology. Journal of Instrumentation, 18(02), P02009. doi:10.1088/1748-0221/18/02/P02009</a:t>
            </a:r>
          </a:p>
          <a:p>
            <a:pPr>
              <a:spcAft>
                <a:spcPts val="600"/>
              </a:spcAft>
            </a:pPr>
            <a:r>
              <a:rPr lang="en-US" sz="1600" dirty="0"/>
              <a:t>[7] </a:t>
            </a:r>
            <a:r>
              <a:rPr lang="en-US" sz="1600" dirty="0" err="1"/>
              <a:t>LiquidO</a:t>
            </a:r>
            <a:r>
              <a:rPr lang="en-US" sz="1600" dirty="0"/>
              <a:t> Consortium. Neutrino physics with an opaque detector. </a:t>
            </a:r>
            <a:r>
              <a:rPr lang="en-US" sz="1600" dirty="0" err="1"/>
              <a:t>Commun</a:t>
            </a:r>
            <a:r>
              <a:rPr lang="en-US" sz="1600" dirty="0"/>
              <a:t> Phys 4, 273 (2021). https://doi.org/10.1038/s42005-021-00763-5</a:t>
            </a:r>
          </a:p>
        </p:txBody>
      </p:sp>
    </p:spTree>
    <p:extLst>
      <p:ext uri="{BB962C8B-B14F-4D97-AF65-F5344CB8AC3E}">
        <p14:creationId xmlns:p14="http://schemas.microsoft.com/office/powerpoint/2010/main" val="716810955"/>
      </p:ext>
    </p:extLst>
  </p:cSld>
  <p:clrMapOvr>
    <a:masterClrMapping/>
  </p:clrMapOvr>
  <mc:AlternateContent xmlns:mc="http://schemas.openxmlformats.org/markup-compatibility/2006" xmlns:p14="http://schemas.microsoft.com/office/powerpoint/2010/main">
    <mc:Choice Requires="p14">
      <p:transition spd="slow" p14:dur="2000" advTm="2180"/>
    </mc:Choice>
    <mc:Fallback xmlns="">
      <p:transition spd="slow" advTm="218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17</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p:txBody>
          <a:bodyPr/>
          <a:lstStyle/>
          <a:p>
            <a:r>
              <a:rPr lang="en-US" dirty="0">
                <a:cs typeface="Calibri Light"/>
              </a:rPr>
              <a:t>Backup Slides…</a:t>
            </a:r>
            <a:endParaRPr lang="en-US" dirty="0"/>
          </a:p>
        </p:txBody>
      </p:sp>
    </p:spTree>
    <p:extLst>
      <p:ext uri="{BB962C8B-B14F-4D97-AF65-F5344CB8AC3E}">
        <p14:creationId xmlns:p14="http://schemas.microsoft.com/office/powerpoint/2010/main" val="89485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7B27-DA14-4DC9-B206-77AF5EC385E3}"/>
              </a:ext>
            </a:extLst>
          </p:cNvPr>
          <p:cNvSpPr>
            <a:spLocks noGrp="1"/>
          </p:cNvSpPr>
          <p:nvPr>
            <p:ph type="title"/>
          </p:nvPr>
        </p:nvSpPr>
        <p:spPr/>
        <p:txBody>
          <a:bodyPr>
            <a:normAutofit/>
          </a:bodyPr>
          <a:lstStyle/>
          <a:p>
            <a:r>
              <a:rPr lang="en-US" sz="4000" dirty="0"/>
              <a:t>Neural Ratio Estimator: Theory</a:t>
            </a:r>
            <a:endParaRPr lang="en-US" sz="6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FACF71D-BCFF-41EA-91FC-2D3D6C7C202F}"/>
                  </a:ext>
                </a:extLst>
              </p:cNvPr>
              <p:cNvSpPr txBox="1"/>
              <p:nvPr/>
            </p:nvSpPr>
            <p:spPr>
              <a:xfrm>
                <a:off x="838200" y="984708"/>
                <a:ext cx="10852656" cy="5203797"/>
              </a:xfrm>
              <a:prstGeom prst="rect">
                <a:avLst/>
              </a:prstGeom>
              <a:noFill/>
            </p:spPr>
            <p:txBody>
              <a:bodyPr wrap="square" rtlCol="0">
                <a:spAutoFit/>
              </a:bodyPr>
              <a:lstStyle/>
              <a:p>
                <a:r>
                  <a:rPr lang="en-US" sz="2000" dirty="0"/>
                  <a:t>1) Generate two sets of data:</a:t>
                </a:r>
              </a:p>
              <a:p>
                <a:pPr marL="800100" lvl="1" indent="-342900">
                  <a:buFont typeface="Arial" panose="020B0604020202020204" pitchFamily="34" charset="0"/>
                  <a:buChar char="•"/>
                </a:pPr>
                <a:r>
                  <a:rPr lang="en-US" sz="2000" dirty="0"/>
                  <a:t>Set 1 is a joint distribution describing correlated events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𝜃</m:t>
                        </m:r>
                      </m:e>
                    </m:d>
                  </m:oMath>
                </a14:m>
                <a:endParaRPr lang="en-US" sz="2000" b="0" dirty="0"/>
              </a:p>
              <a:p>
                <a:pPr marL="800100" lvl="1" indent="-342900">
                  <a:buFont typeface="Arial" panose="020B0604020202020204" pitchFamily="34" charset="0"/>
                  <a:buChar char="•"/>
                </a:pPr>
                <a:r>
                  <a:rPr lang="en-US" sz="2000" dirty="0"/>
                  <a:t>Set 2 is a product of the marginal probabilities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𝜃</m:t>
                        </m:r>
                      </m:e>
                    </m:d>
                  </m:oMath>
                </a14:m>
                <a:r>
                  <a:rPr lang="en-US" sz="2000" b="0" dirty="0"/>
                  <a:t> </a:t>
                </a:r>
                <a:r>
                  <a:rPr lang="en-US" sz="2000" dirty="0"/>
                  <a:t>describing uncorrelated events</a:t>
                </a:r>
                <a:endParaRPr lang="en-US" sz="2000" b="0" dirty="0"/>
              </a:p>
              <a:p>
                <a:endParaRPr lang="en-US" sz="1600" dirty="0"/>
              </a:p>
              <a:p>
                <a:r>
                  <a:rPr lang="en-US" sz="2000" dirty="0"/>
                  <a:t>2) Define a classification function </a:t>
                </a:r>
                <a14:m>
                  <m:oMath xmlns:m="http://schemas.openxmlformats.org/officeDocument/2006/math">
                    <m:r>
                      <a:rPr lang="en-US" sz="2000" b="0" i="1" smtClean="0">
                        <a:latin typeface="Cambria Math" panose="02040503050406030204" pitchFamily="18" charset="0"/>
                      </a:rPr>
                      <m:t>{</m:t>
                    </m:r>
                    <m:r>
                      <a:rPr lang="en-US" sz="2000" i="1">
                        <a:latin typeface="Cambria Math" panose="02040503050406030204" pitchFamily="18" charset="0"/>
                      </a:rPr>
                      <m:t>𝑑</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e>
                    </m:d>
                    <m:r>
                      <a:rPr lang="en-US" sz="2000" b="0" i="0" smtClean="0">
                        <a:latin typeface="Cambria Math" panose="02040503050406030204" pitchFamily="18" charset="0"/>
                      </a:rPr>
                      <m:t>|0</m:t>
                    </m:r>
                    <m:r>
                      <a:rPr lang="en-US" sz="2000" b="0" i="1" smtClean="0">
                        <a:latin typeface="Cambria Math" panose="02040503050406030204" pitchFamily="18" charset="0"/>
                      </a:rPr>
                      <m:t>≤</m:t>
                    </m:r>
                    <m:r>
                      <a:rPr lang="en-US" sz="2000" i="1">
                        <a:latin typeface="Cambria Math" panose="02040503050406030204" pitchFamily="18" charset="0"/>
                      </a:rPr>
                      <m:t>𝑑</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e>
                    </m:d>
                    <m:r>
                      <a:rPr lang="en-US" sz="2000" b="0" i="1" smtClean="0">
                        <a:latin typeface="Cambria Math" panose="02040503050406030204" pitchFamily="18" charset="0"/>
                      </a:rPr>
                      <m:t>≤</m:t>
                    </m:r>
                    <m:r>
                      <a:rPr lang="en-US" sz="2000" b="0" i="0" smtClean="0">
                        <a:latin typeface="Cambria Math" panose="02040503050406030204" pitchFamily="18" charset="0"/>
                      </a:rPr>
                      <m:t>1}</m:t>
                    </m:r>
                  </m:oMath>
                </a14:m>
                <a:r>
                  <a:rPr lang="en-US" sz="2000" dirty="0"/>
                  <a:t> that describes the likelihood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r>
                      <a:rPr lang="en-US" sz="2000" b="0" i="1" smtClean="0">
                        <a:latin typeface="Cambria Math" panose="02040503050406030204" pitchFamily="18" charset="0"/>
                      </a:rPr>
                      <m:t>)</m:t>
                    </m:r>
                  </m:oMath>
                </a14:m>
                <a:r>
                  <a:rPr lang="en-US" sz="2000" dirty="0"/>
                  <a:t> are correlated (from Set 1).  Thus:</a:t>
                </a:r>
              </a:p>
              <a:p>
                <a:pPr marL="800100" lvl="1"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i="1">
                        <a:latin typeface="Cambria Math" panose="02040503050406030204" pitchFamily="18" charset="0"/>
                      </a:rPr>
                      <m:t>𝑑</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e>
                    </m:d>
                  </m:oMath>
                </a14:m>
                <a:r>
                  <a:rPr lang="en-US" sz="2000" dirty="0"/>
                  <a:t> the probability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r>
                      <a:rPr lang="en-US" sz="2000" b="0" i="1" smtClean="0">
                        <a:latin typeface="Cambria Math" panose="02040503050406030204" pitchFamily="18" charset="0"/>
                      </a:rPr>
                      <m:t>)</m:t>
                    </m:r>
                  </m:oMath>
                </a14:m>
                <a:r>
                  <a:rPr lang="en-US" sz="2000" dirty="0"/>
                  <a:t> is from Set 1</a:t>
                </a:r>
              </a:p>
              <a:p>
                <a:pPr marL="800100" lvl="1"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m:t>
                    </m:r>
                    <m:r>
                      <a:rPr lang="en-US" sz="2000" b="0" i="1" smtClean="0">
                        <a:latin typeface="Cambria Math" panose="02040503050406030204" pitchFamily="18" charset="0"/>
                      </a:rPr>
                      <m:t>𝑑</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𝜃</m:t>
                    </m:r>
                    <m:r>
                      <a:rPr lang="en-US" sz="2000" b="0" i="1" smtClean="0">
                        <a:latin typeface="Cambria Math" panose="02040503050406030204" pitchFamily="18" charset="0"/>
                      </a:rPr>
                      <m:t>)</m:t>
                    </m:r>
                  </m:oMath>
                </a14:m>
                <a:r>
                  <a:rPr lang="en-US" sz="2000" dirty="0"/>
                  <a:t> the probability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r>
                      <a:rPr lang="en-US" sz="2000" b="0" i="1" smtClean="0">
                        <a:latin typeface="Cambria Math" panose="02040503050406030204" pitchFamily="18" charset="0"/>
                      </a:rPr>
                      <m:t>)</m:t>
                    </m:r>
                  </m:oMath>
                </a14:m>
                <a:r>
                  <a:rPr lang="en-US" sz="2000" dirty="0"/>
                  <a:t> is from Set 2</a:t>
                </a:r>
              </a:p>
              <a:p>
                <a:endParaRPr lang="en-US" sz="1600" dirty="0"/>
              </a:p>
              <a:p>
                <a:r>
                  <a:rPr lang="en-US" sz="2000" dirty="0"/>
                  <a:t>3) Define binary cross entropy between distributions </a:t>
                </a:r>
                <a14:m>
                  <m:oMath xmlns:m="http://schemas.openxmlformats.org/officeDocument/2006/math">
                    <m:r>
                      <a:rPr lang="en-US" sz="2000" b="0" i="1" smtClean="0">
                        <a:latin typeface="Cambria Math" panose="02040503050406030204" pitchFamily="18" charset="0"/>
                      </a:rPr>
                      <m:t>𝑝</m:t>
                    </m:r>
                  </m:oMath>
                </a14:m>
                <a:r>
                  <a:rPr lang="en-US" sz="2000" dirty="0"/>
                  <a:t> and </a:t>
                </a:r>
                <a14:m>
                  <m:oMath xmlns:m="http://schemas.openxmlformats.org/officeDocument/2006/math">
                    <m:r>
                      <a:rPr lang="en-US" sz="2000" b="0" i="1" smtClean="0">
                        <a:latin typeface="Cambria Math" panose="02040503050406030204" pitchFamily="18" charset="0"/>
                      </a:rPr>
                      <m:t>𝑞</m:t>
                    </m:r>
                  </m:oMath>
                </a14:m>
                <a:r>
                  <a:rPr lang="en-US" sz="2000" dirty="0"/>
                  <a:t>: </a:t>
                </a:r>
                <a14:m>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𝑞</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𝑖</m:t>
                            </m:r>
                          </m:sub>
                        </m:sSub>
                        <m:r>
                          <m:rPr>
                            <m:sty m:val="p"/>
                          </m:rPr>
                          <a:rPr lang="en-US" sz="2000" b="0" i="1" smtClean="0">
                            <a:latin typeface="Cambria Math" panose="02040503050406030204" pitchFamily="18" charset="0"/>
                          </a:rPr>
                          <m:t>ln</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oMath>
                </a14:m>
                <a:endParaRPr lang="en-US" sz="2000" dirty="0"/>
              </a:p>
              <a:p>
                <a:pPr marL="800100" lvl="1"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𝐻</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1</m:t>
                        </m:r>
                      </m:sub>
                    </m:sSub>
                    <m:r>
                      <m:rPr>
                        <m:sty m:val="p"/>
                      </m:rPr>
                      <a:rPr lang="en-US" sz="2000" i="1">
                        <a:latin typeface="Cambria Math" panose="02040503050406030204" pitchFamily="18" charset="0"/>
                      </a:rPr>
                      <m:t>ln</m:t>
                    </m:r>
                    <m:r>
                      <a:rPr lang="en-US" sz="2000" i="1">
                        <a:latin typeface="Cambria Math" panose="02040503050406030204" pitchFamily="18" charset="0"/>
                      </a:rPr>
                      <m:t>(</m:t>
                    </m:r>
                    <m:r>
                      <a:rPr lang="en-US" sz="2000" i="1">
                        <a:latin typeface="Cambria Math" panose="02040503050406030204" pitchFamily="18" charset="0"/>
                      </a:rPr>
                      <m:t>𝑑</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b="0" i="1" smtClean="0">
                            <a:latin typeface="Cambria Math" panose="02040503050406030204" pitchFamily="18" charset="0"/>
                          </a:rPr>
                          <m:t>2</m:t>
                        </m:r>
                      </m:sub>
                    </m:sSub>
                    <m:r>
                      <m:rPr>
                        <m:sty m:val="p"/>
                      </m:rPr>
                      <a:rPr lang="en-US" sz="2000" i="1">
                        <a:latin typeface="Cambria Math" panose="02040503050406030204" pitchFamily="18" charset="0"/>
                      </a:rPr>
                      <m:t>ln</m:t>
                    </m:r>
                    <m:r>
                      <a:rPr lang="en-US" sz="2000" i="1">
                        <a:latin typeface="Cambria Math" panose="02040503050406030204" pitchFamily="18" charset="0"/>
                      </a:rPr>
                      <m:t>(1−</m:t>
                    </m:r>
                    <m:r>
                      <a:rPr lang="en-US" sz="2000" i="1">
                        <a:latin typeface="Cambria Math" panose="02040503050406030204" pitchFamily="18" charset="0"/>
                      </a:rPr>
                      <m:t>𝑑</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r>
                      <a:rPr lang="en-US" sz="2000" i="1">
                        <a:latin typeface="Cambria Math" panose="02040503050406030204" pitchFamily="18" charset="0"/>
                      </a:rPr>
                      <m:t>))</m:t>
                    </m:r>
                  </m:oMath>
                </a14:m>
                <a:endParaRPr lang="en-US" sz="2000" dirty="0"/>
              </a:p>
              <a:p>
                <a:endParaRPr lang="en-US" sz="1600" dirty="0"/>
              </a:p>
              <a:p>
                <a:r>
                  <a:rPr lang="en-US" sz="2000" dirty="0"/>
                  <a:t>4) Find a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𝑑</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𝜃</m:t>
                    </m:r>
                    <m:r>
                      <a:rPr lang="en-US" sz="2000" b="0" i="1" smtClean="0">
                        <a:latin typeface="Cambria Math" panose="02040503050406030204" pitchFamily="18" charset="0"/>
                      </a:rPr>
                      <m:t>)</m:t>
                    </m:r>
                  </m:oMath>
                </a14:m>
                <a:r>
                  <a:rPr lang="en-US" sz="2000" dirty="0"/>
                  <a:t> such that it satisfies </a:t>
                </a:r>
                <a14:m>
                  <m:oMath xmlns:m="http://schemas.openxmlformats.org/officeDocument/2006/math">
                    <m:sSub>
                      <m:sSubPr>
                        <m:ctrlPr>
                          <a:rPr lang="en-US" sz="2000" b="0" i="1" smtClean="0">
                            <a:latin typeface="Cambria Math" panose="02040503050406030204" pitchFamily="18" charset="0"/>
                          </a:rPr>
                        </m:ctrlPr>
                      </m:sSubPr>
                      <m:e>
                        <m:d>
                          <m:dPr>
                            <m:begChr m:val=""/>
                            <m:endChr m:val="|"/>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𝛿</m:t>
                                </m:r>
                                <m:r>
                                  <a:rPr lang="en-US" sz="2000" i="1">
                                    <a:latin typeface="Cambria Math" panose="02040503050406030204" pitchFamily="18" charset="0"/>
                                  </a:rPr>
                                  <m:t>𝐻</m:t>
                                </m:r>
                              </m:num>
                              <m:den>
                                <m:r>
                                  <a:rPr lang="en-US" sz="2000" b="0" i="1" smtClean="0">
                                    <a:latin typeface="Cambria Math" panose="02040503050406030204" pitchFamily="18" charset="0"/>
                                  </a:rPr>
                                  <m:t>𝛿</m:t>
                                </m:r>
                                <m:d>
                                  <m:dPr>
                                    <m:ctrlPr>
                                      <a:rPr lang="en-US" sz="2000" i="1">
                                        <a:latin typeface="Cambria Math" panose="02040503050406030204" pitchFamily="18" charset="0"/>
                                      </a:rPr>
                                    </m:ctrlPr>
                                  </m:dPr>
                                  <m:e>
                                    <m:r>
                                      <a:rPr lang="en-US" sz="2000" i="1">
                                        <a:latin typeface="Cambria Math" panose="02040503050406030204" pitchFamily="18" charset="0"/>
                                      </a:rPr>
                                      <m:t>𝑑</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𝜃</m:t>
                                        </m:r>
                                      </m:e>
                                    </m:d>
                                  </m:e>
                                </m:d>
                              </m:den>
                            </m:f>
                          </m:e>
                        </m:d>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𝑑</m:t>
                            </m:r>
                          </m:e>
                          <m:sup>
                            <m:r>
                              <a:rPr lang="en-US" sz="2000" b="0" i="1" smtClean="0">
                                <a:latin typeface="Cambria Math" panose="02040503050406030204" pitchFamily="18" charset="0"/>
                              </a:rPr>
                              <m:t>∗</m:t>
                            </m:r>
                          </m:sup>
                        </m:sSup>
                      </m:sub>
                    </m:sSub>
                    <m:r>
                      <a:rPr lang="en-US" sz="2000" b="0" i="1" smtClean="0">
                        <a:latin typeface="Cambria Math" panose="02040503050406030204" pitchFamily="18" charset="0"/>
                      </a:rPr>
                      <m:t>=0</m:t>
                    </m:r>
                  </m:oMath>
                </a14:m>
                <a:r>
                  <a:rPr lang="en-US" sz="2000" dirty="0"/>
                  <a:t>, implying:</a:t>
                </a:r>
              </a:p>
              <a:p>
                <a:r>
                  <a:rPr lang="en-US" sz="1200" dirty="0"/>
                  <a:t>  </a:t>
                </a:r>
              </a:p>
              <a:p>
                <a:pPr algn="ctr"/>
                <a:r>
                  <a:rPr lang="en-US" sz="2000" dirty="0"/>
                  <a:t> </a:t>
                </a:r>
                <a14:m>
                  <m:oMath xmlns:m="http://schemas.openxmlformats.org/officeDocument/2006/math">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𝑑</m:t>
                            </m:r>
                          </m:e>
                          <m:sup>
                            <m:r>
                              <a:rPr lang="en-US" sz="2800" b="0" i="1" smtClean="0">
                                <a:latin typeface="Cambria Math" panose="02040503050406030204" pitchFamily="18" charset="0"/>
                              </a:rPr>
                              <m:t>∗</m:t>
                            </m:r>
                          </m:sup>
                        </m:sSup>
                      </m:num>
                      <m:den>
                        <m:r>
                          <a:rPr lang="en-US" sz="2800" b="0" i="1" smtClean="0">
                            <a:latin typeface="Cambria Math" panose="02040503050406030204" pitchFamily="18" charset="0"/>
                          </a:rPr>
                          <m:t>1−</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𝑑</m:t>
                            </m:r>
                          </m:e>
                          <m:sup>
                            <m:r>
                              <a:rPr lang="en-US" sz="2800" b="0" i="1" smtClean="0">
                                <a:latin typeface="Cambria Math" panose="02040503050406030204" pitchFamily="18" charset="0"/>
                              </a:rPr>
                              <m:t>∗</m:t>
                            </m:r>
                          </m:sup>
                        </m:sSup>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𝜃</m:t>
                        </m:r>
                        <m:r>
                          <a:rPr lang="en-US" sz="2800" b="0" i="1" smtClean="0">
                            <a:latin typeface="Cambria Math" panose="02040503050406030204" pitchFamily="18" charset="0"/>
                          </a:rPr>
                          <m:t>)</m:t>
                        </m:r>
                      </m:num>
                      <m:den>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𝐿</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𝜃</m:t>
                        </m:r>
                      </m:e>
                      <m:e>
                        <m:r>
                          <a:rPr lang="en-US" sz="2800" b="0" i="1" smtClean="0">
                            <a:latin typeface="Cambria Math" panose="02040503050406030204" pitchFamily="18" charset="0"/>
                            <a:ea typeface="Cambria Math" panose="02040503050406030204" pitchFamily="18" charset="0"/>
                          </a:rPr>
                          <m:t>𝑥</m:t>
                        </m:r>
                      </m:e>
                    </m:d>
                  </m:oMath>
                </a14:m>
                <a:r>
                  <a:rPr lang="en-US" sz="2000" dirty="0"/>
                  <a:t> (for constant x)</a:t>
                </a:r>
              </a:p>
            </p:txBody>
          </p:sp>
        </mc:Choice>
        <mc:Fallback xmlns="">
          <p:sp>
            <p:nvSpPr>
              <p:cNvPr id="3" name="TextBox 2">
                <a:extLst>
                  <a:ext uri="{FF2B5EF4-FFF2-40B4-BE49-F238E27FC236}">
                    <a16:creationId xmlns:a16="http://schemas.microsoft.com/office/drawing/2014/main" id="{6FACF71D-BCFF-41EA-91FC-2D3D6C7C202F}"/>
                  </a:ext>
                </a:extLst>
              </p:cNvPr>
              <p:cNvSpPr txBox="1">
                <a:spLocks noRot="1" noChangeAspect="1" noMove="1" noResize="1" noEditPoints="1" noAdjustHandles="1" noChangeArrowheads="1" noChangeShapeType="1" noTextEdit="1"/>
              </p:cNvSpPr>
              <p:nvPr/>
            </p:nvSpPr>
            <p:spPr>
              <a:xfrm>
                <a:off x="838200" y="984708"/>
                <a:ext cx="10852656" cy="5203797"/>
              </a:xfrm>
              <a:prstGeom prst="rect">
                <a:avLst/>
              </a:prstGeom>
              <a:blipFill>
                <a:blip r:embed="rId2"/>
                <a:stretch>
                  <a:fillRect l="-618" t="-70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9E82010-468D-4E2A-8D5F-73137FA8AABB}"/>
              </a:ext>
            </a:extLst>
          </p:cNvPr>
          <p:cNvSpPr txBox="1"/>
          <p:nvPr/>
        </p:nvSpPr>
        <p:spPr>
          <a:xfrm>
            <a:off x="683477" y="5283555"/>
            <a:ext cx="2690051" cy="830997"/>
          </a:xfrm>
          <a:prstGeom prst="rect">
            <a:avLst/>
          </a:prstGeom>
          <a:noFill/>
        </p:spPr>
        <p:txBody>
          <a:bodyPr wrap="square" rtlCol="0">
            <a:spAutoFit/>
          </a:bodyPr>
          <a:lstStyle/>
          <a:p>
            <a:pPr algn="ctr"/>
            <a:r>
              <a:rPr lang="en-US" sz="1200" dirty="0"/>
              <a:t>See </a:t>
            </a:r>
            <a:r>
              <a:rPr lang="en-US" sz="1200" dirty="0">
                <a:hlinkClick r:id="rId3"/>
              </a:rPr>
              <a:t>Likelihood-free MCMC with Amortized Approximate Ratio Estimators (arxiv.org</a:t>
            </a:r>
            <a:r>
              <a:rPr lang="en-US" sz="1200" dirty="0"/>
              <a:t>)  for more information</a:t>
            </a:r>
          </a:p>
        </p:txBody>
      </p:sp>
      <p:sp>
        <p:nvSpPr>
          <p:cNvPr id="6" name="Slide Number Placeholder 5">
            <a:extLst>
              <a:ext uri="{FF2B5EF4-FFF2-40B4-BE49-F238E27FC236}">
                <a16:creationId xmlns:a16="http://schemas.microsoft.com/office/drawing/2014/main" id="{BD853805-22FC-44EF-960D-44FF98EDF7A5}"/>
              </a:ext>
            </a:extLst>
          </p:cNvPr>
          <p:cNvSpPr>
            <a:spLocks noGrp="1"/>
          </p:cNvSpPr>
          <p:nvPr>
            <p:ph type="sldNum" sz="quarter" idx="12"/>
          </p:nvPr>
        </p:nvSpPr>
        <p:spPr/>
        <p:txBody>
          <a:bodyPr/>
          <a:lstStyle/>
          <a:p>
            <a:fld id="{E9F420B2-EBC4-466C-BA3D-528752E8DD38}" type="slidenum">
              <a:rPr lang="en-US" smtClean="0"/>
              <a:t>18</a:t>
            </a:fld>
            <a:endParaRPr lang="en-US"/>
          </a:p>
        </p:txBody>
      </p:sp>
    </p:spTree>
    <p:extLst>
      <p:ext uri="{BB962C8B-B14F-4D97-AF65-F5344CB8AC3E}">
        <p14:creationId xmlns:p14="http://schemas.microsoft.com/office/powerpoint/2010/main" val="232809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7B27-DA14-4DC9-B206-77AF5EC385E3}"/>
              </a:ext>
            </a:extLst>
          </p:cNvPr>
          <p:cNvSpPr>
            <a:spLocks noGrp="1"/>
          </p:cNvSpPr>
          <p:nvPr>
            <p:ph type="title"/>
          </p:nvPr>
        </p:nvSpPr>
        <p:spPr/>
        <p:txBody>
          <a:bodyPr>
            <a:normAutofit/>
          </a:bodyPr>
          <a:lstStyle/>
          <a:p>
            <a:r>
              <a:rPr lang="en-US" sz="4000" dirty="0"/>
              <a:t>The Extended Maximum Likelihood: Explicit Inputs</a:t>
            </a:r>
          </a:p>
        </p:txBody>
      </p:sp>
      <p:sp>
        <p:nvSpPr>
          <p:cNvPr id="3" name="TextBox 2">
            <a:extLst>
              <a:ext uri="{FF2B5EF4-FFF2-40B4-BE49-F238E27FC236}">
                <a16:creationId xmlns:a16="http://schemas.microsoft.com/office/drawing/2014/main" id="{6FACF71D-BCFF-41EA-91FC-2D3D6C7C202F}"/>
              </a:ext>
            </a:extLst>
          </p:cNvPr>
          <p:cNvSpPr txBox="1"/>
          <p:nvPr/>
        </p:nvSpPr>
        <p:spPr>
          <a:xfrm>
            <a:off x="920620" y="1248507"/>
            <a:ext cx="11663265" cy="400110"/>
          </a:xfrm>
          <a:prstGeom prst="rect">
            <a:avLst/>
          </a:prstGeom>
          <a:noFill/>
        </p:spPr>
        <p:txBody>
          <a:bodyPr wrap="square" rtlCol="0">
            <a:spAutoFit/>
          </a:bodyPr>
          <a:lstStyle/>
          <a:p>
            <a:r>
              <a:rPr lang="en-US" sz="2000"/>
              <a:t>Include information about total charge collected and each photon’s arrival time</a:t>
            </a:r>
          </a:p>
        </p:txBody>
      </p:sp>
      <p:sp>
        <p:nvSpPr>
          <p:cNvPr id="5" name="Slide Number Placeholder 4">
            <a:extLst>
              <a:ext uri="{FF2B5EF4-FFF2-40B4-BE49-F238E27FC236}">
                <a16:creationId xmlns:a16="http://schemas.microsoft.com/office/drawing/2014/main" id="{F42BEFD8-D9E2-4F62-B113-3C54CB771EE0}"/>
              </a:ext>
            </a:extLst>
          </p:cNvPr>
          <p:cNvSpPr>
            <a:spLocks noGrp="1"/>
          </p:cNvSpPr>
          <p:nvPr>
            <p:ph type="sldNum" sz="quarter" idx="12"/>
          </p:nvPr>
        </p:nvSpPr>
        <p:spPr/>
        <p:txBody>
          <a:bodyPr/>
          <a:lstStyle/>
          <a:p>
            <a:fld id="{E9F420B2-EBC4-466C-BA3D-528752E8DD38}" type="slidenum">
              <a:rPr lang="en-US" smtClean="0"/>
              <a:t>19</a:t>
            </a:fld>
            <a:endParaRPr lang="en-US"/>
          </a:p>
        </p:txBody>
      </p:sp>
      <p:pic>
        <p:nvPicPr>
          <p:cNvPr id="6" name="Picture 5">
            <a:extLst>
              <a:ext uri="{FF2B5EF4-FFF2-40B4-BE49-F238E27FC236}">
                <a16:creationId xmlns:a16="http://schemas.microsoft.com/office/drawing/2014/main" id="{8BC7AE1F-812D-9F91-8CC7-34B5E1019A0E}"/>
              </a:ext>
            </a:extLst>
          </p:cNvPr>
          <p:cNvPicPr>
            <a:picLocks noChangeAspect="1"/>
          </p:cNvPicPr>
          <p:nvPr/>
        </p:nvPicPr>
        <p:blipFill>
          <a:blip r:embed="rId2"/>
          <a:stretch>
            <a:fillRect/>
          </a:stretch>
        </p:blipFill>
        <p:spPr>
          <a:xfrm>
            <a:off x="479077" y="1805541"/>
            <a:ext cx="2767470" cy="2456762"/>
          </a:xfrm>
          <a:prstGeom prst="rect">
            <a:avLst/>
          </a:prstGeom>
        </p:spPr>
      </p:pic>
      <p:pic>
        <p:nvPicPr>
          <p:cNvPr id="8" name="Picture 7">
            <a:extLst>
              <a:ext uri="{FF2B5EF4-FFF2-40B4-BE49-F238E27FC236}">
                <a16:creationId xmlns:a16="http://schemas.microsoft.com/office/drawing/2014/main" id="{DA35256B-0420-FC34-C1CB-A0F79F0646C5}"/>
              </a:ext>
            </a:extLst>
          </p:cNvPr>
          <p:cNvPicPr>
            <a:picLocks noChangeAspect="1"/>
          </p:cNvPicPr>
          <p:nvPr/>
        </p:nvPicPr>
        <p:blipFill>
          <a:blip r:embed="rId3"/>
          <a:stretch>
            <a:fillRect/>
          </a:stretch>
        </p:blipFill>
        <p:spPr>
          <a:xfrm>
            <a:off x="295355" y="4384768"/>
            <a:ext cx="3212738" cy="1928370"/>
          </a:xfrm>
          <a:prstGeom prst="rect">
            <a:avLst/>
          </a:prstGeom>
        </p:spPr>
      </p:pic>
      <p:pic>
        <p:nvPicPr>
          <p:cNvPr id="15" name="Picture 14">
            <a:extLst>
              <a:ext uri="{FF2B5EF4-FFF2-40B4-BE49-F238E27FC236}">
                <a16:creationId xmlns:a16="http://schemas.microsoft.com/office/drawing/2014/main" id="{95270E01-E7F2-6D25-8AD9-D93DF2A887F2}"/>
              </a:ext>
            </a:extLst>
          </p:cNvPr>
          <p:cNvPicPr>
            <a:picLocks noChangeAspect="1"/>
          </p:cNvPicPr>
          <p:nvPr/>
        </p:nvPicPr>
        <p:blipFill>
          <a:blip r:embed="rId4"/>
          <a:stretch>
            <a:fillRect/>
          </a:stretch>
        </p:blipFill>
        <p:spPr>
          <a:xfrm>
            <a:off x="4367463" y="4629999"/>
            <a:ext cx="7584201" cy="244534"/>
          </a:xfrm>
          <a:prstGeom prst="rect">
            <a:avLst/>
          </a:prstGeom>
        </p:spPr>
      </p:pic>
      <p:pic>
        <p:nvPicPr>
          <p:cNvPr id="17" name="Picture 16">
            <a:extLst>
              <a:ext uri="{FF2B5EF4-FFF2-40B4-BE49-F238E27FC236}">
                <a16:creationId xmlns:a16="http://schemas.microsoft.com/office/drawing/2014/main" id="{76466CAE-86C7-2D07-4CEE-F96ADC30A3A6}"/>
              </a:ext>
            </a:extLst>
          </p:cNvPr>
          <p:cNvPicPr>
            <a:picLocks noChangeAspect="1"/>
          </p:cNvPicPr>
          <p:nvPr/>
        </p:nvPicPr>
        <p:blipFill>
          <a:blip r:embed="rId5"/>
          <a:stretch>
            <a:fillRect/>
          </a:stretch>
        </p:blipFill>
        <p:spPr>
          <a:xfrm>
            <a:off x="4403558" y="4875782"/>
            <a:ext cx="7739233" cy="278441"/>
          </a:xfrm>
          <a:prstGeom prst="rect">
            <a:avLst/>
          </a:prstGeom>
        </p:spPr>
      </p:pic>
      <p:pic>
        <p:nvPicPr>
          <p:cNvPr id="19" name="Picture 18">
            <a:extLst>
              <a:ext uri="{FF2B5EF4-FFF2-40B4-BE49-F238E27FC236}">
                <a16:creationId xmlns:a16="http://schemas.microsoft.com/office/drawing/2014/main" id="{0C3C1E2C-3D3B-F461-38AC-80111A310243}"/>
              </a:ext>
            </a:extLst>
          </p:cNvPr>
          <p:cNvPicPr>
            <a:picLocks noChangeAspect="1"/>
          </p:cNvPicPr>
          <p:nvPr/>
        </p:nvPicPr>
        <p:blipFill>
          <a:blip r:embed="rId6"/>
          <a:stretch>
            <a:fillRect/>
          </a:stretch>
        </p:blipFill>
        <p:spPr>
          <a:xfrm>
            <a:off x="4367463" y="5191707"/>
            <a:ext cx="7114674" cy="283280"/>
          </a:xfrm>
          <a:prstGeom prst="rect">
            <a:avLst/>
          </a:prstGeom>
        </p:spPr>
      </p:pic>
      <p:pic>
        <p:nvPicPr>
          <p:cNvPr id="4" name="Picture 3">
            <a:extLst>
              <a:ext uri="{FF2B5EF4-FFF2-40B4-BE49-F238E27FC236}">
                <a16:creationId xmlns:a16="http://schemas.microsoft.com/office/drawing/2014/main" id="{EB8FB0D0-0DA3-E7DF-167C-0BE44E01B6A0}"/>
              </a:ext>
            </a:extLst>
          </p:cNvPr>
          <p:cNvPicPr>
            <a:picLocks noChangeAspect="1"/>
          </p:cNvPicPr>
          <p:nvPr/>
        </p:nvPicPr>
        <p:blipFill>
          <a:blip r:embed="rId7"/>
          <a:stretch>
            <a:fillRect/>
          </a:stretch>
        </p:blipFill>
        <p:spPr>
          <a:xfrm>
            <a:off x="4030884" y="2354385"/>
            <a:ext cx="7759941" cy="1012425"/>
          </a:xfrm>
          <a:prstGeom prst="rect">
            <a:avLst/>
          </a:prstGeom>
        </p:spPr>
      </p:pic>
      <p:sp>
        <p:nvSpPr>
          <p:cNvPr id="7" name="Left Brace 6">
            <a:extLst>
              <a:ext uri="{FF2B5EF4-FFF2-40B4-BE49-F238E27FC236}">
                <a16:creationId xmlns:a16="http://schemas.microsoft.com/office/drawing/2014/main" id="{BE25EA9C-8974-C300-2C49-44471E1A5F50}"/>
              </a:ext>
            </a:extLst>
          </p:cNvPr>
          <p:cNvSpPr/>
          <p:nvPr/>
        </p:nvSpPr>
        <p:spPr>
          <a:xfrm rot="16200000">
            <a:off x="7165639" y="2121389"/>
            <a:ext cx="389467" cy="256260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4C28EB12-6BA0-5097-58FF-7D872AFA4F03}"/>
              </a:ext>
            </a:extLst>
          </p:cNvPr>
          <p:cNvSpPr/>
          <p:nvPr/>
        </p:nvSpPr>
        <p:spPr>
          <a:xfrm rot="16200000">
            <a:off x="10067994" y="1897123"/>
            <a:ext cx="389467" cy="301114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2B2C37F6-45EA-CCAA-D12A-5C65CE9248C0}"/>
              </a:ext>
            </a:extLst>
          </p:cNvPr>
          <p:cNvSpPr/>
          <p:nvPr/>
        </p:nvSpPr>
        <p:spPr>
          <a:xfrm rot="16200000">
            <a:off x="4631643" y="2607196"/>
            <a:ext cx="389467" cy="15909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E588A68-348B-63A1-F3DD-19EE6A3565AE}"/>
              </a:ext>
            </a:extLst>
          </p:cNvPr>
          <p:cNvSpPr txBox="1"/>
          <p:nvPr/>
        </p:nvSpPr>
        <p:spPr>
          <a:xfrm>
            <a:off x="3693546" y="3591177"/>
            <a:ext cx="2273418" cy="707886"/>
          </a:xfrm>
          <a:prstGeom prst="rect">
            <a:avLst/>
          </a:prstGeom>
          <a:noFill/>
        </p:spPr>
        <p:txBody>
          <a:bodyPr wrap="square" rtlCol="0">
            <a:spAutoFit/>
          </a:bodyPr>
          <a:lstStyle/>
          <a:p>
            <a:pPr algn="ctr"/>
            <a:r>
              <a:rPr lang="en-US" sz="2000" dirty="0"/>
              <a:t>Extended Maximum Likelihood</a:t>
            </a:r>
          </a:p>
        </p:txBody>
      </p:sp>
      <p:sp>
        <p:nvSpPr>
          <p:cNvPr id="14" name="TextBox 13">
            <a:extLst>
              <a:ext uri="{FF2B5EF4-FFF2-40B4-BE49-F238E27FC236}">
                <a16:creationId xmlns:a16="http://schemas.microsoft.com/office/drawing/2014/main" id="{F90EF392-BF93-146C-4D03-8262D15732D2}"/>
              </a:ext>
            </a:extLst>
          </p:cNvPr>
          <p:cNvSpPr txBox="1"/>
          <p:nvPr/>
        </p:nvSpPr>
        <p:spPr>
          <a:xfrm>
            <a:off x="8832777" y="3584765"/>
            <a:ext cx="2859900" cy="707886"/>
          </a:xfrm>
          <a:prstGeom prst="rect">
            <a:avLst/>
          </a:prstGeom>
          <a:noFill/>
        </p:spPr>
        <p:txBody>
          <a:bodyPr wrap="square" rtlCol="0">
            <a:spAutoFit/>
          </a:bodyPr>
          <a:lstStyle/>
          <a:p>
            <a:pPr algn="ctr"/>
            <a:r>
              <a:rPr lang="en-US" sz="2000" dirty="0"/>
              <a:t>Information per photon (</a:t>
            </a:r>
            <a:r>
              <a:rPr lang="en-US" sz="2000" i="1" dirty="0" err="1"/>
              <a:t>Hitnet</a:t>
            </a:r>
            <a:r>
              <a:rPr lang="en-US" sz="2000" dirty="0"/>
              <a:t>)</a:t>
            </a:r>
          </a:p>
        </p:txBody>
      </p:sp>
      <p:sp>
        <p:nvSpPr>
          <p:cNvPr id="16" name="TextBox 15">
            <a:extLst>
              <a:ext uri="{FF2B5EF4-FFF2-40B4-BE49-F238E27FC236}">
                <a16:creationId xmlns:a16="http://schemas.microsoft.com/office/drawing/2014/main" id="{FFAF4563-F4DE-62DC-4A76-267E022F37A5}"/>
              </a:ext>
            </a:extLst>
          </p:cNvPr>
          <p:cNvSpPr txBox="1"/>
          <p:nvPr/>
        </p:nvSpPr>
        <p:spPr>
          <a:xfrm>
            <a:off x="6138838" y="3579995"/>
            <a:ext cx="2443067" cy="707886"/>
          </a:xfrm>
          <a:prstGeom prst="rect">
            <a:avLst/>
          </a:prstGeom>
          <a:noFill/>
        </p:spPr>
        <p:txBody>
          <a:bodyPr wrap="square" rtlCol="0">
            <a:spAutoFit/>
          </a:bodyPr>
          <a:lstStyle/>
          <a:p>
            <a:pPr algn="ctr"/>
            <a:r>
              <a:rPr lang="en-US" sz="2000" dirty="0"/>
              <a:t>Total Detector Info </a:t>
            </a:r>
          </a:p>
          <a:p>
            <a:pPr algn="ctr"/>
            <a:r>
              <a:rPr lang="en-US" sz="2000" dirty="0"/>
              <a:t>(</a:t>
            </a:r>
            <a:r>
              <a:rPr lang="en-US" sz="2000" i="1" dirty="0" err="1"/>
              <a:t>Chargenet</a:t>
            </a:r>
            <a:r>
              <a:rPr lang="en-US" sz="2000" dirty="0"/>
              <a:t>)</a:t>
            </a:r>
          </a:p>
        </p:txBody>
      </p:sp>
    </p:spTree>
    <p:extLst>
      <p:ext uri="{BB962C8B-B14F-4D97-AF65-F5344CB8AC3E}">
        <p14:creationId xmlns:p14="http://schemas.microsoft.com/office/powerpoint/2010/main" val="223386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2</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p:txBody>
          <a:bodyPr/>
          <a:lstStyle/>
          <a:p>
            <a:r>
              <a:rPr lang="en-US" dirty="0">
                <a:cs typeface="Calibri Light"/>
              </a:rPr>
              <a:t>Introduction &amp; Motivation</a:t>
            </a:r>
            <a:endParaRPr lang="en-US" dirty="0"/>
          </a:p>
        </p:txBody>
      </p:sp>
      <p:sp>
        <p:nvSpPr>
          <p:cNvPr id="8" name="TextBox 2">
            <a:extLst>
              <a:ext uri="{FF2B5EF4-FFF2-40B4-BE49-F238E27FC236}">
                <a16:creationId xmlns:a16="http://schemas.microsoft.com/office/drawing/2014/main" id="{EB71945D-18A2-D375-4983-51F4BDB94CEE}"/>
              </a:ext>
            </a:extLst>
          </p:cNvPr>
          <p:cNvSpPr txBox="1"/>
          <p:nvPr/>
        </p:nvSpPr>
        <p:spPr>
          <a:xfrm>
            <a:off x="838200" y="1267351"/>
            <a:ext cx="10764520" cy="433965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Provide neutrino event reconstruction that does not hard code information about neutrino detector</a:t>
            </a:r>
            <a:endParaRPr lang="en-US" sz="2400" dirty="0"/>
          </a:p>
          <a:p>
            <a:pPr marL="800100" lvl="1" indent="-342900">
              <a:buFont typeface="Arial" panose="020B0604020202020204" pitchFamily="34" charset="0"/>
              <a:buChar char="•"/>
            </a:pPr>
            <a:r>
              <a:rPr lang="en-US" sz="2400" dirty="0"/>
              <a:t>Target medium properties: Scintillating material (</a:t>
            </a:r>
            <a:r>
              <a:rPr lang="en-US" sz="2400" dirty="0" err="1"/>
              <a:t>WbLS</a:t>
            </a:r>
            <a:r>
              <a:rPr lang="en-US" sz="2400" dirty="0"/>
              <a:t> </a:t>
            </a:r>
            <a:r>
              <a:rPr lang="en-US" dirty="0"/>
              <a:t>[1]</a:t>
            </a:r>
            <a:r>
              <a:rPr lang="en-US" sz="2400" dirty="0"/>
              <a:t>) , water, etc.</a:t>
            </a:r>
          </a:p>
          <a:p>
            <a:pPr marL="800100" lvl="1" indent="-342900">
              <a:buFont typeface="Arial" panose="020B0604020202020204" pitchFamily="34" charset="0"/>
              <a:buChar char="•"/>
            </a:pPr>
            <a:r>
              <a:rPr lang="en-US" sz="2400" dirty="0"/>
              <a:t>Photosensor properties: PMTs, </a:t>
            </a:r>
            <a:r>
              <a:rPr lang="en-US" sz="2400" dirty="0" err="1"/>
              <a:t>SiPMs</a:t>
            </a:r>
            <a:r>
              <a:rPr lang="en-US" sz="2400" dirty="0"/>
              <a:t>, LAPPDs </a:t>
            </a:r>
            <a:r>
              <a:rPr lang="en-US" dirty="0"/>
              <a:t>[2], </a:t>
            </a:r>
            <a:r>
              <a:rPr lang="en-US" sz="2400" dirty="0" err="1"/>
              <a:t>Dichroicons</a:t>
            </a:r>
            <a:r>
              <a:rPr lang="en-US" sz="2400" dirty="0"/>
              <a:t> </a:t>
            </a:r>
            <a:r>
              <a:rPr lang="en-US" dirty="0"/>
              <a:t>[3]</a:t>
            </a:r>
            <a:endParaRPr lang="en-US" sz="2400" dirty="0"/>
          </a:p>
          <a:p>
            <a:pPr marL="800100" lvl="1" indent="-342900">
              <a:buFont typeface="Arial" panose="020B0604020202020204" pitchFamily="34" charset="0"/>
              <a:buChar char="•"/>
            </a:pPr>
            <a:r>
              <a:rPr lang="en-US" sz="2400" dirty="0"/>
              <a:t>Geometry (Target volume, photosensor layout, etc.)</a:t>
            </a:r>
          </a:p>
          <a:p>
            <a:pPr marL="800100" lvl="1" indent="-342900">
              <a:buFont typeface="Arial" panose="020B0604020202020204" pitchFamily="34" charset="0"/>
              <a:buChar char="•"/>
            </a:pPr>
            <a:endParaRPr lang="en-US" sz="2400" dirty="0"/>
          </a:p>
          <a:p>
            <a:r>
              <a:rPr lang="en-US" sz="2400" dirty="0"/>
              <a:t>Ethos:  “If you can simulate it, we can reconstruct it”</a:t>
            </a:r>
            <a:endParaRPr lang="en-US" sz="1800" dirty="0"/>
          </a:p>
          <a:p>
            <a:endParaRPr lang="en-US" sz="2400" dirty="0"/>
          </a:p>
          <a:p>
            <a:pPr marL="342900" indent="-342900">
              <a:buFont typeface="Arial" panose="020B0604020202020204" pitchFamily="34" charset="0"/>
              <a:buChar char="•"/>
            </a:pPr>
            <a:r>
              <a:rPr lang="en-US" sz="2400" dirty="0"/>
              <a:t>Technique outlined in “A flexible event reconstruction based on machine learning techniques” </a:t>
            </a:r>
            <a:r>
              <a:rPr lang="en-US" dirty="0"/>
              <a:t>[4]</a:t>
            </a:r>
            <a:endParaRPr lang="en-US" sz="2400" dirty="0">
              <a:cs typeface="Calibri"/>
            </a:endParaRPr>
          </a:p>
          <a:p>
            <a:endParaRPr lang="en-US" sz="2800" dirty="0"/>
          </a:p>
        </p:txBody>
      </p:sp>
    </p:spTree>
    <p:extLst>
      <p:ext uri="{BB962C8B-B14F-4D97-AF65-F5344CB8AC3E}">
        <p14:creationId xmlns:p14="http://schemas.microsoft.com/office/powerpoint/2010/main" val="2195884868"/>
      </p:ext>
    </p:extLst>
  </p:cSld>
  <p:clrMapOvr>
    <a:masterClrMapping/>
  </p:clrMapOvr>
  <mc:AlternateContent xmlns:mc="http://schemas.openxmlformats.org/markup-compatibility/2006" xmlns:p14="http://schemas.microsoft.com/office/powerpoint/2010/main">
    <mc:Choice Requires="p14">
      <p:transition spd="slow" p14:dur="2000" advTm="68784"/>
    </mc:Choice>
    <mc:Fallback xmlns="">
      <p:transition spd="slow" advTm="6878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20</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p:txBody>
          <a:bodyPr/>
          <a:lstStyle/>
          <a:p>
            <a:r>
              <a:rPr lang="en-US" dirty="0">
                <a:cs typeface="Calibri Light"/>
              </a:rPr>
              <a:t>Network Architecture:</a:t>
            </a:r>
            <a:endParaRPr lang="en-US" dirty="0"/>
          </a:p>
        </p:txBody>
      </p:sp>
      <p:pic>
        <p:nvPicPr>
          <p:cNvPr id="1026" name="Picture 2">
            <a:extLst>
              <a:ext uri="{FF2B5EF4-FFF2-40B4-BE49-F238E27FC236}">
                <a16:creationId xmlns:a16="http://schemas.microsoft.com/office/drawing/2014/main" id="{6B3912A7-E780-F58A-37A7-1B241D352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613"/>
            <a:ext cx="12192000" cy="315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4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5D9E4-803A-74B7-E679-7F2E3A0D00E2}"/>
              </a:ext>
            </a:extLst>
          </p:cNvPr>
          <p:cNvSpPr>
            <a:spLocks noGrp="1"/>
          </p:cNvSpPr>
          <p:nvPr>
            <p:ph type="sldNum" sz="quarter" idx="12"/>
          </p:nvPr>
        </p:nvSpPr>
        <p:spPr/>
        <p:txBody>
          <a:bodyPr/>
          <a:lstStyle/>
          <a:p>
            <a:fld id="{E9F420B2-EBC4-466C-BA3D-528752E8DD38}" type="slidenum">
              <a:rPr lang="en-US" smtClean="0"/>
              <a:pPr/>
              <a:t>3</a:t>
            </a:fld>
            <a:endParaRPr lang="en-US" dirty="0"/>
          </a:p>
        </p:txBody>
      </p:sp>
      <p:sp>
        <p:nvSpPr>
          <p:cNvPr id="5" name="Title 1">
            <a:extLst>
              <a:ext uri="{FF2B5EF4-FFF2-40B4-BE49-F238E27FC236}">
                <a16:creationId xmlns:a16="http://schemas.microsoft.com/office/drawing/2014/main" id="{894C0D6E-AB14-D5DD-4FCF-F99FAC4C542F}"/>
              </a:ext>
            </a:extLst>
          </p:cNvPr>
          <p:cNvSpPr>
            <a:spLocks noGrp="1"/>
          </p:cNvSpPr>
          <p:nvPr>
            <p:ph type="title"/>
          </p:nvPr>
        </p:nvSpPr>
        <p:spPr>
          <a:xfrm>
            <a:off x="838200" y="142490"/>
            <a:ext cx="10515600" cy="1325563"/>
          </a:xfrm>
        </p:spPr>
        <p:txBody>
          <a:bodyPr/>
          <a:lstStyle/>
          <a:p>
            <a:r>
              <a:rPr lang="en-US" dirty="0"/>
              <a:t>Mission Relevance</a:t>
            </a:r>
          </a:p>
        </p:txBody>
      </p:sp>
      <p:sp>
        <p:nvSpPr>
          <p:cNvPr id="6" name="Content Placeholder 2">
            <a:extLst>
              <a:ext uri="{FF2B5EF4-FFF2-40B4-BE49-F238E27FC236}">
                <a16:creationId xmlns:a16="http://schemas.microsoft.com/office/drawing/2014/main" id="{CF9120CA-4911-238F-9473-A0A938DBBF90}"/>
              </a:ext>
            </a:extLst>
          </p:cNvPr>
          <p:cNvSpPr>
            <a:spLocks noGrp="1"/>
          </p:cNvSpPr>
          <p:nvPr>
            <p:ph idx="1"/>
          </p:nvPr>
        </p:nvSpPr>
        <p:spPr>
          <a:xfrm>
            <a:off x="838200" y="1397132"/>
            <a:ext cx="9906000" cy="4495667"/>
          </a:xfrm>
        </p:spPr>
        <p:txBody>
          <a:bodyPr>
            <a:normAutofit lnSpcReduction="10000"/>
          </a:bodyPr>
          <a:lstStyle/>
          <a:p>
            <a:r>
              <a:rPr lang="en-US" dirty="0"/>
              <a:t>Reactor antineutrinos have a very long attenuation length making the signal difficult to shield</a:t>
            </a:r>
          </a:p>
          <a:p>
            <a:pPr lvl="1"/>
            <a:r>
              <a:rPr lang="en-US" dirty="0"/>
              <a:t>Enables monitoring reactor activity at long range  </a:t>
            </a:r>
          </a:p>
          <a:p>
            <a:r>
              <a:rPr lang="en-US" dirty="0"/>
              <a:t>HITMAN (</a:t>
            </a:r>
            <a:r>
              <a:rPr lang="en-US" sz="2000" b="1" dirty="0"/>
              <a:t>H</a:t>
            </a:r>
            <a:r>
              <a:rPr lang="en-US" sz="2000" dirty="0"/>
              <a:t>ighly-parallelizable </a:t>
            </a:r>
            <a:r>
              <a:rPr lang="en-US" sz="2000" b="1" dirty="0"/>
              <a:t>I</a:t>
            </a:r>
            <a:r>
              <a:rPr lang="en-US" sz="2000" dirty="0"/>
              <a:t>nference </a:t>
            </a:r>
            <a:r>
              <a:rPr lang="en-US" sz="2000" b="1" dirty="0"/>
              <a:t>T</a:t>
            </a:r>
            <a:r>
              <a:rPr lang="en-US" sz="2000" dirty="0"/>
              <a:t>echnique for </a:t>
            </a:r>
            <a:r>
              <a:rPr lang="en-US" sz="2000" b="1" dirty="0"/>
              <a:t>M</a:t>
            </a:r>
            <a:r>
              <a:rPr lang="en-US" sz="2000" dirty="0"/>
              <a:t>onitoring </a:t>
            </a:r>
            <a:r>
              <a:rPr lang="en-US" sz="2000" b="1" dirty="0" err="1"/>
              <a:t>A</a:t>
            </a:r>
            <a:r>
              <a:rPr lang="en-US" sz="2000" dirty="0" err="1"/>
              <a:t>nti</a:t>
            </a:r>
            <a:r>
              <a:rPr lang="en-US" sz="2000" b="1" dirty="0" err="1"/>
              <a:t>N</a:t>
            </a:r>
            <a:r>
              <a:rPr lang="en-US" sz="2000" dirty="0" err="1"/>
              <a:t>eutrinos</a:t>
            </a:r>
            <a:r>
              <a:rPr lang="en-US" dirty="0"/>
              <a:t>)</a:t>
            </a:r>
          </a:p>
          <a:p>
            <a:pPr lvl="1"/>
            <a:r>
              <a:rPr lang="en-US" dirty="0"/>
              <a:t>Provide quantification of performance for novel neutrino detection technologies</a:t>
            </a:r>
          </a:p>
          <a:p>
            <a:pPr lvl="2"/>
            <a:r>
              <a:rPr lang="en-US" dirty="0"/>
              <a:t>Eos (LBL and LLNL)</a:t>
            </a:r>
          </a:p>
          <a:p>
            <a:pPr lvl="2"/>
            <a:r>
              <a:rPr lang="en-US" dirty="0" err="1"/>
              <a:t>LiquidO</a:t>
            </a:r>
            <a:endParaRPr lang="en-US" dirty="0"/>
          </a:p>
          <a:p>
            <a:pPr lvl="1"/>
            <a:r>
              <a:rPr lang="en-US" dirty="0"/>
              <a:t>Improve reactor detection characteristics of neutrino detector</a:t>
            </a:r>
          </a:p>
          <a:p>
            <a:pPr lvl="2"/>
            <a:r>
              <a:rPr lang="en-US" dirty="0"/>
              <a:t>Improving resolutions: Increases detection range, decreases reactor dwell time, reduces required detector volume, etc.</a:t>
            </a:r>
          </a:p>
          <a:p>
            <a:pPr lvl="1"/>
            <a:r>
              <a:rPr lang="en-US" dirty="0"/>
              <a:t>General method can be re-applied to other nuclear detection techniques </a:t>
            </a:r>
          </a:p>
          <a:p>
            <a:pPr marL="457200" lvl="1" indent="0">
              <a:buNone/>
            </a:pPr>
            <a:endParaRPr lang="en-US" dirty="0"/>
          </a:p>
        </p:txBody>
      </p:sp>
    </p:spTree>
    <p:extLst>
      <p:ext uri="{BB962C8B-B14F-4D97-AF65-F5344CB8AC3E}">
        <p14:creationId xmlns:p14="http://schemas.microsoft.com/office/powerpoint/2010/main" val="3851037600"/>
      </p:ext>
    </p:extLst>
  </p:cSld>
  <p:clrMapOvr>
    <a:masterClrMapping/>
  </p:clrMapOvr>
  <mc:AlternateContent xmlns:mc="http://schemas.openxmlformats.org/markup-compatibility/2006" xmlns:p14="http://schemas.microsoft.com/office/powerpoint/2010/main">
    <mc:Choice Requires="p14">
      <p:transition spd="slow" p14:dur="2000" advTm="80477"/>
    </mc:Choice>
    <mc:Fallback xmlns="">
      <p:transition spd="slow" advTm="804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xplosion: 8 Points 36">
            <a:extLst>
              <a:ext uri="{FF2B5EF4-FFF2-40B4-BE49-F238E27FC236}">
                <a16:creationId xmlns:a16="http://schemas.microsoft.com/office/drawing/2014/main" id="{46E12548-7C19-24DC-8F16-E1458726FBB7}"/>
              </a:ext>
            </a:extLst>
          </p:cNvPr>
          <p:cNvSpPr/>
          <p:nvPr/>
        </p:nvSpPr>
        <p:spPr>
          <a:xfrm>
            <a:off x="9850753" y="2038755"/>
            <a:ext cx="1016584" cy="822722"/>
          </a:xfrm>
          <a:prstGeom prst="irregularSeal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B7B27-DA14-4DC9-B206-77AF5EC385E3}"/>
              </a:ext>
            </a:extLst>
          </p:cNvPr>
          <p:cNvSpPr>
            <a:spLocks noGrp="1"/>
          </p:cNvSpPr>
          <p:nvPr>
            <p:ph type="title"/>
          </p:nvPr>
        </p:nvSpPr>
        <p:spPr>
          <a:xfrm>
            <a:off x="838200" y="134023"/>
            <a:ext cx="10515600" cy="1325563"/>
          </a:xfrm>
        </p:spPr>
        <p:txBody>
          <a:bodyPr>
            <a:normAutofit/>
          </a:bodyPr>
          <a:lstStyle/>
          <a:p>
            <a:r>
              <a:rPr lang="en-US" sz="4000" dirty="0"/>
              <a:t>The Inference Problem: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FACF71D-BCFF-41EA-91FC-2D3D6C7C202F}"/>
                  </a:ext>
                </a:extLst>
              </p:cNvPr>
              <p:cNvSpPr txBox="1"/>
              <p:nvPr/>
            </p:nvSpPr>
            <p:spPr>
              <a:xfrm>
                <a:off x="838198" y="1374874"/>
                <a:ext cx="5186974" cy="2369880"/>
              </a:xfrm>
              <a:prstGeom prst="rect">
                <a:avLst/>
              </a:prstGeom>
              <a:noFill/>
            </p:spPr>
            <p:txBody>
              <a:bodyPr wrap="square" rtlCol="0">
                <a:spAutoFit/>
              </a:bodyPr>
              <a:lstStyle/>
              <a:p>
                <a:r>
                  <a:rPr lang="en-US" sz="2800" dirty="0"/>
                  <a:t>For a given particle event we have:</a:t>
                </a:r>
                <a:endParaRPr lang="en-US" sz="2000" dirty="0"/>
              </a:p>
              <a:p>
                <a:pPr marL="342900" indent="-342900">
                  <a:buFont typeface="Arial" panose="020B0604020202020204" pitchFamily="34" charset="0"/>
                  <a:buChar char="•"/>
                </a:pPr>
                <a:r>
                  <a:rPr lang="en-US" sz="2400" dirty="0"/>
                  <a:t>Observables </a:t>
                </a:r>
                <a14:m>
                  <m:oMath xmlns:m="http://schemas.openxmlformats.org/officeDocument/2006/math">
                    <m:r>
                      <a:rPr lang="en-US" sz="2400" b="1" i="1" smtClean="0">
                        <a:latin typeface="Cambria Math" panose="02040503050406030204" pitchFamily="18" charset="0"/>
                      </a:rPr>
                      <m:t>𝒙</m:t>
                    </m:r>
                    <m:r>
                      <a:rPr lang="en-US" sz="2400" b="0" i="1" smtClean="0">
                        <a:latin typeface="Cambria Math" panose="02040503050406030204" pitchFamily="18" charset="0"/>
                      </a:rPr>
                      <m:t>: </m:t>
                    </m:r>
                  </m:oMath>
                </a14:m>
                <a:r>
                  <a:rPr lang="en-US" sz="2400" dirty="0"/>
                  <a:t>[Photon arrival time, Photosensor Hit ID]</a:t>
                </a:r>
              </a:p>
              <a:p>
                <a:pPr marL="342900" indent="-342900">
                  <a:buFont typeface="Arial" panose="020B0604020202020204" pitchFamily="34" charset="0"/>
                  <a:buChar char="•"/>
                </a:pPr>
                <a:r>
                  <a:rPr lang="en-US" sz="2400" dirty="0"/>
                  <a:t>Hypothesis </a:t>
                </a:r>
                <a14:m>
                  <m:oMath xmlns:m="http://schemas.openxmlformats.org/officeDocument/2006/math">
                    <m:r>
                      <a:rPr lang="en-US" sz="2400" b="1" i="1" smtClean="0">
                        <a:latin typeface="Cambria Math" panose="02040503050406030204" pitchFamily="18" charset="0"/>
                      </a:rPr>
                      <m:t>𝜽</m:t>
                    </m:r>
                  </m:oMath>
                </a14:m>
                <a:r>
                  <a:rPr lang="en-US" sz="2400" dirty="0"/>
                  <a:t>: [particle interaction vertex, direction, energy]</a:t>
                </a:r>
              </a:p>
              <a:p>
                <a:endParaRPr lang="en-US" sz="2400" dirty="0"/>
              </a:p>
            </p:txBody>
          </p:sp>
        </mc:Choice>
        <mc:Fallback xmlns="">
          <p:sp>
            <p:nvSpPr>
              <p:cNvPr id="3" name="TextBox 2">
                <a:extLst>
                  <a:ext uri="{FF2B5EF4-FFF2-40B4-BE49-F238E27FC236}">
                    <a16:creationId xmlns:a16="http://schemas.microsoft.com/office/drawing/2014/main" id="{6FACF71D-BCFF-41EA-91FC-2D3D6C7C202F}"/>
                  </a:ext>
                </a:extLst>
              </p:cNvPr>
              <p:cNvSpPr txBox="1">
                <a:spLocks noRot="1" noChangeAspect="1" noMove="1" noResize="1" noEditPoints="1" noAdjustHandles="1" noChangeArrowheads="1" noChangeShapeType="1" noTextEdit="1"/>
              </p:cNvSpPr>
              <p:nvPr/>
            </p:nvSpPr>
            <p:spPr>
              <a:xfrm>
                <a:off x="838198" y="1374874"/>
                <a:ext cx="5186974" cy="2369880"/>
              </a:xfrm>
              <a:prstGeom prst="rect">
                <a:avLst/>
              </a:prstGeom>
              <a:blipFill>
                <a:blip r:embed="rId5"/>
                <a:stretch>
                  <a:fillRect l="-2350" t="-2577" r="-223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264E086-8DFF-4FBC-A771-ED16EF282799}"/>
              </a:ext>
            </a:extLst>
          </p:cNvPr>
          <p:cNvSpPr>
            <a:spLocks noGrp="1"/>
          </p:cNvSpPr>
          <p:nvPr>
            <p:ph type="sldNum" sz="quarter" idx="12"/>
          </p:nvPr>
        </p:nvSpPr>
        <p:spPr/>
        <p:txBody>
          <a:bodyPr/>
          <a:lstStyle/>
          <a:p>
            <a:fld id="{E9F420B2-EBC4-466C-BA3D-528752E8DD38}" type="slidenum">
              <a:rPr lang="en-US" smtClean="0"/>
              <a:t>4</a:t>
            </a:fld>
            <a:endParaRPr lang="en-US" dirty="0"/>
          </a:p>
        </p:txBody>
      </p:sp>
      <p:pic>
        <p:nvPicPr>
          <p:cNvPr id="4" name="Picture 3">
            <a:extLst>
              <a:ext uri="{FF2B5EF4-FFF2-40B4-BE49-F238E27FC236}">
                <a16:creationId xmlns:a16="http://schemas.microsoft.com/office/drawing/2014/main" id="{D5E741DE-77AE-950F-6ED0-3F0E7761E1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3172" y="1233490"/>
            <a:ext cx="2131339" cy="251126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585766-12D9-6FA1-1E91-5E10D7FD0F07}"/>
                  </a:ext>
                </a:extLst>
              </p:cNvPr>
              <p:cNvSpPr txBox="1"/>
              <p:nvPr/>
            </p:nvSpPr>
            <p:spPr>
              <a:xfrm>
                <a:off x="6413049" y="864157"/>
                <a:ext cx="2570644" cy="400110"/>
              </a:xfrm>
              <a:prstGeom prst="rect">
                <a:avLst/>
              </a:prstGeom>
              <a:noFill/>
            </p:spPr>
            <p:txBody>
              <a:bodyPr wrap="square">
                <a:spAutoFit/>
              </a:bodyPr>
              <a:lstStyle/>
              <a:p>
                <a:r>
                  <a:rPr lang="en-US" sz="2000" b="0" dirty="0"/>
                  <a:t>Detector Response: </a:t>
                </a:r>
                <a14:m>
                  <m:oMath xmlns:m="http://schemas.openxmlformats.org/officeDocument/2006/math">
                    <m:r>
                      <a:rPr lang="en-US" sz="2000" b="0" i="1" smtClean="0">
                        <a:latin typeface="Cambria Math" panose="02040503050406030204" pitchFamily="18" charset="0"/>
                      </a:rPr>
                      <m:t>𝑥</m:t>
                    </m:r>
                  </m:oMath>
                </a14:m>
                <a:endParaRPr lang="en-US" sz="2000" dirty="0"/>
              </a:p>
            </p:txBody>
          </p:sp>
        </mc:Choice>
        <mc:Fallback xmlns="">
          <p:sp>
            <p:nvSpPr>
              <p:cNvPr id="6" name="TextBox 5">
                <a:extLst>
                  <a:ext uri="{FF2B5EF4-FFF2-40B4-BE49-F238E27FC236}">
                    <a16:creationId xmlns:a16="http://schemas.microsoft.com/office/drawing/2014/main" id="{D2585766-12D9-6FA1-1E91-5E10D7FD0F07}"/>
                  </a:ext>
                </a:extLst>
              </p:cNvPr>
              <p:cNvSpPr txBox="1">
                <a:spLocks noRot="1" noChangeAspect="1" noMove="1" noResize="1" noEditPoints="1" noAdjustHandles="1" noChangeArrowheads="1" noChangeShapeType="1" noTextEdit="1"/>
              </p:cNvSpPr>
              <p:nvPr/>
            </p:nvSpPr>
            <p:spPr>
              <a:xfrm>
                <a:off x="6413049" y="864157"/>
                <a:ext cx="2570644" cy="400110"/>
              </a:xfrm>
              <a:prstGeom prst="rect">
                <a:avLst/>
              </a:prstGeom>
              <a:blipFill>
                <a:blip r:embed="rId7"/>
                <a:stretch>
                  <a:fillRect l="-2370"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01AC0E-F4A8-962F-EC65-8EB093EAC143}"/>
                  </a:ext>
                </a:extLst>
              </p:cNvPr>
              <p:cNvSpPr txBox="1"/>
              <p:nvPr/>
            </p:nvSpPr>
            <p:spPr>
              <a:xfrm>
                <a:off x="9336171" y="864157"/>
                <a:ext cx="2525629" cy="400110"/>
              </a:xfrm>
              <a:prstGeom prst="rect">
                <a:avLst/>
              </a:prstGeom>
              <a:noFill/>
            </p:spPr>
            <p:txBody>
              <a:bodyPr wrap="square">
                <a:spAutoFit/>
              </a:bodyPr>
              <a:lstStyle/>
              <a:p>
                <a:r>
                  <a:rPr lang="en-US" sz="2000" b="0" dirty="0"/>
                  <a:t>Particle Hypothesis :</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𝜃</m:t>
                    </m:r>
                  </m:oMath>
                </a14:m>
                <a:endParaRPr lang="en-US" sz="2000" dirty="0"/>
              </a:p>
            </p:txBody>
          </p:sp>
        </mc:Choice>
        <mc:Fallback xmlns="">
          <p:sp>
            <p:nvSpPr>
              <p:cNvPr id="7" name="TextBox 6">
                <a:extLst>
                  <a:ext uri="{FF2B5EF4-FFF2-40B4-BE49-F238E27FC236}">
                    <a16:creationId xmlns:a16="http://schemas.microsoft.com/office/drawing/2014/main" id="{F301AC0E-F4A8-962F-EC65-8EB093EAC143}"/>
                  </a:ext>
                </a:extLst>
              </p:cNvPr>
              <p:cNvSpPr txBox="1">
                <a:spLocks noRot="1" noChangeAspect="1" noMove="1" noResize="1" noEditPoints="1" noAdjustHandles="1" noChangeArrowheads="1" noChangeShapeType="1" noTextEdit="1"/>
              </p:cNvSpPr>
              <p:nvPr/>
            </p:nvSpPr>
            <p:spPr>
              <a:xfrm>
                <a:off x="9336171" y="864157"/>
                <a:ext cx="2525629" cy="400110"/>
              </a:xfrm>
              <a:prstGeom prst="rect">
                <a:avLst/>
              </a:prstGeom>
              <a:blipFill>
                <a:blip r:embed="rId8"/>
                <a:stretch>
                  <a:fillRect l="-2657" t="-9231" b="-27692"/>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369CFB2-E10A-CAB9-830F-02545B3A7902}"/>
              </a:ext>
            </a:extLst>
          </p:cNvPr>
          <p:cNvSpPr txBox="1"/>
          <p:nvPr/>
        </p:nvSpPr>
        <p:spPr>
          <a:xfrm>
            <a:off x="838198" y="3993294"/>
            <a:ext cx="11201402" cy="1631216"/>
          </a:xfrm>
          <a:prstGeom prst="rect">
            <a:avLst/>
          </a:prstGeom>
          <a:noFill/>
        </p:spPr>
        <p:txBody>
          <a:bodyPr wrap="square">
            <a:spAutoFit/>
          </a:bodyPr>
          <a:lstStyle/>
          <a:p>
            <a:r>
              <a:rPr lang="en-US" sz="2800" dirty="0"/>
              <a:t>Given access to a simulation model, we perform inference combining:</a:t>
            </a:r>
          </a:p>
          <a:p>
            <a:pPr marL="457200" indent="-457200">
              <a:buFont typeface="+mj-lt"/>
              <a:buAutoNum type="arabicPeriod"/>
            </a:pPr>
            <a:r>
              <a:rPr lang="en-US" sz="2400" dirty="0"/>
              <a:t>Neural ratio estimators</a:t>
            </a:r>
          </a:p>
          <a:p>
            <a:pPr marL="457200" indent="-457200">
              <a:buFont typeface="+mj-lt"/>
              <a:buAutoNum type="arabicPeriod"/>
            </a:pPr>
            <a:r>
              <a:rPr lang="en-US" sz="2400" dirty="0"/>
              <a:t>Extended Maximum Likelihood (EML) decomposition</a:t>
            </a:r>
          </a:p>
          <a:p>
            <a:pPr marL="457200" indent="-457200">
              <a:buFont typeface="+mj-lt"/>
              <a:buAutoNum type="arabicPeriod"/>
            </a:pPr>
            <a:r>
              <a:rPr lang="en-US" sz="2400" dirty="0"/>
              <a:t>Parallelizable optimization routine </a:t>
            </a:r>
          </a:p>
        </p:txBody>
      </p:sp>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062E0719-DC17-758B-71AD-0461F58386C7}"/>
                  </a:ext>
                </a:extLst>
              </p:cNvPr>
              <p:cNvSpPr/>
              <p:nvPr/>
            </p:nvSpPr>
            <p:spPr>
              <a:xfrm>
                <a:off x="9355348" y="2955047"/>
                <a:ext cx="413312" cy="3545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𝜈</m:t>
                              </m:r>
                            </m:e>
                            <m:sub>
                              <m:r>
                                <a:rPr lang="en-US" sz="2400" b="0" i="1" smtClean="0">
                                  <a:latin typeface="Cambria Math" panose="02040503050406030204" pitchFamily="18" charset="0"/>
                                </a:rPr>
                                <m:t>𝑒</m:t>
                              </m:r>
                            </m:sub>
                          </m:sSub>
                        </m:e>
                      </m:acc>
                    </m:oMath>
                  </m:oMathPara>
                </a14:m>
                <a:endParaRPr lang="en-US" sz="2400" dirty="0"/>
              </a:p>
            </p:txBody>
          </p:sp>
        </mc:Choice>
        <mc:Fallback xmlns="">
          <p:sp>
            <p:nvSpPr>
              <p:cNvPr id="25" name="Oval 24">
                <a:extLst>
                  <a:ext uri="{FF2B5EF4-FFF2-40B4-BE49-F238E27FC236}">
                    <a16:creationId xmlns:a16="http://schemas.microsoft.com/office/drawing/2014/main" id="{062E0719-DC17-758B-71AD-0461F58386C7}"/>
                  </a:ext>
                </a:extLst>
              </p:cNvPr>
              <p:cNvSpPr>
                <a:spLocks noRot="1" noChangeAspect="1" noMove="1" noResize="1" noEditPoints="1" noAdjustHandles="1" noChangeArrowheads="1" noChangeShapeType="1" noTextEdit="1"/>
              </p:cNvSpPr>
              <p:nvPr/>
            </p:nvSpPr>
            <p:spPr>
              <a:xfrm>
                <a:off x="9355348" y="2955047"/>
                <a:ext cx="413312" cy="354511"/>
              </a:xfrm>
              <a:prstGeom prst="ellipse">
                <a:avLst/>
              </a:prstGeom>
              <a:blipFill>
                <a:blip r:embed="rId9"/>
                <a:stretch>
                  <a:fillRect l="-10145" b="-10000"/>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D8DDC35F-A7B6-360C-D136-7366F30F9621}"/>
              </a:ext>
            </a:extLst>
          </p:cNvPr>
          <p:cNvCxnSpPr>
            <a:cxnSpLocks/>
            <a:stCxn id="25" idx="7"/>
          </p:cNvCxnSpPr>
          <p:nvPr/>
        </p:nvCxnSpPr>
        <p:spPr>
          <a:xfrm flipV="1">
            <a:off x="9708132" y="2668137"/>
            <a:ext cx="389703" cy="33882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E9155FAB-16F2-D3CA-9F7A-58EF45F8C488}"/>
                  </a:ext>
                </a:extLst>
              </p:cNvPr>
              <p:cNvSpPr/>
              <p:nvPr/>
            </p:nvSpPr>
            <p:spPr>
              <a:xfrm>
                <a:off x="9167152" y="1321528"/>
                <a:ext cx="826623" cy="7489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𝑝</m:t>
                      </m:r>
                    </m:oMath>
                  </m:oMathPara>
                </a14:m>
                <a:endParaRPr lang="en-US" sz="2400" dirty="0"/>
              </a:p>
            </p:txBody>
          </p:sp>
        </mc:Choice>
        <mc:Fallback xmlns="">
          <p:sp>
            <p:nvSpPr>
              <p:cNvPr id="30" name="Oval 29">
                <a:extLst>
                  <a:ext uri="{FF2B5EF4-FFF2-40B4-BE49-F238E27FC236}">
                    <a16:creationId xmlns:a16="http://schemas.microsoft.com/office/drawing/2014/main" id="{E9155FAB-16F2-D3CA-9F7A-58EF45F8C488}"/>
                  </a:ext>
                </a:extLst>
              </p:cNvPr>
              <p:cNvSpPr>
                <a:spLocks noRot="1" noChangeAspect="1" noMove="1" noResize="1" noEditPoints="1" noAdjustHandles="1" noChangeArrowheads="1" noChangeShapeType="1" noTextEdit="1"/>
              </p:cNvSpPr>
              <p:nvPr/>
            </p:nvSpPr>
            <p:spPr>
              <a:xfrm>
                <a:off x="9167152" y="1321528"/>
                <a:ext cx="826623" cy="748960"/>
              </a:xfrm>
              <a:prstGeom prst="ellipse">
                <a:avLst/>
              </a:prstGeom>
              <a:blipFill>
                <a:blip r:embed="rId10"/>
                <a:stretch>
                  <a:fillRect/>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690BA508-4F48-6EBE-F76A-705E66BB915D}"/>
              </a:ext>
            </a:extLst>
          </p:cNvPr>
          <p:cNvCxnSpPr>
            <a:cxnSpLocks/>
            <a:stCxn id="30" idx="5"/>
          </p:cNvCxnSpPr>
          <p:nvPr/>
        </p:nvCxnSpPr>
        <p:spPr>
          <a:xfrm>
            <a:off x="9872719" y="1960805"/>
            <a:ext cx="225116" cy="21226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C41AADC0-153E-F255-26B2-AF0B68975B56}"/>
                  </a:ext>
                </a:extLst>
              </p:cNvPr>
              <p:cNvSpPr/>
              <p:nvPr/>
            </p:nvSpPr>
            <p:spPr>
              <a:xfrm>
                <a:off x="10719588" y="1321528"/>
                <a:ext cx="826623" cy="7489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0" i="1" smtClean="0">
                        <a:latin typeface="Cambria Math" panose="02040503050406030204" pitchFamily="18" charset="0"/>
                      </a:rPr>
                      <m:t>𝑛</m:t>
                    </m:r>
                  </m:oMath>
                </a14:m>
                <a:r>
                  <a:rPr lang="en-US" sz="3200" dirty="0"/>
                  <a:t> </a:t>
                </a:r>
              </a:p>
            </p:txBody>
          </p:sp>
        </mc:Choice>
        <mc:Fallback xmlns="">
          <p:sp>
            <p:nvSpPr>
              <p:cNvPr id="38" name="Oval 37">
                <a:extLst>
                  <a:ext uri="{FF2B5EF4-FFF2-40B4-BE49-F238E27FC236}">
                    <a16:creationId xmlns:a16="http://schemas.microsoft.com/office/drawing/2014/main" id="{C41AADC0-153E-F255-26B2-AF0B68975B56}"/>
                  </a:ext>
                </a:extLst>
              </p:cNvPr>
              <p:cNvSpPr>
                <a:spLocks noRot="1" noChangeAspect="1" noMove="1" noResize="1" noEditPoints="1" noAdjustHandles="1" noChangeArrowheads="1" noChangeShapeType="1" noTextEdit="1"/>
              </p:cNvSpPr>
              <p:nvPr/>
            </p:nvSpPr>
            <p:spPr>
              <a:xfrm>
                <a:off x="10719588" y="1321528"/>
                <a:ext cx="826623" cy="748960"/>
              </a:xfrm>
              <a:prstGeom prst="ellipse">
                <a:avLst/>
              </a:prstGeom>
              <a:blipFill>
                <a:blip r:embed="rId11"/>
                <a:stretch>
                  <a:fillRect/>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D7754BB3-3617-DDAC-25D3-A1FF0FDE9CB3}"/>
              </a:ext>
            </a:extLst>
          </p:cNvPr>
          <p:cNvCxnSpPr>
            <a:cxnSpLocks/>
            <a:endCxn id="38" idx="3"/>
          </p:cNvCxnSpPr>
          <p:nvPr/>
        </p:nvCxnSpPr>
        <p:spPr>
          <a:xfrm flipV="1">
            <a:off x="10615528" y="1960805"/>
            <a:ext cx="225116" cy="187633"/>
          </a:xfrm>
          <a:prstGeom prst="straightConnector1">
            <a:avLst/>
          </a:prstGeom>
          <a:ln w="508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5F5600BD-5090-8143-9520-458863FE6D00}"/>
                  </a:ext>
                </a:extLst>
              </p:cNvPr>
              <p:cNvSpPr/>
              <p:nvPr/>
            </p:nvSpPr>
            <p:spPr>
              <a:xfrm>
                <a:off x="10839531" y="2861477"/>
                <a:ext cx="552099" cy="51864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𝛽</m:t>
                          </m:r>
                        </m:e>
                        <m:sup>
                          <m:r>
                            <a:rPr lang="en-US" sz="2400" b="0" i="1" smtClean="0">
                              <a:latin typeface="Cambria Math" panose="02040503050406030204" pitchFamily="18" charset="0"/>
                            </a:rPr>
                            <m:t>+</m:t>
                          </m:r>
                        </m:sup>
                      </m:sSup>
                    </m:oMath>
                  </m:oMathPara>
                </a14:m>
                <a:endParaRPr lang="en-US" sz="2400" dirty="0"/>
              </a:p>
            </p:txBody>
          </p:sp>
        </mc:Choice>
        <mc:Fallback xmlns="">
          <p:sp>
            <p:nvSpPr>
              <p:cNvPr id="45" name="Oval 44">
                <a:extLst>
                  <a:ext uri="{FF2B5EF4-FFF2-40B4-BE49-F238E27FC236}">
                    <a16:creationId xmlns:a16="http://schemas.microsoft.com/office/drawing/2014/main" id="{5F5600BD-5090-8143-9520-458863FE6D00}"/>
                  </a:ext>
                </a:extLst>
              </p:cNvPr>
              <p:cNvSpPr>
                <a:spLocks noRot="1" noChangeAspect="1" noMove="1" noResize="1" noEditPoints="1" noAdjustHandles="1" noChangeArrowheads="1" noChangeShapeType="1" noTextEdit="1"/>
              </p:cNvSpPr>
              <p:nvPr/>
            </p:nvSpPr>
            <p:spPr>
              <a:xfrm>
                <a:off x="10839531" y="2861477"/>
                <a:ext cx="552099" cy="518649"/>
              </a:xfrm>
              <a:prstGeom prst="ellipse">
                <a:avLst/>
              </a:prstGeom>
              <a:blipFill>
                <a:blip r:embed="rId12"/>
                <a:stretch>
                  <a:fillRect l="-13978" b="-9195"/>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98072495-B438-AB61-2C45-B827CBE820CA}"/>
              </a:ext>
            </a:extLst>
          </p:cNvPr>
          <p:cNvCxnSpPr>
            <a:cxnSpLocks/>
            <a:endCxn id="45" idx="1"/>
          </p:cNvCxnSpPr>
          <p:nvPr/>
        </p:nvCxnSpPr>
        <p:spPr>
          <a:xfrm>
            <a:off x="10695268" y="2708092"/>
            <a:ext cx="225116" cy="229339"/>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149784"/>
      </p:ext>
    </p:extLst>
  </p:cSld>
  <p:clrMapOvr>
    <a:masterClrMapping/>
  </p:clrMapOvr>
  <mc:AlternateContent xmlns:mc="http://schemas.openxmlformats.org/markup-compatibility/2006" xmlns:p14="http://schemas.microsoft.com/office/powerpoint/2010/main">
    <mc:Choice Requires="p14">
      <p:transition spd="slow" p14:dur="2000" advTm="45890"/>
    </mc:Choice>
    <mc:Fallback xmlns="">
      <p:transition spd="slow" advTm="458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7B27-DA14-4DC9-B206-77AF5EC385E3}"/>
              </a:ext>
            </a:extLst>
          </p:cNvPr>
          <p:cNvSpPr>
            <a:spLocks noGrp="1"/>
          </p:cNvSpPr>
          <p:nvPr>
            <p:ph type="title"/>
          </p:nvPr>
        </p:nvSpPr>
        <p:spPr/>
        <p:txBody>
          <a:bodyPr>
            <a:normAutofit/>
          </a:bodyPr>
          <a:lstStyle/>
          <a:p>
            <a:r>
              <a:rPr lang="en-US" sz="4000" dirty="0"/>
              <a:t>Neural Ratio Estimators</a:t>
            </a:r>
          </a:p>
        </p:txBody>
      </p:sp>
      <p:sp>
        <p:nvSpPr>
          <p:cNvPr id="3" name="TextBox 2">
            <a:extLst>
              <a:ext uri="{FF2B5EF4-FFF2-40B4-BE49-F238E27FC236}">
                <a16:creationId xmlns:a16="http://schemas.microsoft.com/office/drawing/2014/main" id="{6FACF71D-BCFF-41EA-91FC-2D3D6C7C202F}"/>
              </a:ext>
            </a:extLst>
          </p:cNvPr>
          <p:cNvSpPr txBox="1"/>
          <p:nvPr/>
        </p:nvSpPr>
        <p:spPr>
          <a:xfrm>
            <a:off x="398106" y="1191152"/>
            <a:ext cx="11663265" cy="732573"/>
          </a:xfrm>
          <a:prstGeom prst="rect">
            <a:avLst/>
          </a:prstGeom>
          <a:noFill/>
        </p:spPr>
        <p:txBody>
          <a:bodyPr wrap="square" rtlCol="0">
            <a:spAutoFit/>
          </a:bodyPr>
          <a:lstStyle/>
          <a:p>
            <a:r>
              <a:rPr lang="en-US" sz="2000" dirty="0"/>
              <a:t>1) A set of sample particle events is presented to a neural network in two forms: correlated detector response and particle parameters and uncorrelated detector response and particle parameters.  </a:t>
            </a:r>
          </a:p>
        </p:txBody>
      </p:sp>
      <p:sp>
        <p:nvSpPr>
          <p:cNvPr id="14" name="TextBox 13">
            <a:extLst>
              <a:ext uri="{FF2B5EF4-FFF2-40B4-BE49-F238E27FC236}">
                <a16:creationId xmlns:a16="http://schemas.microsoft.com/office/drawing/2014/main" id="{6382C0A5-7514-4D8B-8076-508CE40823BB}"/>
              </a:ext>
            </a:extLst>
          </p:cNvPr>
          <p:cNvSpPr txBox="1"/>
          <p:nvPr/>
        </p:nvSpPr>
        <p:spPr>
          <a:xfrm>
            <a:off x="398106" y="3915416"/>
            <a:ext cx="11569158" cy="400110"/>
          </a:xfrm>
          <a:prstGeom prst="rect">
            <a:avLst/>
          </a:prstGeom>
          <a:noFill/>
        </p:spPr>
        <p:txBody>
          <a:bodyPr wrap="square">
            <a:spAutoFit/>
          </a:bodyPr>
          <a:lstStyle/>
          <a:p>
            <a:r>
              <a:rPr lang="en-US" sz="2000" dirty="0"/>
              <a:t>2) Neural network is trained differentiate between the correlated and uncorrelated data sets.  </a:t>
            </a:r>
          </a:p>
        </p:txBody>
      </p:sp>
      <p:sp>
        <p:nvSpPr>
          <p:cNvPr id="6" name="Rectangle: Rounded Corners 5">
            <a:extLst>
              <a:ext uri="{FF2B5EF4-FFF2-40B4-BE49-F238E27FC236}">
                <a16:creationId xmlns:a16="http://schemas.microsoft.com/office/drawing/2014/main" id="{35FBAB35-9768-447A-AF5F-DE2A6AD35A51}"/>
              </a:ext>
            </a:extLst>
          </p:cNvPr>
          <p:cNvSpPr/>
          <p:nvPr/>
        </p:nvSpPr>
        <p:spPr>
          <a:xfrm>
            <a:off x="875681" y="2380866"/>
            <a:ext cx="2296278"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Detector Response 1</a:t>
            </a:r>
          </a:p>
        </p:txBody>
      </p:sp>
      <p:sp>
        <p:nvSpPr>
          <p:cNvPr id="16" name="Rectangle: Rounded Corners 15">
            <a:extLst>
              <a:ext uri="{FF2B5EF4-FFF2-40B4-BE49-F238E27FC236}">
                <a16:creationId xmlns:a16="http://schemas.microsoft.com/office/drawing/2014/main" id="{9B74E923-8C10-4651-A295-BCF78B78C394}"/>
              </a:ext>
            </a:extLst>
          </p:cNvPr>
          <p:cNvSpPr/>
          <p:nvPr/>
        </p:nvSpPr>
        <p:spPr>
          <a:xfrm>
            <a:off x="875681" y="2811296"/>
            <a:ext cx="2296278"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Detector Response 2</a:t>
            </a:r>
          </a:p>
        </p:txBody>
      </p:sp>
      <p:sp>
        <p:nvSpPr>
          <p:cNvPr id="17" name="Rectangle: Rounded Corners 16">
            <a:extLst>
              <a:ext uri="{FF2B5EF4-FFF2-40B4-BE49-F238E27FC236}">
                <a16:creationId xmlns:a16="http://schemas.microsoft.com/office/drawing/2014/main" id="{644C741E-58E8-4BAB-8FC8-88CD25764B9C}"/>
              </a:ext>
            </a:extLst>
          </p:cNvPr>
          <p:cNvSpPr/>
          <p:nvPr/>
        </p:nvSpPr>
        <p:spPr>
          <a:xfrm>
            <a:off x="875681" y="3241726"/>
            <a:ext cx="2296278"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Detector Response 3</a:t>
            </a:r>
          </a:p>
        </p:txBody>
      </p:sp>
      <p:sp>
        <p:nvSpPr>
          <p:cNvPr id="22" name="Rectangle: Rounded Corners 21">
            <a:extLst>
              <a:ext uri="{FF2B5EF4-FFF2-40B4-BE49-F238E27FC236}">
                <a16:creationId xmlns:a16="http://schemas.microsoft.com/office/drawing/2014/main" id="{7C512B35-4633-4A29-84F0-E5EBB95237E2}"/>
              </a:ext>
            </a:extLst>
          </p:cNvPr>
          <p:cNvSpPr/>
          <p:nvPr/>
        </p:nvSpPr>
        <p:spPr>
          <a:xfrm>
            <a:off x="3746715" y="2380866"/>
            <a:ext cx="2296278"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Particle Event 1</a:t>
            </a:r>
          </a:p>
        </p:txBody>
      </p:sp>
      <p:sp>
        <p:nvSpPr>
          <p:cNvPr id="23" name="Rectangle: Rounded Corners 22">
            <a:extLst>
              <a:ext uri="{FF2B5EF4-FFF2-40B4-BE49-F238E27FC236}">
                <a16:creationId xmlns:a16="http://schemas.microsoft.com/office/drawing/2014/main" id="{4CDA04EA-351E-4D47-89D5-91C00FC62B43}"/>
              </a:ext>
            </a:extLst>
          </p:cNvPr>
          <p:cNvSpPr/>
          <p:nvPr/>
        </p:nvSpPr>
        <p:spPr>
          <a:xfrm>
            <a:off x="3746715" y="2811296"/>
            <a:ext cx="2296278"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Particle Event 2</a:t>
            </a:r>
          </a:p>
        </p:txBody>
      </p:sp>
      <p:sp>
        <p:nvSpPr>
          <p:cNvPr id="24" name="Rectangle: Rounded Corners 23">
            <a:extLst>
              <a:ext uri="{FF2B5EF4-FFF2-40B4-BE49-F238E27FC236}">
                <a16:creationId xmlns:a16="http://schemas.microsoft.com/office/drawing/2014/main" id="{62CF530F-A5A8-4D84-B2B2-8B015FFCD8D7}"/>
              </a:ext>
            </a:extLst>
          </p:cNvPr>
          <p:cNvSpPr/>
          <p:nvPr/>
        </p:nvSpPr>
        <p:spPr>
          <a:xfrm>
            <a:off x="3746715" y="3241726"/>
            <a:ext cx="2296278"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Particle Event 3</a:t>
            </a:r>
          </a:p>
        </p:txBody>
      </p:sp>
      <p:cxnSp>
        <p:nvCxnSpPr>
          <p:cNvPr id="8" name="Straight Arrow Connector 7">
            <a:extLst>
              <a:ext uri="{FF2B5EF4-FFF2-40B4-BE49-F238E27FC236}">
                <a16:creationId xmlns:a16="http://schemas.microsoft.com/office/drawing/2014/main" id="{EBE4F7F2-A44C-45E0-8360-70C2C09D1D3F}"/>
              </a:ext>
            </a:extLst>
          </p:cNvPr>
          <p:cNvCxnSpPr>
            <a:stCxn id="6" idx="3"/>
            <a:endCxn id="22" idx="1"/>
          </p:cNvCxnSpPr>
          <p:nvPr/>
        </p:nvCxnSpPr>
        <p:spPr>
          <a:xfrm>
            <a:off x="3171959" y="2584066"/>
            <a:ext cx="5747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7D42FE5-B3BC-47BB-88C8-F6A478B67C66}"/>
              </a:ext>
            </a:extLst>
          </p:cNvPr>
          <p:cNvCxnSpPr>
            <a:stCxn id="16" idx="3"/>
            <a:endCxn id="23" idx="1"/>
          </p:cNvCxnSpPr>
          <p:nvPr/>
        </p:nvCxnSpPr>
        <p:spPr>
          <a:xfrm>
            <a:off x="3171959" y="3014496"/>
            <a:ext cx="5747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249BC6-BB7C-4CE3-955C-8A1413F67F14}"/>
              </a:ext>
            </a:extLst>
          </p:cNvPr>
          <p:cNvCxnSpPr>
            <a:stCxn id="17" idx="3"/>
            <a:endCxn id="24" idx="1"/>
          </p:cNvCxnSpPr>
          <p:nvPr/>
        </p:nvCxnSpPr>
        <p:spPr>
          <a:xfrm>
            <a:off x="3171959" y="3444926"/>
            <a:ext cx="5747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965357A-07B2-41E3-A6D4-DC73335DE0EB}"/>
              </a:ext>
            </a:extLst>
          </p:cNvPr>
          <p:cNvSpPr/>
          <p:nvPr/>
        </p:nvSpPr>
        <p:spPr>
          <a:xfrm>
            <a:off x="6319219" y="2380866"/>
            <a:ext cx="2296278"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Detector Response 1</a:t>
            </a:r>
          </a:p>
        </p:txBody>
      </p:sp>
      <p:sp>
        <p:nvSpPr>
          <p:cNvPr id="40" name="Rectangle: Rounded Corners 39">
            <a:extLst>
              <a:ext uri="{FF2B5EF4-FFF2-40B4-BE49-F238E27FC236}">
                <a16:creationId xmlns:a16="http://schemas.microsoft.com/office/drawing/2014/main" id="{C621C2D2-FC13-4030-84DA-AA0852944819}"/>
              </a:ext>
            </a:extLst>
          </p:cNvPr>
          <p:cNvSpPr/>
          <p:nvPr/>
        </p:nvSpPr>
        <p:spPr>
          <a:xfrm>
            <a:off x="6319219" y="2811296"/>
            <a:ext cx="2296278"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Detector Response 2</a:t>
            </a:r>
          </a:p>
        </p:txBody>
      </p:sp>
      <p:sp>
        <p:nvSpPr>
          <p:cNvPr id="41" name="Rectangle: Rounded Corners 40">
            <a:extLst>
              <a:ext uri="{FF2B5EF4-FFF2-40B4-BE49-F238E27FC236}">
                <a16:creationId xmlns:a16="http://schemas.microsoft.com/office/drawing/2014/main" id="{E80F29FD-C847-4E28-BDCF-0BBA078BF32C}"/>
              </a:ext>
            </a:extLst>
          </p:cNvPr>
          <p:cNvSpPr/>
          <p:nvPr/>
        </p:nvSpPr>
        <p:spPr>
          <a:xfrm>
            <a:off x="6319219" y="3241726"/>
            <a:ext cx="2296278"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Detector Response 3</a:t>
            </a:r>
          </a:p>
        </p:txBody>
      </p:sp>
      <p:sp>
        <p:nvSpPr>
          <p:cNvPr id="42" name="Rectangle: Rounded Corners 41">
            <a:extLst>
              <a:ext uri="{FF2B5EF4-FFF2-40B4-BE49-F238E27FC236}">
                <a16:creationId xmlns:a16="http://schemas.microsoft.com/office/drawing/2014/main" id="{C287B3C5-58B3-46EA-8C37-50197647240F}"/>
              </a:ext>
            </a:extLst>
          </p:cNvPr>
          <p:cNvSpPr/>
          <p:nvPr/>
        </p:nvSpPr>
        <p:spPr>
          <a:xfrm>
            <a:off x="9190253" y="2380866"/>
            <a:ext cx="2296278"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Particle Event 1</a:t>
            </a:r>
          </a:p>
        </p:txBody>
      </p:sp>
      <p:sp>
        <p:nvSpPr>
          <p:cNvPr id="43" name="Rectangle: Rounded Corners 42">
            <a:extLst>
              <a:ext uri="{FF2B5EF4-FFF2-40B4-BE49-F238E27FC236}">
                <a16:creationId xmlns:a16="http://schemas.microsoft.com/office/drawing/2014/main" id="{786FB481-B673-4408-A0E5-41B0C7D1E405}"/>
              </a:ext>
            </a:extLst>
          </p:cNvPr>
          <p:cNvSpPr/>
          <p:nvPr/>
        </p:nvSpPr>
        <p:spPr>
          <a:xfrm>
            <a:off x="9190253" y="2811296"/>
            <a:ext cx="2296278"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Particle Event 2</a:t>
            </a:r>
          </a:p>
        </p:txBody>
      </p:sp>
      <p:sp>
        <p:nvSpPr>
          <p:cNvPr id="44" name="Rectangle: Rounded Corners 43">
            <a:extLst>
              <a:ext uri="{FF2B5EF4-FFF2-40B4-BE49-F238E27FC236}">
                <a16:creationId xmlns:a16="http://schemas.microsoft.com/office/drawing/2014/main" id="{D7CBC7A9-006F-49B5-9A16-C0839DCDB705}"/>
              </a:ext>
            </a:extLst>
          </p:cNvPr>
          <p:cNvSpPr/>
          <p:nvPr/>
        </p:nvSpPr>
        <p:spPr>
          <a:xfrm>
            <a:off x="9190253" y="3241726"/>
            <a:ext cx="2296278"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Particle Event 3</a:t>
            </a:r>
          </a:p>
        </p:txBody>
      </p:sp>
      <p:cxnSp>
        <p:nvCxnSpPr>
          <p:cNvPr id="30" name="Straight Arrow Connector 29">
            <a:extLst>
              <a:ext uri="{FF2B5EF4-FFF2-40B4-BE49-F238E27FC236}">
                <a16:creationId xmlns:a16="http://schemas.microsoft.com/office/drawing/2014/main" id="{4D3D91B8-0F54-40B3-AFDD-567D6D60FD70}"/>
              </a:ext>
            </a:extLst>
          </p:cNvPr>
          <p:cNvCxnSpPr>
            <a:stCxn id="39" idx="3"/>
            <a:endCxn id="44" idx="1"/>
          </p:cNvCxnSpPr>
          <p:nvPr/>
        </p:nvCxnSpPr>
        <p:spPr>
          <a:xfrm>
            <a:off x="8615497" y="2584066"/>
            <a:ext cx="574756" cy="860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5C7B768-275A-4B88-9F51-19D991476AA2}"/>
              </a:ext>
            </a:extLst>
          </p:cNvPr>
          <p:cNvCxnSpPr>
            <a:stCxn id="40" idx="3"/>
            <a:endCxn id="42" idx="1"/>
          </p:cNvCxnSpPr>
          <p:nvPr/>
        </p:nvCxnSpPr>
        <p:spPr>
          <a:xfrm flipV="1">
            <a:off x="8615497" y="2584066"/>
            <a:ext cx="574756" cy="430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16C6A70-ACEA-4A13-9EB0-81C887BE75CC}"/>
              </a:ext>
            </a:extLst>
          </p:cNvPr>
          <p:cNvCxnSpPr>
            <a:stCxn id="41" idx="3"/>
            <a:endCxn id="43" idx="1"/>
          </p:cNvCxnSpPr>
          <p:nvPr/>
        </p:nvCxnSpPr>
        <p:spPr>
          <a:xfrm flipV="1">
            <a:off x="8615497" y="3014496"/>
            <a:ext cx="574756" cy="430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7599E08-5673-45E5-B372-BCD3B5BB7568}"/>
                  </a:ext>
                </a:extLst>
              </p:cNvPr>
              <p:cNvSpPr txBox="1"/>
              <p:nvPr/>
            </p:nvSpPr>
            <p:spPr>
              <a:xfrm>
                <a:off x="1968454" y="1978199"/>
                <a:ext cx="29817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rPr>
                        <m:t>Correlated</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Simulation</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Data</m:t>
                      </m:r>
                    </m:oMath>
                  </m:oMathPara>
                </a14:m>
                <a:endParaRPr lang="en-US" dirty="0"/>
              </a:p>
            </p:txBody>
          </p:sp>
        </mc:Choice>
        <mc:Fallback xmlns="">
          <p:sp>
            <p:nvSpPr>
              <p:cNvPr id="56" name="TextBox 55">
                <a:extLst>
                  <a:ext uri="{FF2B5EF4-FFF2-40B4-BE49-F238E27FC236}">
                    <a16:creationId xmlns:a16="http://schemas.microsoft.com/office/drawing/2014/main" id="{97599E08-5673-45E5-B372-BCD3B5BB7568}"/>
                  </a:ext>
                </a:extLst>
              </p:cNvPr>
              <p:cNvSpPr txBox="1">
                <a:spLocks noRot="1" noChangeAspect="1" noMove="1" noResize="1" noEditPoints="1" noAdjustHandles="1" noChangeArrowheads="1" noChangeShapeType="1" noTextEdit="1"/>
              </p:cNvSpPr>
              <p:nvPr/>
            </p:nvSpPr>
            <p:spPr>
              <a:xfrm>
                <a:off x="1968454" y="1978199"/>
                <a:ext cx="2981766" cy="369332"/>
              </a:xfrm>
              <a:prstGeom prst="rect">
                <a:avLst/>
              </a:prstGeom>
              <a:blipFill>
                <a:blip r:embed="rId5"/>
                <a:stretch>
                  <a:fillRect r="-1227" b="-13333"/>
                </a:stretch>
              </a:blipFill>
            </p:spPr>
            <p:txBody>
              <a:bodyPr/>
              <a:lstStyle/>
              <a:p>
                <a:r>
                  <a:rPr lang="en-US">
                    <a:noFill/>
                  </a:rPr>
                  <a:t> </a:t>
                </a:r>
              </a:p>
            </p:txBody>
          </p:sp>
        </mc:Fallback>
      </mc:AlternateContent>
      <p:sp>
        <p:nvSpPr>
          <p:cNvPr id="59" name="TextBox 58">
            <a:extLst>
              <a:ext uri="{FF2B5EF4-FFF2-40B4-BE49-F238E27FC236}">
                <a16:creationId xmlns:a16="http://schemas.microsoft.com/office/drawing/2014/main" id="{01F6A189-DDE7-4CE6-86E6-7B20471DC06C}"/>
              </a:ext>
            </a:extLst>
          </p:cNvPr>
          <p:cNvSpPr txBox="1"/>
          <p:nvPr/>
        </p:nvSpPr>
        <p:spPr>
          <a:xfrm>
            <a:off x="398106" y="5656655"/>
            <a:ext cx="11569158" cy="400110"/>
          </a:xfrm>
          <a:prstGeom prst="rect">
            <a:avLst/>
          </a:prstGeom>
          <a:noFill/>
        </p:spPr>
        <p:txBody>
          <a:bodyPr wrap="square">
            <a:spAutoFit/>
          </a:bodyPr>
          <a:lstStyle/>
          <a:p>
            <a:r>
              <a:rPr lang="en-US" sz="2000" dirty="0"/>
              <a:t>The resulting neural network can then be used to provide a quantity proportion to the likelihood function</a:t>
            </a:r>
          </a:p>
        </p:txBody>
      </p:sp>
      <p:sp>
        <p:nvSpPr>
          <p:cNvPr id="60" name="Rectangle: Rounded Corners 59">
            <a:extLst>
              <a:ext uri="{FF2B5EF4-FFF2-40B4-BE49-F238E27FC236}">
                <a16:creationId xmlns:a16="http://schemas.microsoft.com/office/drawing/2014/main" id="{8A124FA4-861A-47EC-A4E3-726566A77E8A}"/>
              </a:ext>
            </a:extLst>
          </p:cNvPr>
          <p:cNvSpPr/>
          <p:nvPr/>
        </p:nvSpPr>
        <p:spPr>
          <a:xfrm>
            <a:off x="1390616" y="4598437"/>
            <a:ext cx="2296278"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Detector Response</a:t>
            </a:r>
          </a:p>
        </p:txBody>
      </p:sp>
      <p:sp>
        <p:nvSpPr>
          <p:cNvPr id="61" name="Rectangle: Rounded Corners 60">
            <a:extLst>
              <a:ext uri="{FF2B5EF4-FFF2-40B4-BE49-F238E27FC236}">
                <a16:creationId xmlns:a16="http://schemas.microsoft.com/office/drawing/2014/main" id="{6B082348-4CBF-4CE5-97B1-40B25EAAF208}"/>
              </a:ext>
            </a:extLst>
          </p:cNvPr>
          <p:cNvSpPr/>
          <p:nvPr/>
        </p:nvSpPr>
        <p:spPr>
          <a:xfrm>
            <a:off x="1386689" y="5143357"/>
            <a:ext cx="2296278"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Particle Event</a:t>
            </a:r>
          </a:p>
        </p:txBody>
      </p:sp>
      <p:sp>
        <p:nvSpPr>
          <p:cNvPr id="62" name="Rectangle: Rounded Corners 61">
            <a:extLst>
              <a:ext uri="{FF2B5EF4-FFF2-40B4-BE49-F238E27FC236}">
                <a16:creationId xmlns:a16="http://schemas.microsoft.com/office/drawing/2014/main" id="{334011C3-7FC4-408F-BD5D-C6BE52298A48}"/>
              </a:ext>
            </a:extLst>
          </p:cNvPr>
          <p:cNvSpPr/>
          <p:nvPr/>
        </p:nvSpPr>
        <p:spPr>
          <a:xfrm>
            <a:off x="4253383" y="4885080"/>
            <a:ext cx="2296278" cy="406400"/>
          </a:xfrm>
          <a:prstGeom prst="roundRect">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Neural Network</a:t>
            </a:r>
          </a:p>
        </p:txBody>
      </p:sp>
      <p:cxnSp>
        <p:nvCxnSpPr>
          <p:cNvPr id="64" name="Straight Arrow Connector 63">
            <a:extLst>
              <a:ext uri="{FF2B5EF4-FFF2-40B4-BE49-F238E27FC236}">
                <a16:creationId xmlns:a16="http://schemas.microsoft.com/office/drawing/2014/main" id="{F08C33C0-C206-4839-8B8E-25F81A017651}"/>
              </a:ext>
            </a:extLst>
          </p:cNvPr>
          <p:cNvCxnSpPr>
            <a:cxnSpLocks/>
            <a:stCxn id="60" idx="3"/>
          </p:cNvCxnSpPr>
          <p:nvPr/>
        </p:nvCxnSpPr>
        <p:spPr>
          <a:xfrm>
            <a:off x="3686894" y="4801637"/>
            <a:ext cx="566489" cy="161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E7F14EC-A178-423C-8A12-6E69A30414CD}"/>
              </a:ext>
            </a:extLst>
          </p:cNvPr>
          <p:cNvCxnSpPr>
            <a:cxnSpLocks/>
            <a:stCxn id="61" idx="3"/>
          </p:cNvCxnSpPr>
          <p:nvPr/>
        </p:nvCxnSpPr>
        <p:spPr>
          <a:xfrm flipV="1">
            <a:off x="3682967" y="5243207"/>
            <a:ext cx="570416" cy="10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Cloud 69">
            <a:extLst>
              <a:ext uri="{FF2B5EF4-FFF2-40B4-BE49-F238E27FC236}">
                <a16:creationId xmlns:a16="http://schemas.microsoft.com/office/drawing/2014/main" id="{D324F778-0ED6-4FAA-BD06-60F7BFC44DA1}"/>
              </a:ext>
            </a:extLst>
          </p:cNvPr>
          <p:cNvSpPr/>
          <p:nvPr/>
        </p:nvSpPr>
        <p:spPr>
          <a:xfrm>
            <a:off x="8084207" y="4635939"/>
            <a:ext cx="2471532" cy="91633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Correlated or Uncorrelated?</a:t>
            </a:r>
          </a:p>
        </p:txBody>
      </p:sp>
      <p:cxnSp>
        <p:nvCxnSpPr>
          <p:cNvPr id="72" name="Straight Arrow Connector 71">
            <a:extLst>
              <a:ext uri="{FF2B5EF4-FFF2-40B4-BE49-F238E27FC236}">
                <a16:creationId xmlns:a16="http://schemas.microsoft.com/office/drawing/2014/main" id="{396F5E8F-7641-4DB1-92B9-8243F5134303}"/>
              </a:ext>
            </a:extLst>
          </p:cNvPr>
          <p:cNvCxnSpPr>
            <a:cxnSpLocks/>
            <a:stCxn id="62" idx="3"/>
            <a:endCxn id="70" idx="2"/>
          </p:cNvCxnSpPr>
          <p:nvPr/>
        </p:nvCxnSpPr>
        <p:spPr>
          <a:xfrm>
            <a:off x="6549661" y="5088280"/>
            <a:ext cx="1542212" cy="5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42BEFD8-D9E2-4F62-B113-3C54CB771EE0}"/>
              </a:ext>
            </a:extLst>
          </p:cNvPr>
          <p:cNvSpPr>
            <a:spLocks noGrp="1"/>
          </p:cNvSpPr>
          <p:nvPr>
            <p:ph type="sldNum" sz="quarter" idx="12"/>
          </p:nvPr>
        </p:nvSpPr>
        <p:spPr/>
        <p:txBody>
          <a:bodyPr/>
          <a:lstStyle/>
          <a:p>
            <a:fld id="{E9F420B2-EBC4-466C-BA3D-528752E8DD38}" type="slidenum">
              <a:rPr lang="en-US" smtClean="0"/>
              <a:t>5</a:t>
            </a:fld>
            <a:endParaRPr lang="en-US"/>
          </a:p>
        </p:txBody>
      </p:sp>
      <p:cxnSp>
        <p:nvCxnSpPr>
          <p:cNvPr id="7" name="Connector: Elbow 6">
            <a:extLst>
              <a:ext uri="{FF2B5EF4-FFF2-40B4-BE49-F238E27FC236}">
                <a16:creationId xmlns:a16="http://schemas.microsoft.com/office/drawing/2014/main" id="{71E16189-A89D-4C41-8E12-69B697C45D32}"/>
              </a:ext>
            </a:extLst>
          </p:cNvPr>
          <p:cNvCxnSpPr>
            <a:cxnSpLocks/>
            <a:stCxn id="70" idx="3"/>
            <a:endCxn id="62" idx="0"/>
          </p:cNvCxnSpPr>
          <p:nvPr/>
        </p:nvCxnSpPr>
        <p:spPr>
          <a:xfrm rot="16200000" flipH="1" flipV="1">
            <a:off x="7262373" y="2827479"/>
            <a:ext cx="196749" cy="3918451"/>
          </a:xfrm>
          <a:prstGeom prst="bentConnector3">
            <a:avLst>
              <a:gd name="adj1" fmla="val -142817"/>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6EA6C21-6DF6-4E9E-A223-E7C16D602F81}"/>
              </a:ext>
            </a:extLst>
          </p:cNvPr>
          <p:cNvSpPr txBox="1"/>
          <p:nvPr/>
        </p:nvSpPr>
        <p:spPr>
          <a:xfrm>
            <a:off x="5636128" y="4382058"/>
            <a:ext cx="3615558" cy="369332"/>
          </a:xfrm>
          <a:prstGeom prst="rect">
            <a:avLst/>
          </a:prstGeom>
          <a:noFill/>
        </p:spPr>
        <p:txBody>
          <a:bodyPr wrap="square" rtlCol="0">
            <a:spAutoFit/>
          </a:bodyPr>
          <a:lstStyle/>
          <a:p>
            <a:r>
              <a:rPr lang="en-US"/>
              <a:t>Regression Feedback (Training)</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1BFB4A-BCF4-D5A7-54B3-4462F4DD6722}"/>
                  </a:ext>
                </a:extLst>
              </p:cNvPr>
              <p:cNvSpPr txBox="1"/>
              <p:nvPr/>
            </p:nvSpPr>
            <p:spPr>
              <a:xfrm>
                <a:off x="7411992" y="1978199"/>
                <a:ext cx="29817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U</m:t>
                      </m:r>
                      <m:r>
                        <m:rPr>
                          <m:sty m:val="p"/>
                        </m:rPr>
                        <a:rPr lang="en-US" b="0" i="0" smtClean="0">
                          <a:latin typeface="Cambria Math" panose="02040503050406030204" pitchFamily="18" charset="0"/>
                        </a:rPr>
                        <m:t>nc</m:t>
                      </m:r>
                      <m:r>
                        <m:rPr>
                          <m:sty m:val="p"/>
                        </m:rPr>
                        <a:rPr lang="en-US" sz="1800" b="0" i="0" smtClean="0">
                          <a:latin typeface="Cambria Math" panose="02040503050406030204" pitchFamily="18" charset="0"/>
                        </a:rPr>
                        <m:t>orrelated</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Shuffled</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Data</m:t>
                      </m:r>
                    </m:oMath>
                  </m:oMathPara>
                </a14:m>
                <a:endParaRPr lang="en-US" dirty="0"/>
              </a:p>
            </p:txBody>
          </p:sp>
        </mc:Choice>
        <mc:Fallback xmlns="">
          <p:sp>
            <p:nvSpPr>
              <p:cNvPr id="4" name="TextBox 3">
                <a:extLst>
                  <a:ext uri="{FF2B5EF4-FFF2-40B4-BE49-F238E27FC236}">
                    <a16:creationId xmlns:a16="http://schemas.microsoft.com/office/drawing/2014/main" id="{AC1BFB4A-BCF4-D5A7-54B3-4462F4DD6722}"/>
                  </a:ext>
                </a:extLst>
              </p:cNvPr>
              <p:cNvSpPr txBox="1">
                <a:spLocks noRot="1" noChangeAspect="1" noMove="1" noResize="1" noEditPoints="1" noAdjustHandles="1" noChangeArrowheads="1" noChangeShapeType="1" noTextEdit="1"/>
              </p:cNvSpPr>
              <p:nvPr/>
            </p:nvSpPr>
            <p:spPr>
              <a:xfrm>
                <a:off x="7411992" y="1978199"/>
                <a:ext cx="2981766" cy="369332"/>
              </a:xfrm>
              <a:prstGeom prst="rect">
                <a:avLst/>
              </a:prstGeom>
              <a:blipFill>
                <a:blip r:embed="rId6"/>
                <a:stretch>
                  <a:fillRect r="-1022" b="-13333"/>
                </a:stretch>
              </a:blipFill>
            </p:spPr>
            <p:txBody>
              <a:bodyPr/>
              <a:lstStyle/>
              <a:p>
                <a:r>
                  <a:rPr lang="en-US">
                    <a:noFill/>
                  </a:rPr>
                  <a:t> </a:t>
                </a:r>
              </a:p>
            </p:txBody>
          </p:sp>
        </mc:Fallback>
      </mc:AlternateContent>
    </p:spTree>
    <p:extLst>
      <p:ext uri="{BB962C8B-B14F-4D97-AF65-F5344CB8AC3E}">
        <p14:creationId xmlns:p14="http://schemas.microsoft.com/office/powerpoint/2010/main" val="1642380772"/>
      </p:ext>
    </p:extLst>
  </p:cSld>
  <p:clrMapOvr>
    <a:masterClrMapping/>
  </p:clrMapOvr>
  <mc:AlternateContent xmlns:mc="http://schemas.openxmlformats.org/markup-compatibility/2006" xmlns:p14="http://schemas.microsoft.com/office/powerpoint/2010/main">
    <mc:Choice Requires="p14">
      <p:transition spd="slow" p14:dur="2000" advTm="65402"/>
    </mc:Choice>
    <mc:Fallback xmlns="">
      <p:transition spd="slow" advTm="654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6</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p:txBody>
          <a:bodyPr>
            <a:normAutofit/>
          </a:bodyPr>
          <a:lstStyle/>
          <a:p>
            <a:r>
              <a:rPr lang="en-US" sz="4000" dirty="0">
                <a:cs typeface="Calibri Light"/>
              </a:rPr>
              <a:t>Extended Maximum Likelihood (EML)</a:t>
            </a:r>
            <a:endParaRPr lang="en-US" sz="4000" dirty="0"/>
          </a:p>
        </p:txBody>
      </p:sp>
      <p:sp>
        <p:nvSpPr>
          <p:cNvPr id="8" name="TextBox 2">
            <a:extLst>
              <a:ext uri="{FF2B5EF4-FFF2-40B4-BE49-F238E27FC236}">
                <a16:creationId xmlns:a16="http://schemas.microsoft.com/office/drawing/2014/main" id="{EB71945D-18A2-D375-4983-51F4BDB94CEE}"/>
              </a:ext>
            </a:extLst>
          </p:cNvPr>
          <p:cNvSpPr txBox="1"/>
          <p:nvPr/>
        </p:nvSpPr>
        <p:spPr>
          <a:xfrm>
            <a:off x="838200" y="1081087"/>
            <a:ext cx="10348609" cy="32316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The dimension of typical detector response varies widely</a:t>
            </a:r>
          </a:p>
          <a:p>
            <a:pPr marL="800100" lvl="1" indent="-342900">
              <a:buFont typeface="Arial" panose="020B0604020202020204" pitchFamily="34" charset="0"/>
              <a:buChar char="•"/>
            </a:pPr>
            <a:r>
              <a:rPr lang="en-US" sz="2400" dirty="0"/>
              <a:t>Scales with number of photons collected</a:t>
            </a:r>
          </a:p>
          <a:p>
            <a:pPr marL="800100" lvl="1" indent="-342900">
              <a:buFont typeface="Arial" panose="020B0604020202020204" pitchFamily="34" charset="0"/>
              <a:buChar char="•"/>
            </a:pPr>
            <a:r>
              <a:rPr lang="en-US" sz="2400" dirty="0"/>
              <a:t>Difficult to handle computationally</a:t>
            </a:r>
            <a:endParaRPr lang="en-US" sz="2800" dirty="0"/>
          </a:p>
          <a:p>
            <a:pPr marL="342900" indent="-342900">
              <a:buFont typeface="Arial" panose="020B0604020202020204" pitchFamily="34" charset="0"/>
              <a:buChar char="•"/>
            </a:pPr>
            <a:r>
              <a:rPr lang="en-US" sz="2800" dirty="0"/>
              <a:t>Solution: decompose likelihood into a constant-length term for each photon arrival and total detector response (EML) </a:t>
            </a:r>
            <a:r>
              <a:rPr lang="en-US" dirty="0"/>
              <a:t>[5]</a:t>
            </a:r>
          </a:p>
          <a:p>
            <a:pPr marL="800100" lvl="1" indent="-342900">
              <a:buFont typeface="Arial" panose="020B0604020202020204" pitchFamily="34" charset="0"/>
              <a:buChar char="•"/>
            </a:pPr>
            <a:r>
              <a:rPr lang="en-US" sz="2400" dirty="0"/>
              <a:t>Neural ratio estimator provides we can decompose the detector response into independent components for training</a:t>
            </a:r>
          </a:p>
          <a:p>
            <a:endParaRPr lang="en-US" sz="2400" dirty="0"/>
          </a:p>
        </p:txBody>
      </p:sp>
      <p:pic>
        <p:nvPicPr>
          <p:cNvPr id="3" name="Picture 2">
            <a:extLst>
              <a:ext uri="{FF2B5EF4-FFF2-40B4-BE49-F238E27FC236}">
                <a16:creationId xmlns:a16="http://schemas.microsoft.com/office/drawing/2014/main" id="{C9CD45FA-C3D6-7AC9-1142-50D3D06879EC}"/>
              </a:ext>
            </a:extLst>
          </p:cNvPr>
          <p:cNvPicPr>
            <a:picLocks noChangeAspect="1"/>
          </p:cNvPicPr>
          <p:nvPr/>
        </p:nvPicPr>
        <p:blipFill>
          <a:blip r:embed="rId3"/>
          <a:stretch>
            <a:fillRect/>
          </a:stretch>
        </p:blipFill>
        <p:spPr>
          <a:xfrm>
            <a:off x="2386271" y="4192964"/>
            <a:ext cx="7759941" cy="1012425"/>
          </a:xfrm>
          <a:prstGeom prst="rect">
            <a:avLst/>
          </a:prstGeom>
        </p:spPr>
      </p:pic>
      <p:sp>
        <p:nvSpPr>
          <p:cNvPr id="13" name="Left Brace 12">
            <a:extLst>
              <a:ext uri="{FF2B5EF4-FFF2-40B4-BE49-F238E27FC236}">
                <a16:creationId xmlns:a16="http://schemas.microsoft.com/office/drawing/2014/main" id="{F2817134-21DE-01DB-8D19-E0D1CDEADC63}"/>
              </a:ext>
            </a:extLst>
          </p:cNvPr>
          <p:cNvSpPr/>
          <p:nvPr/>
        </p:nvSpPr>
        <p:spPr>
          <a:xfrm rot="16200000">
            <a:off x="5521026" y="3959968"/>
            <a:ext cx="389467" cy="256260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1F38F8F5-8DEA-57C3-D16B-C7835DF40266}"/>
              </a:ext>
            </a:extLst>
          </p:cNvPr>
          <p:cNvSpPr/>
          <p:nvPr/>
        </p:nvSpPr>
        <p:spPr>
          <a:xfrm rot="16200000">
            <a:off x="8423381" y="3735702"/>
            <a:ext cx="389467" cy="301114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F514557-54F2-C58F-9415-6589BB94D338}"/>
              </a:ext>
            </a:extLst>
          </p:cNvPr>
          <p:cNvSpPr/>
          <p:nvPr/>
        </p:nvSpPr>
        <p:spPr>
          <a:xfrm rot="16200000">
            <a:off x="2987030" y="4445775"/>
            <a:ext cx="389467" cy="15909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4A0FBF85-95BA-7CA6-9EB8-57C4DB6BF362}"/>
              </a:ext>
            </a:extLst>
          </p:cNvPr>
          <p:cNvSpPr txBox="1"/>
          <p:nvPr/>
        </p:nvSpPr>
        <p:spPr>
          <a:xfrm>
            <a:off x="2048933" y="5429756"/>
            <a:ext cx="2273418" cy="707886"/>
          </a:xfrm>
          <a:prstGeom prst="rect">
            <a:avLst/>
          </a:prstGeom>
          <a:noFill/>
        </p:spPr>
        <p:txBody>
          <a:bodyPr wrap="square" rtlCol="0">
            <a:spAutoFit/>
          </a:bodyPr>
          <a:lstStyle/>
          <a:p>
            <a:pPr algn="ctr"/>
            <a:r>
              <a:rPr lang="en-US" sz="2000" dirty="0"/>
              <a:t>Extended Maximum Likelihood</a:t>
            </a:r>
          </a:p>
        </p:txBody>
      </p:sp>
      <p:sp>
        <p:nvSpPr>
          <p:cNvPr id="17" name="TextBox 16">
            <a:extLst>
              <a:ext uri="{FF2B5EF4-FFF2-40B4-BE49-F238E27FC236}">
                <a16:creationId xmlns:a16="http://schemas.microsoft.com/office/drawing/2014/main" id="{23758D90-B513-8597-1419-49BA439A4847}"/>
              </a:ext>
            </a:extLst>
          </p:cNvPr>
          <p:cNvSpPr txBox="1"/>
          <p:nvPr/>
        </p:nvSpPr>
        <p:spPr>
          <a:xfrm>
            <a:off x="7188164" y="5423344"/>
            <a:ext cx="2859900" cy="707886"/>
          </a:xfrm>
          <a:prstGeom prst="rect">
            <a:avLst/>
          </a:prstGeom>
          <a:noFill/>
        </p:spPr>
        <p:txBody>
          <a:bodyPr wrap="square" rtlCol="0">
            <a:spAutoFit/>
          </a:bodyPr>
          <a:lstStyle/>
          <a:p>
            <a:pPr algn="ctr"/>
            <a:r>
              <a:rPr lang="en-US" sz="2000" dirty="0"/>
              <a:t>Information per photon (</a:t>
            </a:r>
            <a:r>
              <a:rPr lang="en-US" sz="2000" i="1" dirty="0" err="1"/>
              <a:t>Hitnet</a:t>
            </a:r>
            <a:r>
              <a:rPr lang="en-US" sz="2000" dirty="0"/>
              <a:t>)</a:t>
            </a:r>
          </a:p>
        </p:txBody>
      </p:sp>
      <p:sp>
        <p:nvSpPr>
          <p:cNvPr id="18" name="TextBox 17">
            <a:extLst>
              <a:ext uri="{FF2B5EF4-FFF2-40B4-BE49-F238E27FC236}">
                <a16:creationId xmlns:a16="http://schemas.microsoft.com/office/drawing/2014/main" id="{BAC00529-BE00-FB0C-A68B-15303BBE7723}"/>
              </a:ext>
            </a:extLst>
          </p:cNvPr>
          <p:cNvSpPr txBox="1"/>
          <p:nvPr/>
        </p:nvSpPr>
        <p:spPr>
          <a:xfrm>
            <a:off x="4494225" y="5418574"/>
            <a:ext cx="2443067" cy="707886"/>
          </a:xfrm>
          <a:prstGeom prst="rect">
            <a:avLst/>
          </a:prstGeom>
          <a:noFill/>
        </p:spPr>
        <p:txBody>
          <a:bodyPr wrap="square" rtlCol="0">
            <a:spAutoFit/>
          </a:bodyPr>
          <a:lstStyle/>
          <a:p>
            <a:pPr algn="ctr"/>
            <a:r>
              <a:rPr lang="en-US" sz="2000" dirty="0"/>
              <a:t>Bulk Photon Info </a:t>
            </a:r>
          </a:p>
          <a:p>
            <a:pPr algn="ctr"/>
            <a:r>
              <a:rPr lang="en-US" sz="2000" dirty="0"/>
              <a:t>(</a:t>
            </a:r>
            <a:r>
              <a:rPr lang="en-US" sz="2000" i="1" dirty="0" err="1"/>
              <a:t>Chargenet</a:t>
            </a:r>
            <a:r>
              <a:rPr lang="en-US" sz="2000" dirty="0"/>
              <a:t>)</a:t>
            </a:r>
          </a:p>
        </p:txBody>
      </p:sp>
    </p:spTree>
    <p:extLst>
      <p:ext uri="{BB962C8B-B14F-4D97-AF65-F5344CB8AC3E}">
        <p14:creationId xmlns:p14="http://schemas.microsoft.com/office/powerpoint/2010/main" val="452751437"/>
      </p:ext>
    </p:extLst>
  </p:cSld>
  <p:clrMapOvr>
    <a:masterClrMapping/>
  </p:clrMapOvr>
  <mc:AlternateContent xmlns:mc="http://schemas.openxmlformats.org/markup-compatibility/2006" xmlns:p14="http://schemas.microsoft.com/office/powerpoint/2010/main">
    <mc:Choice Requires="p14">
      <p:transition spd="slow" p14:dur="2000" advTm="56872"/>
    </mc:Choice>
    <mc:Fallback xmlns="">
      <p:transition spd="slow" advTm="568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7</a:t>
            </a:fld>
            <a:endParaRPr lang="en-US"/>
          </a:p>
        </p:txBody>
      </p:sp>
      <p:sp>
        <p:nvSpPr>
          <p:cNvPr id="8" name="Title 7">
            <a:extLst>
              <a:ext uri="{FF2B5EF4-FFF2-40B4-BE49-F238E27FC236}">
                <a16:creationId xmlns:a16="http://schemas.microsoft.com/office/drawing/2014/main" id="{E5A047A8-69CA-5A81-2F7B-6D0048BFBAF6}"/>
              </a:ext>
            </a:extLst>
          </p:cNvPr>
          <p:cNvSpPr>
            <a:spLocks noGrp="1"/>
          </p:cNvSpPr>
          <p:nvPr>
            <p:ph type="title"/>
          </p:nvPr>
        </p:nvSpPr>
        <p:spPr>
          <a:xfrm>
            <a:off x="838200" y="102656"/>
            <a:ext cx="8390467" cy="1342496"/>
          </a:xfrm>
        </p:spPr>
        <p:txBody>
          <a:bodyPr>
            <a:normAutofit/>
          </a:bodyPr>
          <a:lstStyle/>
          <a:p>
            <a:r>
              <a:rPr lang="en-US" dirty="0">
                <a:cs typeface="Calibri Light"/>
              </a:rPr>
              <a:t>Optimization Routine</a:t>
            </a:r>
          </a:p>
        </p:txBody>
      </p:sp>
      <p:grpSp>
        <p:nvGrpSpPr>
          <p:cNvPr id="6" name="Group 5">
            <a:extLst>
              <a:ext uri="{FF2B5EF4-FFF2-40B4-BE49-F238E27FC236}">
                <a16:creationId xmlns:a16="http://schemas.microsoft.com/office/drawing/2014/main" id="{8C1840EB-7E8B-39D3-D2CD-AFBDD158452E}"/>
              </a:ext>
            </a:extLst>
          </p:cNvPr>
          <p:cNvGrpSpPr/>
          <p:nvPr/>
        </p:nvGrpSpPr>
        <p:grpSpPr>
          <a:xfrm>
            <a:off x="9419413" y="2488448"/>
            <a:ext cx="2658533" cy="3302619"/>
            <a:chOff x="8949167" y="1881915"/>
            <a:chExt cx="2652654" cy="3410009"/>
          </a:xfrm>
        </p:grpSpPr>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778F2D52-D653-B3AB-A8F4-0A78C2D33256}"/>
                    </a:ext>
                  </a:extLst>
                </p:cNvPr>
                <p:cNvSpPr/>
                <p:nvPr/>
              </p:nvSpPr>
              <p:spPr>
                <a:xfrm>
                  <a:off x="10485816" y="1883521"/>
                  <a:ext cx="1116005"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xmlns="">
            <p:sp>
              <p:nvSpPr>
                <p:cNvPr id="9" name="Rectangle: Rounded Corners 8">
                  <a:extLst>
                    <a:ext uri="{FF2B5EF4-FFF2-40B4-BE49-F238E27FC236}">
                      <a16:creationId xmlns:a16="http://schemas.microsoft.com/office/drawing/2014/main" id="{778F2D52-D653-B3AB-A8F4-0A78C2D33256}"/>
                    </a:ext>
                  </a:extLst>
                </p:cNvPr>
                <p:cNvSpPr>
                  <a:spLocks noRot="1" noChangeAspect="1" noMove="1" noResize="1" noEditPoints="1" noAdjustHandles="1" noChangeArrowheads="1" noChangeShapeType="1" noTextEdit="1"/>
                </p:cNvSpPr>
                <p:nvPr/>
              </p:nvSpPr>
              <p:spPr>
                <a:xfrm>
                  <a:off x="10485816" y="1883521"/>
                  <a:ext cx="1116005" cy="406400"/>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1CA20745-0308-B51B-F296-403112F7973C}"/>
                    </a:ext>
                  </a:extLst>
                </p:cNvPr>
                <p:cNvSpPr/>
                <p:nvPr/>
              </p:nvSpPr>
              <p:spPr>
                <a:xfrm>
                  <a:off x="8949167" y="1881915"/>
                  <a:ext cx="1260105" cy="4064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a:p>
              </p:txBody>
            </p:sp>
          </mc:Choice>
          <mc:Fallback xmlns="">
            <p:sp>
              <p:nvSpPr>
                <p:cNvPr id="10" name="Rectangle: Rounded Corners 9">
                  <a:extLst>
                    <a:ext uri="{FF2B5EF4-FFF2-40B4-BE49-F238E27FC236}">
                      <a16:creationId xmlns:a16="http://schemas.microsoft.com/office/drawing/2014/main" id="{1CA20745-0308-B51B-F296-403112F7973C}"/>
                    </a:ext>
                  </a:extLst>
                </p:cNvPr>
                <p:cNvSpPr>
                  <a:spLocks noRot="1" noChangeAspect="1" noMove="1" noResize="1" noEditPoints="1" noAdjustHandles="1" noChangeArrowheads="1" noChangeShapeType="1" noTextEdit="1"/>
                </p:cNvSpPr>
                <p:nvPr/>
              </p:nvSpPr>
              <p:spPr>
                <a:xfrm>
                  <a:off x="8949167" y="1881915"/>
                  <a:ext cx="1260105" cy="406400"/>
                </a:xfrm>
                <a:prstGeom prst="roundRect">
                  <a:avLst/>
                </a:prstGeom>
                <a:blipFill>
                  <a:blip r:embed="rId9"/>
                  <a:stretch>
                    <a:fillRect/>
                  </a:stretch>
                </a:blipFill>
                <a:ln>
                  <a:solidFill>
                    <a:schemeClr val="accent6">
                      <a:lumMod val="50000"/>
                    </a:schemeClr>
                  </a:solidFill>
                </a:ln>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945B4B32-2867-10F9-6C26-0A1E0664296D}"/>
                </a:ext>
              </a:extLst>
            </p:cNvPr>
            <p:cNvSpPr/>
            <p:nvPr/>
          </p:nvSpPr>
          <p:spPr>
            <a:xfrm>
              <a:off x="8949167" y="2783235"/>
              <a:ext cx="2652654" cy="406400"/>
            </a:xfrm>
            <a:prstGeom prst="roundRect">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Neural Network (Trained)</a:t>
              </a:r>
            </a:p>
          </p:txBody>
        </p:sp>
        <p:cxnSp>
          <p:nvCxnSpPr>
            <p:cNvPr id="12" name="Straight Arrow Connector 11">
              <a:extLst>
                <a:ext uri="{FF2B5EF4-FFF2-40B4-BE49-F238E27FC236}">
                  <a16:creationId xmlns:a16="http://schemas.microsoft.com/office/drawing/2014/main" id="{656293B8-C4AC-052D-40A7-63A3CC0B6680}"/>
                </a:ext>
              </a:extLst>
            </p:cNvPr>
            <p:cNvCxnSpPr>
              <a:stCxn id="13" idx="2"/>
              <a:endCxn id="14" idx="0"/>
            </p:cNvCxnSpPr>
            <p:nvPr/>
          </p:nvCxnSpPr>
          <p:spPr>
            <a:xfrm>
              <a:off x="9507170" y="2288315"/>
              <a:ext cx="768324" cy="4949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CB36CD-B42F-BE7C-F6CC-8F995181D7C9}"/>
                </a:ext>
              </a:extLst>
            </p:cNvPr>
            <p:cNvCxnSpPr>
              <a:stCxn id="12" idx="2"/>
              <a:endCxn id="14" idx="0"/>
            </p:cNvCxnSpPr>
            <p:nvPr/>
          </p:nvCxnSpPr>
          <p:spPr>
            <a:xfrm flipH="1">
              <a:off x="10275494" y="2289921"/>
              <a:ext cx="768325" cy="4933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D172BD-78A1-D1B0-868F-8EAEC3C9F109}"/>
                </a:ext>
              </a:extLst>
            </p:cNvPr>
            <p:cNvCxnSpPr>
              <a:stCxn id="14" idx="2"/>
            </p:cNvCxnSpPr>
            <p:nvPr/>
          </p:nvCxnSpPr>
          <p:spPr>
            <a:xfrm>
              <a:off x="10275494" y="3189635"/>
              <a:ext cx="0" cy="6284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9">
                  <a:extLst>
                    <a:ext uri="{FF2B5EF4-FFF2-40B4-BE49-F238E27FC236}">
                      <a16:creationId xmlns:a16="http://schemas.microsoft.com/office/drawing/2014/main" id="{A768FD3A-784D-7628-BD41-7200CE3ACA7B}"/>
                    </a:ext>
                  </a:extLst>
                </p:cNvPr>
                <p:cNvSpPr txBox="1"/>
                <p:nvPr/>
              </p:nvSpPr>
              <p:spPr>
                <a:xfrm>
                  <a:off x="10209272" y="3319172"/>
                  <a:ext cx="1258566"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𝐿</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𝜃</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𝑥</m:t>
                        </m:r>
                        <m:r>
                          <a:rPr lang="en-US" sz="1800" i="1" smtClean="0">
                            <a:latin typeface="Cambria Math" panose="02040503050406030204" pitchFamily="18" charset="0"/>
                            <a:ea typeface="Cambria Math" panose="02040503050406030204" pitchFamily="18" charset="0"/>
                          </a:rPr>
                          <m:t>)</m:t>
                        </m:r>
                      </m:oMath>
                    </m:oMathPara>
                  </a14:m>
                  <a:endParaRPr lang="en-US" sz="1800"/>
                </a:p>
              </p:txBody>
            </p:sp>
          </mc:Choice>
          <mc:Fallback xmlns="">
            <p:sp>
              <p:nvSpPr>
                <p:cNvPr id="15" name="TextBox 9">
                  <a:extLst>
                    <a:ext uri="{FF2B5EF4-FFF2-40B4-BE49-F238E27FC236}">
                      <a16:creationId xmlns:a16="http://schemas.microsoft.com/office/drawing/2014/main" id="{A768FD3A-784D-7628-BD41-7200CE3ACA7B}"/>
                    </a:ext>
                  </a:extLst>
                </p:cNvPr>
                <p:cNvSpPr txBox="1">
                  <a:spLocks noRot="1" noChangeAspect="1" noMove="1" noResize="1" noEditPoints="1" noAdjustHandles="1" noChangeArrowheads="1" noChangeShapeType="1" noTextEdit="1"/>
                </p:cNvSpPr>
                <p:nvPr/>
              </p:nvSpPr>
              <p:spPr>
                <a:xfrm>
                  <a:off x="10209272" y="3319172"/>
                  <a:ext cx="1258566" cy="369332"/>
                </a:xfrm>
                <a:prstGeom prst="rect">
                  <a:avLst/>
                </a:prstGeom>
                <a:blipFill>
                  <a:blip r:embed="rId10"/>
                  <a:stretch>
                    <a:fillRect b="-17241"/>
                  </a:stretch>
                </a:blipFill>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A3A6522D-5058-FBCD-3AD2-1C706048729D}"/>
                </a:ext>
              </a:extLst>
            </p:cNvPr>
            <p:cNvSpPr/>
            <p:nvPr/>
          </p:nvSpPr>
          <p:spPr>
            <a:xfrm>
              <a:off x="8949167" y="3799191"/>
              <a:ext cx="2652654" cy="406400"/>
            </a:xfrm>
            <a:prstGeom prst="roundRect">
              <a:avLst/>
            </a:prstGeom>
            <a:solidFill>
              <a:srgbClr val="7030A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Optimizer</a:t>
              </a:r>
            </a:p>
          </p:txBody>
        </p:sp>
        <p:cxnSp>
          <p:nvCxnSpPr>
            <p:cNvPr id="17" name="Connector: Curved 16">
              <a:extLst>
                <a:ext uri="{FF2B5EF4-FFF2-40B4-BE49-F238E27FC236}">
                  <a16:creationId xmlns:a16="http://schemas.microsoft.com/office/drawing/2014/main" id="{02799C66-0CB9-6B7E-C97E-59CF7BA6CAC6}"/>
                </a:ext>
              </a:extLst>
            </p:cNvPr>
            <p:cNvCxnSpPr>
              <a:cxnSpLocks/>
              <a:stCxn id="23" idx="1"/>
              <a:endCxn id="13" idx="1"/>
            </p:cNvCxnSpPr>
            <p:nvPr/>
          </p:nvCxnSpPr>
          <p:spPr>
            <a:xfrm rot="10800000">
              <a:off x="8949167" y="2085115"/>
              <a:ext cx="12700" cy="1917276"/>
            </a:xfrm>
            <a:prstGeom prst="curvedConnector3">
              <a:avLst>
                <a:gd name="adj1" fmla="val 2859797"/>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5EB991-37D8-4FBA-8836-2AC08C9563BE}"/>
                </a:ext>
              </a:extLst>
            </p:cNvPr>
            <p:cNvCxnSpPr/>
            <p:nvPr/>
          </p:nvCxnSpPr>
          <p:spPr>
            <a:xfrm>
              <a:off x="10275494" y="4205591"/>
              <a:ext cx="0" cy="6284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3">
                  <a:extLst>
                    <a:ext uri="{FF2B5EF4-FFF2-40B4-BE49-F238E27FC236}">
                      <a16:creationId xmlns:a16="http://schemas.microsoft.com/office/drawing/2014/main" id="{B053E784-59D2-C9B3-4031-D27C3E745ECB}"/>
                    </a:ext>
                  </a:extLst>
                </p:cNvPr>
                <p:cNvSpPr txBox="1"/>
                <p:nvPr/>
              </p:nvSpPr>
              <p:spPr>
                <a:xfrm>
                  <a:off x="9259554" y="4922592"/>
                  <a:ext cx="203188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ea typeface="Cambria Math" panose="02040503050406030204" pitchFamily="18" charset="0"/>
                    </a:rPr>
                    <a:t>Most Likely </a:t>
                  </a:r>
                  <a14:m>
                    <m:oMath xmlns:m="http://schemas.openxmlformats.org/officeDocument/2006/math">
                      <m:r>
                        <a:rPr lang="en-US" sz="1800" i="1" smtClean="0">
                          <a:latin typeface="Cambria Math" panose="02040503050406030204" pitchFamily="18" charset="0"/>
                          <a:ea typeface="Cambria Math" panose="02040503050406030204" pitchFamily="18" charset="0"/>
                        </a:rPr>
                        <m:t>𝜃</m:t>
                      </m:r>
                    </m:oMath>
                  </a14:m>
                  <a:r>
                    <a:rPr lang="en-US"/>
                    <a:t> Value</a:t>
                  </a:r>
                </a:p>
              </p:txBody>
            </p:sp>
          </mc:Choice>
          <mc:Fallback xmlns="">
            <p:sp>
              <p:nvSpPr>
                <p:cNvPr id="19" name="TextBox 13">
                  <a:extLst>
                    <a:ext uri="{FF2B5EF4-FFF2-40B4-BE49-F238E27FC236}">
                      <a16:creationId xmlns:a16="http://schemas.microsoft.com/office/drawing/2014/main" id="{B053E784-59D2-C9B3-4031-D27C3E745ECB}"/>
                    </a:ext>
                  </a:extLst>
                </p:cNvPr>
                <p:cNvSpPr txBox="1">
                  <a:spLocks noRot="1" noChangeAspect="1" noMove="1" noResize="1" noEditPoints="1" noAdjustHandles="1" noChangeArrowheads="1" noChangeShapeType="1" noTextEdit="1"/>
                </p:cNvSpPr>
                <p:nvPr/>
              </p:nvSpPr>
              <p:spPr>
                <a:xfrm>
                  <a:off x="9259554" y="4922592"/>
                  <a:ext cx="2031880" cy="369332"/>
                </a:xfrm>
                <a:prstGeom prst="rect">
                  <a:avLst/>
                </a:prstGeom>
                <a:blipFill>
                  <a:blip r:embed="rId11"/>
                  <a:stretch>
                    <a:fillRect l="-2695" t="-10345" r="-299" b="-31034"/>
                  </a:stretch>
                </a:blipFill>
              </p:spPr>
              <p:txBody>
                <a:bodyPr/>
                <a:lstStyle/>
                <a:p>
                  <a:r>
                    <a:rPr lang="en-US">
                      <a:noFill/>
                    </a:rPr>
                    <a:t> </a:t>
                  </a:r>
                </a:p>
              </p:txBody>
            </p:sp>
          </mc:Fallback>
        </mc:AlternateContent>
      </p:grpSp>
      <p:sp>
        <p:nvSpPr>
          <p:cNvPr id="7" name="Slide Number Placeholder 5">
            <a:extLst>
              <a:ext uri="{FF2B5EF4-FFF2-40B4-BE49-F238E27FC236}">
                <a16:creationId xmlns:a16="http://schemas.microsoft.com/office/drawing/2014/main" id="{848EC0B3-F328-42A6-D071-FD8FCB248B1B}"/>
              </a:ext>
            </a:extLst>
          </p:cNvPr>
          <p:cNvSpPr>
            <a:spLocks noGrp="1"/>
          </p:cNvSpPr>
          <p:nvPr/>
        </p:nvSpPr>
        <p:spPr>
          <a:xfrm>
            <a:off x="186559" y="635634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F420B2-EBC4-466C-BA3D-528752E8DD38}" type="slidenum">
              <a:rPr lang="en-US" smtClean="0"/>
              <a:pPr/>
              <a:t>7</a:t>
            </a:fld>
            <a:endParaRPr lang="en-US"/>
          </a:p>
        </p:txBody>
      </p:sp>
      <p:sp>
        <p:nvSpPr>
          <p:cNvPr id="2" name="TextBox 2">
            <a:extLst>
              <a:ext uri="{FF2B5EF4-FFF2-40B4-BE49-F238E27FC236}">
                <a16:creationId xmlns:a16="http://schemas.microsoft.com/office/drawing/2014/main" id="{4343C5C2-A0AB-F551-62D2-CAD88213BF1B}"/>
              </a:ext>
            </a:extLst>
          </p:cNvPr>
          <p:cNvSpPr txBox="1"/>
          <p:nvPr/>
        </p:nvSpPr>
        <p:spPr>
          <a:xfrm>
            <a:off x="838198" y="1165750"/>
            <a:ext cx="11113931" cy="249299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Maximum Likelihood Estimate for Inference</a:t>
            </a:r>
          </a:p>
          <a:p>
            <a:pPr marL="342900" indent="-342900">
              <a:buFont typeface="Arial" panose="020B0604020202020204" pitchFamily="34" charset="0"/>
              <a:buChar char="•"/>
            </a:pPr>
            <a:r>
              <a:rPr lang="en-US" sz="2400" dirty="0"/>
              <a:t>Gradient descent algorithm leveraging deep learning’s automatic differentiation tools</a:t>
            </a:r>
          </a:p>
          <a:p>
            <a:pPr marL="0" indent="0">
              <a:buNone/>
            </a:pPr>
            <a:endParaRPr lang="en-US" sz="2400" dirty="0"/>
          </a:p>
          <a:p>
            <a:pPr marL="0" indent="0">
              <a:buNone/>
            </a:pPr>
            <a:r>
              <a:rPr lang="en-US" sz="1600" dirty="0"/>
              <a:t>	</a:t>
            </a:r>
          </a:p>
          <a:p>
            <a:pPr marL="0" indent="0">
              <a:buNone/>
            </a:pPr>
            <a:r>
              <a:rPr lang="en-US" sz="1600" dirty="0"/>
              <a:t>	</a:t>
            </a:r>
            <a:endParaRPr lang="en-US" sz="2400" dirty="0"/>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pic>
        <p:nvPicPr>
          <p:cNvPr id="3" name="test">
            <a:hlinkClick r:id="" action="ppaction://media"/>
            <a:extLst>
              <a:ext uri="{FF2B5EF4-FFF2-40B4-BE49-F238E27FC236}">
                <a16:creationId xmlns:a16="http://schemas.microsoft.com/office/drawing/2014/main" id="{28E996DD-B2E6-CAB7-BBD8-22529B2A1A4A}"/>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12"/>
          <a:srcRect l="6018" t="1170" r="14043" b="5072"/>
          <a:stretch/>
        </p:blipFill>
        <p:spPr>
          <a:xfrm>
            <a:off x="1112104" y="2057365"/>
            <a:ext cx="7537281" cy="4018385"/>
          </a:xfrm>
          <a:prstGeom prst="rect">
            <a:avLst/>
          </a:prstGeom>
        </p:spPr>
      </p:pic>
    </p:spTree>
    <p:custDataLst>
      <p:tags r:id="rId1"/>
    </p:custDataLst>
    <p:extLst>
      <p:ext uri="{BB962C8B-B14F-4D97-AF65-F5344CB8AC3E}">
        <p14:creationId xmlns:p14="http://schemas.microsoft.com/office/powerpoint/2010/main" val="4255048108"/>
      </p:ext>
    </p:extLst>
  </p:cSld>
  <p:clrMapOvr>
    <a:masterClrMapping/>
  </p:clrMapOvr>
  <mc:AlternateContent xmlns:mc="http://schemas.openxmlformats.org/markup-compatibility/2006" xmlns:p14="http://schemas.microsoft.com/office/powerpoint/2010/main">
    <mc:Choice Requires="p14">
      <p:transition spd="slow" p14:dur="2000" advTm="55116"/>
    </mc:Choice>
    <mc:Fallback xmlns="">
      <p:transition spd="slow" advTm="551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extLst>
    <p:ext uri="{E180D4A7-C9FB-4DFB-919C-405C955672EB}">
      <p14:showEvtLst xmlns:p14="http://schemas.microsoft.com/office/powerpoint/2010/main">
        <p14:playEvt time="37514" objId="3"/>
        <p14:playEvt time="44224" objId="3"/>
        <p14:playEvt time="50946" objId="3"/>
        <p14:stopEvt time="55116"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D98EEE6E-67D9-F038-DC3C-80AD31667AB1}"/>
              </a:ext>
            </a:extLst>
          </p:cNvPr>
          <p:cNvPicPr>
            <a:picLocks noChangeAspect="1"/>
          </p:cNvPicPr>
          <p:nvPr/>
        </p:nvPicPr>
        <p:blipFill rotWithShape="1">
          <a:blip r:embed="rId3">
            <a:extLst>
              <a:ext uri="{28A0092B-C50C-407E-A947-70E740481C1C}">
                <a14:useLocalDpi xmlns:a14="http://schemas.microsoft.com/office/drawing/2010/main" val="0"/>
              </a:ext>
            </a:extLst>
          </a:blip>
          <a:srcRect l="15669" r="13866" b="18152"/>
          <a:stretch/>
        </p:blipFill>
        <p:spPr>
          <a:xfrm>
            <a:off x="6649461" y="3820645"/>
            <a:ext cx="4790785" cy="2293907"/>
          </a:xfrm>
          <a:prstGeom prst="rect">
            <a:avLst/>
          </a:prstGeom>
        </p:spPr>
      </p:pic>
      <p:sp>
        <p:nvSpPr>
          <p:cNvPr id="5" name="Slide Number Placeholder 4">
            <a:extLst>
              <a:ext uri="{FF2B5EF4-FFF2-40B4-BE49-F238E27FC236}">
                <a16:creationId xmlns:a16="http://schemas.microsoft.com/office/drawing/2014/main" id="{A0D938B2-AD27-44E9-90E5-3B13B8F5FD11}"/>
              </a:ext>
            </a:extLst>
          </p:cNvPr>
          <p:cNvSpPr>
            <a:spLocks noGrp="1"/>
          </p:cNvSpPr>
          <p:nvPr>
            <p:ph type="sldNum" sz="quarter" idx="12"/>
          </p:nvPr>
        </p:nvSpPr>
        <p:spPr/>
        <p:txBody>
          <a:bodyPr/>
          <a:lstStyle/>
          <a:p>
            <a:fld id="{E9F420B2-EBC4-466C-BA3D-528752E8DD38}" type="slidenum">
              <a:rPr lang="en-US" smtClean="0"/>
              <a:t>8</a:t>
            </a:fld>
            <a:endParaRPr lang="en-US"/>
          </a:p>
        </p:txBody>
      </p:sp>
      <p:sp>
        <p:nvSpPr>
          <p:cNvPr id="6" name="Title 5">
            <a:extLst>
              <a:ext uri="{FF2B5EF4-FFF2-40B4-BE49-F238E27FC236}">
                <a16:creationId xmlns:a16="http://schemas.microsoft.com/office/drawing/2014/main" id="{0403DC05-1B07-8627-4F46-49D3BD8617F0}"/>
              </a:ext>
            </a:extLst>
          </p:cNvPr>
          <p:cNvSpPr>
            <a:spLocks noGrp="1"/>
          </p:cNvSpPr>
          <p:nvPr>
            <p:ph type="title"/>
          </p:nvPr>
        </p:nvSpPr>
        <p:spPr>
          <a:xfrm>
            <a:off x="838200" y="365125"/>
            <a:ext cx="5897710" cy="1325563"/>
          </a:xfrm>
        </p:spPr>
        <p:txBody>
          <a:bodyPr/>
          <a:lstStyle/>
          <a:p>
            <a:r>
              <a:rPr lang="en-US" dirty="0">
                <a:cs typeface="Calibri Light"/>
              </a:rPr>
              <a:t>Analytic Reconstruction Study</a:t>
            </a:r>
            <a:endParaRPr lang="en-US" dirty="0"/>
          </a:p>
        </p:txBody>
      </p:sp>
      <p:sp>
        <p:nvSpPr>
          <p:cNvPr id="8" name="TextBox 2">
            <a:extLst>
              <a:ext uri="{FF2B5EF4-FFF2-40B4-BE49-F238E27FC236}">
                <a16:creationId xmlns:a16="http://schemas.microsoft.com/office/drawing/2014/main" id="{EB71945D-18A2-D375-4983-51F4BDB94CEE}"/>
              </a:ext>
            </a:extLst>
          </p:cNvPr>
          <p:cNvSpPr txBox="1"/>
          <p:nvPr/>
        </p:nvSpPr>
        <p:spPr>
          <a:xfrm>
            <a:off x="838199" y="1690687"/>
            <a:ext cx="5122334" cy="267765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2D “Toy Model” with generated with simple photon dynamics and analytic Likelihood to verify network training</a:t>
            </a:r>
          </a:p>
          <a:p>
            <a:pPr marL="800100" lvl="1" indent="-342900">
              <a:buFont typeface="Arial" panose="020B0604020202020204" pitchFamily="34" charset="0"/>
              <a:buChar char="•"/>
            </a:pPr>
            <a:r>
              <a:rPr lang="en-US" sz="2400" dirty="0"/>
              <a:t>Contours of likelihood space generated by neural network (NN) and the analytic likelihood match</a:t>
            </a:r>
          </a:p>
        </p:txBody>
      </p:sp>
      <p:pic>
        <p:nvPicPr>
          <p:cNvPr id="4" name="Picture 3">
            <a:extLst>
              <a:ext uri="{FF2B5EF4-FFF2-40B4-BE49-F238E27FC236}">
                <a16:creationId xmlns:a16="http://schemas.microsoft.com/office/drawing/2014/main" id="{A7EE387B-8757-6D83-5D1B-C7774ECF6988}"/>
              </a:ext>
            </a:extLst>
          </p:cNvPr>
          <p:cNvPicPr>
            <a:picLocks noChangeAspect="1"/>
          </p:cNvPicPr>
          <p:nvPr/>
        </p:nvPicPr>
        <p:blipFill rotWithShape="1">
          <a:blip r:embed="rId4"/>
          <a:srcRect t="31495"/>
          <a:stretch/>
        </p:blipFill>
        <p:spPr>
          <a:xfrm>
            <a:off x="6735910" y="0"/>
            <a:ext cx="4617889" cy="4240228"/>
          </a:xfrm>
          <a:prstGeom prst="rect">
            <a:avLst/>
          </a:prstGeom>
        </p:spPr>
      </p:pic>
      <p:sp>
        <p:nvSpPr>
          <p:cNvPr id="7" name="TextBox 6">
            <a:extLst>
              <a:ext uri="{FF2B5EF4-FFF2-40B4-BE49-F238E27FC236}">
                <a16:creationId xmlns:a16="http://schemas.microsoft.com/office/drawing/2014/main" id="{DB91DA02-4B3D-E9E6-205E-81DAFCBAD522}"/>
              </a:ext>
            </a:extLst>
          </p:cNvPr>
          <p:cNvSpPr txBox="1"/>
          <p:nvPr/>
        </p:nvSpPr>
        <p:spPr>
          <a:xfrm>
            <a:off x="11197537" y="5544657"/>
            <a:ext cx="444434" cy="369332"/>
          </a:xfrm>
          <a:prstGeom prst="rect">
            <a:avLst/>
          </a:prstGeom>
          <a:noFill/>
        </p:spPr>
        <p:txBody>
          <a:bodyPr wrap="square">
            <a:spAutoFit/>
          </a:bodyPr>
          <a:lstStyle/>
          <a:p>
            <a:r>
              <a:rPr lang="en-US" dirty="0"/>
              <a:t>[4]</a:t>
            </a:r>
          </a:p>
        </p:txBody>
      </p:sp>
      <p:pic>
        <p:nvPicPr>
          <p:cNvPr id="12" name="Picture 11">
            <a:extLst>
              <a:ext uri="{FF2B5EF4-FFF2-40B4-BE49-F238E27FC236}">
                <a16:creationId xmlns:a16="http://schemas.microsoft.com/office/drawing/2014/main" id="{21FA0981-C909-6C84-6936-5E43D0DF68B0}"/>
              </a:ext>
            </a:extLst>
          </p:cNvPr>
          <p:cNvPicPr>
            <a:picLocks noChangeAspect="1"/>
          </p:cNvPicPr>
          <p:nvPr/>
        </p:nvPicPr>
        <p:blipFill>
          <a:blip r:embed="rId5"/>
          <a:stretch>
            <a:fillRect/>
          </a:stretch>
        </p:blipFill>
        <p:spPr>
          <a:xfrm>
            <a:off x="9995272" y="1310401"/>
            <a:ext cx="1227666" cy="405687"/>
          </a:xfrm>
          <a:prstGeom prst="rect">
            <a:avLst/>
          </a:prstGeom>
        </p:spPr>
      </p:pic>
    </p:spTree>
    <p:extLst>
      <p:ext uri="{BB962C8B-B14F-4D97-AF65-F5344CB8AC3E}">
        <p14:creationId xmlns:p14="http://schemas.microsoft.com/office/powerpoint/2010/main" val="751287966"/>
      </p:ext>
    </p:extLst>
  </p:cSld>
  <p:clrMapOvr>
    <a:masterClrMapping/>
  </p:clrMapOvr>
  <mc:AlternateContent xmlns:mc="http://schemas.openxmlformats.org/markup-compatibility/2006" xmlns:p14="http://schemas.microsoft.com/office/powerpoint/2010/main">
    <mc:Choice Requires="p14">
      <p:transition spd="slow" p14:dur="2000" advTm="72131"/>
    </mc:Choice>
    <mc:Fallback xmlns="">
      <p:transition spd="slow" advTm="72131"/>
    </mc:Fallback>
  </mc:AlternateContent>
  <p:extLst>
    <p:ext uri="{3A86A75C-4F4B-4683-9AE1-C65F6400EC91}">
      <p14:laserTraceLst xmlns:p14="http://schemas.microsoft.com/office/powerpoint/2010/main">
        <p14:tracePtLst>
          <p14:tracePt t="29917" x="5265738" y="6824663"/>
          <p14:tracePt t="29918" x="5329238" y="6737350"/>
          <p14:tracePt t="29919" x="5370513" y="6688138"/>
          <p14:tracePt t="29920" x="5403850" y="6650038"/>
          <p14:tracePt t="29921" x="5411788" y="6642100"/>
          <p14:tracePt t="29922" x="5427663" y="6611938"/>
          <p14:tracePt t="29923" x="5449888" y="6591300"/>
          <p14:tracePt t="29924" x="5483225" y="6546850"/>
          <p14:tracePt t="29927" x="5524500" y="6483350"/>
          <p14:tracePt t="29927" x="5548313" y="6454775"/>
          <p14:tracePt t="29928" x="5561013" y="6429375"/>
          <p14:tracePt t="29929" x="5586413" y="6400800"/>
          <p14:tracePt t="29930" x="5594350" y="6388100"/>
          <p14:tracePt t="29931" x="5611813" y="6359525"/>
          <p14:tracePt t="29932" x="5627688" y="6346825"/>
          <p14:tracePt t="29933" x="5653088" y="6316663"/>
          <p14:tracePt t="29934" x="5665788" y="6296025"/>
          <p14:tracePt t="29935" x="5707063" y="6234113"/>
          <p14:tracePt t="29936" x="5727700" y="6205538"/>
          <p14:tracePt t="29937" x="5740400" y="6180138"/>
          <p14:tracePt t="29938" x="5761038" y="6151563"/>
          <p14:tracePt t="29940" x="5815013" y="6075363"/>
          <p14:tracePt t="29941" x="5840413" y="6046788"/>
          <p14:tracePt t="29943" x="5853113" y="6026150"/>
          <p14:tracePt t="29943" x="5873750" y="5997575"/>
          <p14:tracePt t="29944" x="5889625" y="5980113"/>
          <p14:tracePt t="29945" x="5907088" y="5946775"/>
          <p14:tracePt t="29947" x="5922963" y="5930900"/>
          <p14:tracePt t="29947" x="5964238" y="5867400"/>
          <p14:tracePt t="29948" x="5986463" y="5838825"/>
          <p14:tracePt t="29950" x="5997575" y="5826125"/>
          <p14:tracePt t="29951" x="6040438" y="5772150"/>
          <p14:tracePt t="29952" x="6081713" y="5710238"/>
          <p14:tracePt t="29954" x="6102350" y="5676900"/>
          <p14:tracePt t="29954" x="6118225" y="5664200"/>
          <p14:tracePt t="29955" x="6135688" y="5627688"/>
          <p14:tracePt t="29956" x="6151563" y="5614988"/>
          <p14:tracePt t="29957" x="6169025" y="5584825"/>
          <p14:tracePt t="29958" x="6194425" y="5548313"/>
          <p14:tracePt t="29960" x="6227763" y="5507038"/>
          <p14:tracePt t="29961" x="6243638" y="5484813"/>
          <p14:tracePt t="29961" x="6261100" y="5456238"/>
          <p14:tracePt t="29962" x="6281738" y="5435600"/>
          <p14:tracePt t="29963" x="6297613" y="5407025"/>
          <p14:tracePt t="29964" x="6315075" y="5397500"/>
          <p14:tracePt t="29965" x="6330950" y="5368925"/>
          <p14:tracePt t="29966" x="6348413" y="5340350"/>
          <p14:tracePt t="29968" x="6364288" y="5319713"/>
          <p14:tracePt t="29968" x="6384925" y="5294313"/>
          <p14:tracePt t="29969" x="6418263" y="5245100"/>
          <p14:tracePt t="29970" x="6435725" y="5219700"/>
          <p14:tracePt t="29971" x="6459538" y="5189538"/>
          <p14:tracePt t="29972" x="6477000" y="5168900"/>
          <p14:tracePt t="29973" x="6492875" y="5140325"/>
          <p14:tracePt t="29974" x="6518275" y="5119688"/>
          <p14:tracePt t="29975" x="6526213" y="5102225"/>
          <p14:tracePt t="29976" x="6543675" y="5078413"/>
          <p14:tracePt t="29978" x="6559550" y="5053013"/>
          <p14:tracePt t="29978" x="6572250" y="5032375"/>
          <p14:tracePt t="29979" x="6592888" y="5003800"/>
          <p14:tracePt t="29980" x="6610350" y="4981575"/>
          <p14:tracePt t="29982" x="6621463" y="4960938"/>
          <p14:tracePt t="29982" x="6638925" y="4940300"/>
          <p14:tracePt t="29983" x="6654800" y="4916488"/>
          <p14:tracePt t="29984" x="6688138" y="4870450"/>
          <p14:tracePt t="29985" x="6700838" y="4849813"/>
          <p14:tracePt t="29986" x="6721475" y="4829175"/>
          <p14:tracePt t="29987" x="6721475" y="4819650"/>
          <p14:tracePt t="29989" x="6738938" y="4799013"/>
          <p14:tracePt t="29989" x="6754813" y="4778375"/>
          <p14:tracePt t="29991" x="6800850" y="4711700"/>
          <p14:tracePt t="29993" x="6818313" y="4691063"/>
          <p14:tracePt t="29995" x="6854825" y="4632325"/>
          <p14:tracePt t="29996" x="6875463" y="4616450"/>
          <p14:tracePt t="29997" x="6880225" y="4603750"/>
          <p14:tracePt t="29998" x="6896100" y="4591050"/>
          <p14:tracePt t="29999" x="6905625" y="4570413"/>
          <p14:tracePt t="30000" x="6913563" y="4557713"/>
          <p14:tracePt t="30001" x="6929438" y="4537075"/>
          <p14:tracePt t="30002" x="6962775" y="4491038"/>
          <p14:tracePt t="30003" x="6975475" y="4478338"/>
          <p14:tracePt t="30004" x="6988175" y="4457700"/>
          <p14:tracePt t="30005" x="7000875" y="4446588"/>
          <p14:tracePt t="30006" x="7016750" y="4421188"/>
          <p14:tracePt t="30008" x="7037388" y="4395788"/>
          <p14:tracePt t="30009" x="7046913" y="4379913"/>
          <p14:tracePt t="30010" x="7059613" y="4367213"/>
          <p14:tracePt t="30011" x="7062788" y="4362450"/>
          <p14:tracePt t="30012" x="7070725" y="4346575"/>
          <p14:tracePt t="30013" x="7088188" y="4329113"/>
          <p14:tracePt t="30014" x="7104063" y="4300538"/>
          <p14:tracePt t="30015" x="7113588" y="4287838"/>
          <p14:tracePt t="30016" x="7121525" y="4275138"/>
          <p14:tracePt t="30017" x="7137400" y="4259263"/>
          <p14:tracePt t="30018" x="7146925" y="4238625"/>
          <p14:tracePt t="30019" x="7167563" y="4208463"/>
          <p14:tracePt t="30020" x="7175500" y="4195763"/>
          <p14:tracePt t="30021" x="7191375" y="4175125"/>
          <p14:tracePt t="30022" x="7200900" y="4159250"/>
          <p14:tracePt t="30023" x="7208838" y="4146550"/>
          <p14:tracePt t="30025" x="7216775" y="4133850"/>
          <p14:tracePt t="30026" x="7237413" y="4100513"/>
          <p14:tracePt t="30028" x="7246938" y="4079875"/>
          <p14:tracePt t="30028" x="7254875" y="4071938"/>
          <p14:tracePt t="30029" x="7267575" y="4054475"/>
          <p14:tracePt t="30030" x="7288213" y="4021138"/>
          <p14:tracePt t="30031" x="7300913" y="4000500"/>
          <p14:tracePt t="30032" x="7312025" y="3987800"/>
          <p14:tracePt t="30033" x="7321550" y="3971925"/>
          <p14:tracePt t="30034" x="7334250" y="3954463"/>
          <p14:tracePt t="30035" x="7342188" y="3938588"/>
          <p14:tracePt t="30036" x="7350125" y="3930650"/>
          <p14:tracePt t="30037" x="7358063" y="3910013"/>
          <p14:tracePt t="30038" x="7370763" y="3897313"/>
          <p14:tracePt t="30039" x="7378700" y="3884613"/>
          <p14:tracePt t="30041" x="7399338" y="3846513"/>
          <p14:tracePt t="30043" x="7408863" y="3830638"/>
          <p14:tracePt t="30044" x="7442200" y="3784600"/>
          <p14:tracePt t="30045" x="7450138" y="3771900"/>
          <p14:tracePt t="30046" x="7470775" y="3730625"/>
          <p14:tracePt t="30047" x="7483475" y="3709988"/>
          <p14:tracePt t="30048" x="7491413" y="3697288"/>
          <p14:tracePt t="30049" x="7504113" y="3676650"/>
          <p14:tracePt t="30050" x="7512050" y="3668713"/>
          <p14:tracePt t="30051" x="7519988" y="3643313"/>
          <p14:tracePt t="30052" x="7532688" y="3622675"/>
          <p14:tracePt t="30053" x="7542213" y="3592513"/>
          <p14:tracePt t="30054" x="7558088" y="3576638"/>
          <p14:tracePt t="30055" x="7562850" y="3560763"/>
          <p14:tracePt t="30056" x="7570788" y="3538538"/>
          <p14:tracePt t="30057" x="7583488" y="3517900"/>
          <p14:tracePt t="30058" x="7591425" y="3502025"/>
          <p14:tracePt t="30060" x="7604125" y="3484563"/>
          <p14:tracePt t="30061" x="7612063" y="3455988"/>
          <p14:tracePt t="30061" x="7616825" y="3435350"/>
          <p14:tracePt t="30063" x="7629525" y="3414713"/>
          <p14:tracePt t="30063" x="7637463" y="3394075"/>
          <p14:tracePt t="30064" x="7650163" y="3373438"/>
          <p14:tracePt t="30065" x="7653338" y="3355975"/>
          <p14:tracePt t="30066" x="7666038" y="3335338"/>
          <p14:tracePt t="30067" x="7670800" y="3314700"/>
          <p14:tracePt t="30068" x="7678738" y="3294063"/>
          <p14:tracePt t="30069" x="7691438" y="3273425"/>
          <p14:tracePt t="30070" x="7704138" y="3240088"/>
          <p14:tracePt t="30072" x="7707313" y="3219450"/>
          <p14:tracePt t="30073" x="7716838" y="3198813"/>
          <p14:tracePt t="30073" x="7720013" y="3178175"/>
          <p14:tracePt t="30075" x="7737475" y="3140075"/>
          <p14:tracePt t="30076" x="7737475" y="3132138"/>
          <p14:tracePt t="30077" x="7745413" y="3111500"/>
          <p14:tracePt t="30078" x="7750175" y="3089275"/>
          <p14:tracePt t="30079" x="7758113" y="3078163"/>
          <p14:tracePt t="30080" x="7761288" y="3057525"/>
          <p14:tracePt t="30081" x="7770813" y="3035300"/>
          <p14:tracePt t="30082" x="7770813" y="3019425"/>
          <p14:tracePt t="30083" x="7783513" y="2986088"/>
          <p14:tracePt t="30084" x="7791450" y="2965450"/>
          <p14:tracePt t="30086" x="7799388" y="2932113"/>
          <p14:tracePt t="30087" x="7807325" y="2914650"/>
          <p14:tracePt t="30088" x="7807325" y="2906713"/>
          <p14:tracePt t="30089" x="7812088" y="2886075"/>
          <p14:tracePt t="30091" x="7820025" y="2852738"/>
          <p14:tracePt t="30092" x="7824788" y="2827338"/>
          <p14:tracePt t="30093" x="7827963" y="2811463"/>
          <p14:tracePt t="30094" x="7832725" y="2803525"/>
          <p14:tracePt t="30095" x="7840663" y="2786063"/>
          <p14:tracePt t="30096" x="7845425" y="2770188"/>
          <p14:tracePt t="30097" x="7848600" y="2744788"/>
          <p14:tracePt t="30098" x="7853363" y="2728913"/>
          <p14:tracePt t="30099" x="7858125" y="2711450"/>
          <p14:tracePt t="30100" x="7861300" y="2695575"/>
          <p14:tracePt t="30101" x="7866063" y="2678113"/>
          <p14:tracePt t="30102" x="7874000" y="2662238"/>
          <p14:tracePt t="30103" x="7878763" y="2644775"/>
          <p14:tracePt t="30104" x="7881938" y="2632075"/>
          <p14:tracePt t="30105" x="7886700" y="2616200"/>
          <p14:tracePt t="30106" x="7891463" y="2598738"/>
          <p14:tracePt t="30108" x="7894638" y="2578100"/>
          <p14:tracePt t="30109" x="7899400" y="2565400"/>
          <p14:tracePt t="30110" x="7904163" y="2544763"/>
          <p14:tracePt t="30111" x="7907338" y="2532063"/>
          <p14:tracePt t="30112" x="7915275" y="2511425"/>
          <p14:tracePt t="30113" x="7915275" y="2498725"/>
          <p14:tracePt t="30114" x="7920038" y="2487613"/>
          <p14:tracePt t="30115" x="7924800" y="2474913"/>
          <p14:tracePt t="30116" x="7924800" y="2454275"/>
          <p14:tracePt t="30117" x="7927975" y="2441575"/>
          <p14:tracePt t="30118" x="7935913" y="2408238"/>
          <p14:tracePt t="30119" x="7935913" y="2395538"/>
          <p14:tracePt t="30120" x="7945438" y="2379663"/>
          <p14:tracePt t="30121" x="7948613" y="2366963"/>
          <p14:tracePt t="30122" x="7953375" y="2349500"/>
          <p14:tracePt t="30123" x="7953375" y="2346325"/>
          <p14:tracePt t="30124" x="7958138" y="2328863"/>
          <p14:tracePt t="30126" x="7961313" y="2312988"/>
          <p14:tracePt t="30127" x="7961313" y="2300288"/>
          <p14:tracePt t="30127" x="7966075" y="2287588"/>
          <p14:tracePt t="30128" x="7966075" y="2279650"/>
          <p14:tracePt t="30129" x="7969250" y="2259013"/>
          <p14:tracePt t="30130" x="7969250" y="2249488"/>
          <p14:tracePt t="30131" x="7969250" y="2246313"/>
          <p14:tracePt t="30132" x="7969250" y="2228850"/>
          <p14:tracePt t="30133" x="7974013" y="2216150"/>
          <p14:tracePt t="30134" x="7974013" y="2203450"/>
          <p14:tracePt t="30135" x="7978775" y="2182813"/>
          <p14:tracePt t="30136" x="7978775" y="2174875"/>
          <p14:tracePt t="30137" x="7978775" y="2162175"/>
          <p14:tracePt t="30138" x="7978775" y="2154238"/>
          <p14:tracePt t="30139" x="7978775" y="2146300"/>
          <p14:tracePt t="30140" x="7978775" y="2138363"/>
          <p14:tracePt t="30141" x="7978775" y="2125663"/>
          <p14:tracePt t="30143" x="7978775" y="2108200"/>
          <p14:tracePt t="30144" x="7978775" y="2100263"/>
          <p14:tracePt t="30145" x="7978775" y="2092325"/>
          <p14:tracePt t="30146" x="7978775" y="2087563"/>
          <p14:tracePt t="30147" x="7978775" y="2079625"/>
          <p14:tracePt t="30148" x="7978775" y="2071688"/>
          <p14:tracePt t="30149" x="7978775" y="2066925"/>
          <p14:tracePt t="30150" x="7978775" y="2058988"/>
          <p14:tracePt t="30151" x="7978775" y="2051050"/>
          <p14:tracePt t="30152" x="7978775" y="2041525"/>
          <p14:tracePt t="30153" x="7974013" y="2033588"/>
          <p14:tracePt t="30154" x="7974013" y="2025650"/>
          <p14:tracePt t="30155" x="7974013" y="2020888"/>
          <p14:tracePt t="30156" x="7974013" y="2012950"/>
          <p14:tracePt t="30158" x="7974013" y="2008188"/>
          <p14:tracePt t="30159" x="7974013" y="2005013"/>
          <p14:tracePt t="30159" x="7969250" y="1995488"/>
          <p14:tracePt t="30160" x="7969250" y="1992313"/>
          <p14:tracePt t="30161" x="7969250" y="1987550"/>
          <p14:tracePt t="30162" x="7966075" y="1979613"/>
          <p14:tracePt t="30163" x="7966075" y="1974850"/>
          <p14:tracePt t="30165" x="7961313" y="1966913"/>
          <p14:tracePt t="30166" x="7961313" y="1963738"/>
          <p14:tracePt t="30167" x="7961313" y="1958975"/>
          <p14:tracePt t="30168" x="7961313" y="1954213"/>
          <p14:tracePt t="30169" x="7961313" y="1946275"/>
          <p14:tracePt t="30170" x="7958138" y="1941513"/>
          <p14:tracePt t="30172" x="7953375" y="1938338"/>
          <p14:tracePt t="30173" x="7953375" y="1933575"/>
          <p14:tracePt t="30174" x="7953375" y="1930400"/>
          <p14:tracePt t="30176" x="7953375" y="1920875"/>
          <p14:tracePt t="30177" x="7948613" y="1917700"/>
          <p14:tracePt t="30179" x="7948613" y="1912938"/>
          <p14:tracePt t="30180" x="7945438" y="1905000"/>
          <p14:tracePt t="30181" x="7945438" y="1900238"/>
          <p14:tracePt t="30183" x="7940675" y="1897063"/>
          <p14:tracePt t="30184" x="7940675" y="1892300"/>
          <p14:tracePt t="30185" x="7940675" y="1887538"/>
          <p14:tracePt t="30188" x="7940675" y="1884363"/>
          <p14:tracePt t="30190" x="7935913" y="1879600"/>
          <p14:tracePt t="30191" x="7935913" y="1876425"/>
          <p14:tracePt t="30192" x="7935913" y="1871663"/>
          <p14:tracePt t="30193" x="7932738" y="1866900"/>
          <p14:tracePt t="30195" x="7927975" y="1863725"/>
          <p14:tracePt t="30197" x="7924800" y="1863725"/>
          <p14:tracePt t="30198" x="7924800" y="1858963"/>
          <p14:tracePt t="30199" x="7920038" y="1854200"/>
          <p14:tracePt t="30201" x="7915275" y="1851025"/>
          <p14:tracePt t="30202" x="7915275" y="1846263"/>
          <p14:tracePt t="30204" x="7915275" y="1843088"/>
          <p14:tracePt t="30205" x="7912100" y="1838325"/>
          <p14:tracePt t="30208" x="7907338" y="1838325"/>
          <p14:tracePt t="30208" x="7907338" y="1833563"/>
          <p14:tracePt t="30211" x="7907338" y="1830388"/>
          <p14:tracePt t="30211" x="7904163" y="1830388"/>
          <p14:tracePt t="30212" x="7904163" y="1825625"/>
          <p14:tracePt t="30213" x="7904163" y="1820863"/>
          <p14:tracePt t="30215" x="7899400" y="1817688"/>
          <p14:tracePt t="30218" x="7894638" y="1817688"/>
          <p14:tracePt t="30219" x="7894638" y="1812925"/>
          <p14:tracePt t="30221" x="7894638" y="1809750"/>
          <p14:tracePt t="30222" x="7891463" y="1809750"/>
          <p14:tracePt t="30224" x="7891463" y="1804988"/>
          <p14:tracePt t="30226" x="7891463" y="1797050"/>
          <p14:tracePt t="30228" x="7891463" y="1792288"/>
          <p14:tracePt t="30230" x="7886700" y="1792288"/>
          <p14:tracePt t="30231" x="7886700" y="1789113"/>
          <p14:tracePt t="30232" x="7886700" y="1784350"/>
          <p14:tracePt t="30234" x="7886700" y="1779588"/>
          <p14:tracePt t="30235" x="7881938" y="1779588"/>
          <p14:tracePt t="30236" x="7881938" y="1776413"/>
          <p14:tracePt t="30237" x="7881938" y="1771650"/>
          <p14:tracePt t="30241" x="7878763" y="1766888"/>
          <p14:tracePt t="30244" x="7878763" y="1763713"/>
          <p14:tracePt t="30245" x="7878763" y="1758950"/>
          <p14:tracePt t="30247" x="7874000" y="1758950"/>
          <p14:tracePt t="30248" x="7874000" y="1755775"/>
          <p14:tracePt t="30249" x="7874000" y="1751013"/>
          <p14:tracePt t="30252" x="7874000" y="1746250"/>
          <p14:tracePt t="30253" x="7874000" y="1743075"/>
          <p14:tracePt t="30254" x="7870825" y="1743075"/>
          <p14:tracePt t="30258" x="7870825" y="1738313"/>
          <p14:tracePt t="30259" x="7870825" y="1733550"/>
          <p14:tracePt t="30262" x="7870825" y="1730375"/>
          <p14:tracePt t="30263" x="7866063" y="1725613"/>
          <p14:tracePt t="30264" x="7866063" y="1722438"/>
          <p14:tracePt t="30266" x="7866063" y="1717675"/>
          <p14:tracePt t="30268" x="7866063" y="1712913"/>
          <p14:tracePt t="30269" x="7866063" y="1709738"/>
          <p14:tracePt t="30271" x="7866063" y="1704975"/>
          <p14:tracePt t="30272" x="7866063" y="1700213"/>
          <p14:tracePt t="30275" x="7866063" y="1697038"/>
          <p14:tracePt t="30276" x="7866063" y="1692275"/>
          <p14:tracePt t="30278" x="7866063" y="1684338"/>
          <p14:tracePt t="30280" x="7866063" y="1676400"/>
          <p14:tracePt t="30282" x="7866063" y="1668463"/>
          <p14:tracePt t="30284" x="7866063" y="1663700"/>
          <p14:tracePt t="30285" x="7866063" y="1658938"/>
          <p14:tracePt t="30286" x="7866063" y="1655763"/>
          <p14:tracePt t="30288" x="7870825" y="1655763"/>
          <p14:tracePt t="30289" x="7870825" y="1651000"/>
          <p14:tracePt t="30290" x="7870825" y="1646238"/>
          <p14:tracePt t="30292" x="7870825" y="1643063"/>
          <p14:tracePt t="30293" x="7874000" y="1638300"/>
          <p14:tracePt t="30294" x="7878763" y="1635125"/>
          <p14:tracePt t="30295" x="7878763" y="1630363"/>
          <p14:tracePt t="30296" x="7881938" y="1630363"/>
          <p14:tracePt t="30297" x="7886700" y="1625600"/>
          <p14:tracePt t="30299" x="7886700" y="1622425"/>
          <p14:tracePt t="30300" x="7886700" y="1617663"/>
          <p14:tracePt t="30302" x="7891463" y="1612900"/>
          <p14:tracePt t="30303" x="7894638" y="1609725"/>
          <p14:tracePt t="30304" x="7899400" y="1604963"/>
          <p14:tracePt t="30305" x="7904163" y="1604963"/>
          <p14:tracePt t="30306" x="7907338" y="1601788"/>
          <p14:tracePt t="30308" x="7912100" y="1592263"/>
          <p14:tracePt t="30309" x="7920038" y="1581150"/>
          <p14:tracePt t="30310" x="7924800" y="1581150"/>
          <p14:tracePt t="30311" x="7927975" y="1576388"/>
          <p14:tracePt t="30312" x="7932738" y="1568450"/>
          <p14:tracePt t="30313" x="7940675" y="1563688"/>
          <p14:tracePt t="30315" x="7948613" y="1550988"/>
          <p14:tracePt t="30316" x="7958138" y="1547813"/>
          <p14:tracePt t="30317" x="7961313" y="1547813"/>
          <p14:tracePt t="30318" x="7969250" y="1538288"/>
          <p14:tracePt t="30319" x="7974013" y="1530350"/>
          <p14:tracePt t="30320" x="7986713" y="1517650"/>
          <p14:tracePt t="30322" x="7999413" y="1501775"/>
          <p14:tracePt t="30324" x="8002588" y="1492250"/>
          <p14:tracePt t="30325" x="8023225" y="1471613"/>
          <p14:tracePt t="30326" x="8035925" y="1463675"/>
          <p14:tracePt t="30327" x="8045450" y="1455738"/>
          <p14:tracePt t="30329" x="8053388" y="1447800"/>
          <p14:tracePt t="30329" x="8061325" y="1438275"/>
          <p14:tracePt t="30330" x="8066088" y="1427163"/>
          <p14:tracePt t="30331" x="8074025" y="1417638"/>
          <p14:tracePt t="30332" x="8081963" y="1409700"/>
          <p14:tracePt t="30333" x="8099425" y="1397000"/>
          <p14:tracePt t="30334" x="8102600" y="1393825"/>
          <p14:tracePt t="30336" x="8107363" y="1384300"/>
          <p14:tracePt t="30336" x="8123238" y="1373188"/>
          <p14:tracePt t="30337" x="8132763" y="1355725"/>
          <p14:tracePt t="30338" x="8140700" y="1347788"/>
          <p14:tracePt t="30339" x="8143875" y="1343025"/>
          <p14:tracePt t="30340" x="8153400" y="1335088"/>
          <p14:tracePt t="30341" x="8161338" y="1327150"/>
          <p14:tracePt t="30343" x="8177213" y="1309688"/>
          <p14:tracePt t="30344" x="8194675" y="1293813"/>
          <p14:tracePt t="30345" x="8202613" y="1285875"/>
          <p14:tracePt t="30346" x="8210550" y="1276350"/>
          <p14:tracePt t="30347" x="8220075" y="1268413"/>
          <p14:tracePt t="30348" x="8228013" y="1260475"/>
          <p14:tracePt t="30349" x="8240713" y="1252538"/>
          <p14:tracePt t="30350" x="8264525" y="1227138"/>
          <p14:tracePt t="30351" x="8274050" y="1222375"/>
          <p14:tracePt t="30353" x="8281988" y="1219200"/>
          <p14:tracePt t="30354" x="8289925" y="1209675"/>
          <p14:tracePt t="30355" x="8307388" y="1196975"/>
          <p14:tracePt t="30356" x="8315325" y="1189038"/>
          <p14:tracePt t="30358" x="8331200" y="1173163"/>
          <p14:tracePt t="30359" x="8348663" y="1165225"/>
          <p14:tracePt t="30360" x="8356600" y="1155700"/>
          <p14:tracePt t="30361" x="8364538" y="1152525"/>
          <p14:tracePt t="30362" x="8377238" y="1139825"/>
          <p14:tracePt t="30363" x="8385175" y="1135063"/>
          <p14:tracePt t="30364" x="8397875" y="1127125"/>
          <p14:tracePt t="30365" x="8407400" y="1122363"/>
          <p14:tracePt t="30366" x="8415338" y="1119188"/>
          <p14:tracePt t="30367" x="8423275" y="1109663"/>
          <p14:tracePt t="30368" x="8431213" y="1106488"/>
          <p14:tracePt t="30369" x="8440738" y="1101725"/>
          <p14:tracePt t="30370" x="8448675" y="1098550"/>
          <p14:tracePt t="30371" x="8456613" y="1093788"/>
          <p14:tracePt t="30372" x="8464550" y="1089025"/>
          <p14:tracePt t="30373" x="8469313" y="1089025"/>
          <p14:tracePt t="30374" x="8477250" y="1085850"/>
          <p14:tracePt t="30375" x="8485188" y="1081088"/>
          <p14:tracePt t="30377" x="8502650" y="1073150"/>
          <p14:tracePt t="30378" x="8510588" y="1068388"/>
          <p14:tracePt t="30379" x="8518525" y="1068388"/>
          <p14:tracePt t="30380" x="8528050" y="1065213"/>
          <p14:tracePt t="30381" x="8531225" y="1060450"/>
          <p14:tracePt t="30382" x="8539163" y="1060450"/>
          <p14:tracePt t="30383" x="8548688" y="1055688"/>
          <p14:tracePt t="30385" x="8556625" y="1052513"/>
          <p14:tracePt t="30385" x="8561388" y="1052513"/>
          <p14:tracePt t="30386" x="8569325" y="1052513"/>
          <p14:tracePt t="30387" x="8577263" y="1047750"/>
          <p14:tracePt t="30388" x="8585200" y="1044575"/>
          <p14:tracePt t="30389" x="8589963" y="1044575"/>
          <p14:tracePt t="30390" x="8597900" y="1044575"/>
          <p14:tracePt t="30391" x="8610600" y="1039813"/>
          <p14:tracePt t="30393" x="8623300" y="1039813"/>
          <p14:tracePt t="30394" x="8631238" y="1035050"/>
          <p14:tracePt t="30395" x="8636000" y="1035050"/>
          <p14:tracePt t="30396" x="8639175" y="1035050"/>
          <p14:tracePt t="30397" x="8643938" y="1031875"/>
          <p14:tracePt t="30398" x="8651875" y="1031875"/>
          <p14:tracePt t="30399" x="8656638" y="1031875"/>
          <p14:tracePt t="30401" x="8664575" y="1031875"/>
          <p14:tracePt t="30403" x="8672513" y="1031875"/>
          <p14:tracePt t="30404" x="8677275" y="1031875"/>
          <p14:tracePt t="30405" x="8680450" y="1031875"/>
          <p14:tracePt t="30406" x="8685213" y="1027113"/>
          <p14:tracePt t="30408" x="8689975" y="1027113"/>
          <p14:tracePt t="30409" x="8697913" y="1027113"/>
          <p14:tracePt t="30411" x="8702675" y="1027113"/>
          <p14:tracePt t="30413" x="8705850" y="1027113"/>
          <p14:tracePt t="30414" x="8710613" y="1027113"/>
          <p14:tracePt t="30416" x="8713788" y="1027113"/>
          <p14:tracePt t="30421" x="8713788" y="1031875"/>
          <p14:tracePt t="30435" x="8713788" y="1035050"/>
          <p14:tracePt t="30437" x="8710613" y="1035050"/>
          <p14:tracePt t="30439" x="8705850" y="1039813"/>
          <p14:tracePt t="30440" x="8702675" y="1044575"/>
          <p14:tracePt t="30442" x="8697913" y="1044575"/>
          <p14:tracePt t="30443" x="8693150" y="1047750"/>
          <p14:tracePt t="30444" x="8689975" y="1052513"/>
          <p14:tracePt t="30445" x="8680450" y="1052513"/>
          <p14:tracePt t="30447" x="8672513" y="1060450"/>
          <p14:tracePt t="30448" x="8669338" y="1060450"/>
          <p14:tracePt t="30449" x="8664575" y="1060450"/>
          <p14:tracePt t="30450" x="8659813" y="1065213"/>
          <p14:tracePt t="30451" x="8656638" y="1065213"/>
          <p14:tracePt t="30452" x="8648700" y="1068388"/>
          <p14:tracePt t="30454" x="8636000" y="1073150"/>
          <p14:tracePt t="30455" x="8636000" y="1077913"/>
          <p14:tracePt t="30456" x="8626475" y="1081088"/>
          <p14:tracePt t="30458" x="8618538" y="1085850"/>
          <p14:tracePt t="30459" x="8610600" y="1089025"/>
          <p14:tracePt t="30461" x="8605838" y="1089025"/>
          <p14:tracePt t="30461" x="8597900" y="1093788"/>
          <p14:tracePt t="30462" x="8593138" y="1098550"/>
          <p14:tracePt t="30464" x="8585200" y="1098550"/>
          <p14:tracePt t="30465" x="8577263" y="1101725"/>
          <p14:tracePt t="30466" x="8572500" y="1106488"/>
          <p14:tracePt t="30467" x="8564563" y="1106488"/>
          <p14:tracePt t="30468" x="8561388" y="1106488"/>
          <p14:tracePt t="30469" x="8551863" y="1109663"/>
          <p14:tracePt t="30470" x="8543925" y="1114425"/>
          <p14:tracePt t="30471" x="8535988" y="1114425"/>
          <p14:tracePt t="30473" x="8531225" y="1119188"/>
          <p14:tracePt t="30473" x="8528050" y="1122363"/>
          <p14:tracePt t="30475" x="8518525" y="1122363"/>
          <p14:tracePt t="30476" x="8502650" y="1127125"/>
          <p14:tracePt t="30477" x="8485188" y="1131888"/>
          <p14:tracePt t="30478" x="8477250" y="1135063"/>
          <p14:tracePt t="30480" x="8469313" y="1135063"/>
          <p14:tracePt t="30481" x="8461375" y="1139825"/>
          <p14:tracePt t="30482" x="8443913" y="1139825"/>
          <p14:tracePt t="30483" x="8435975" y="1143000"/>
          <p14:tracePt t="30484" x="8428038" y="1143000"/>
          <p14:tracePt t="30485" x="8415338" y="1147763"/>
          <p14:tracePt t="30486" x="8402638" y="1147763"/>
          <p14:tracePt t="30487" x="8389938" y="1147763"/>
          <p14:tracePt t="30488" x="8374063" y="1152525"/>
          <p14:tracePt t="30489" x="8369300" y="1152525"/>
          <p14:tracePt t="30490" x="8351838" y="1152525"/>
          <p14:tracePt t="30492" x="8335963" y="1160463"/>
          <p14:tracePt t="30493" x="8323263" y="1160463"/>
          <p14:tracePt t="30494" x="8310563" y="1160463"/>
          <p14:tracePt t="30495" x="8297863" y="1160463"/>
          <p14:tracePt t="30496" x="8286750" y="1165225"/>
          <p14:tracePt t="30497" x="8269288" y="1165225"/>
          <p14:tracePt t="30498" x="8256588" y="1165225"/>
          <p14:tracePt t="30499" x="8243888" y="1165225"/>
          <p14:tracePt t="30500" x="8232775" y="1165225"/>
          <p14:tracePt t="30501" x="8220075" y="1165225"/>
          <p14:tracePt t="30502" x="8202613" y="1165225"/>
          <p14:tracePt t="30503" x="8186738" y="1165225"/>
          <p14:tracePt t="30504" x="8174038" y="1165225"/>
          <p14:tracePt t="30505" x="8161338" y="1165225"/>
          <p14:tracePt t="30506" x="8143875" y="1165225"/>
          <p14:tracePt t="30507" x="8132763" y="1165225"/>
          <p14:tracePt t="30509" x="8099425" y="1165225"/>
          <p14:tracePt t="30510" x="8086725" y="1165225"/>
          <p14:tracePt t="30511" x="8074025" y="1165225"/>
          <p14:tracePt t="30512" x="8061325" y="1165225"/>
          <p14:tracePt t="30513" x="8045450" y="1155700"/>
          <p14:tracePt t="30514" x="8032750" y="1155700"/>
          <p14:tracePt t="30515" x="8020050" y="1152525"/>
          <p14:tracePt t="30516" x="8007350" y="1152525"/>
          <p14:tracePt t="30517" x="7991475" y="1147763"/>
          <p14:tracePt t="30518" x="7981950" y="1147763"/>
          <p14:tracePt t="30519" x="7969250" y="1147763"/>
          <p14:tracePt t="30520" x="7958138" y="1143000"/>
          <p14:tracePt t="30521" x="7948613" y="1139825"/>
          <p14:tracePt t="30522" x="7940675" y="1139825"/>
          <p14:tracePt t="30523" x="7927975" y="1139825"/>
          <p14:tracePt t="30525" x="7915275" y="1135063"/>
          <p14:tracePt t="30526" x="7886700" y="1131888"/>
          <p14:tracePt t="30527" x="7874000" y="1127125"/>
          <p14:tracePt t="30528" x="7866063" y="1122363"/>
          <p14:tracePt t="30529" x="7848600" y="1122363"/>
          <p14:tracePt t="30530" x="7837488" y="1119188"/>
          <p14:tracePt t="30532" x="7827963" y="1119188"/>
          <p14:tracePt t="30533" x="7804150" y="1114425"/>
          <p14:tracePt t="30534" x="7791450" y="1106488"/>
          <p14:tracePt t="30535" x="7783513" y="1106488"/>
          <p14:tracePt t="30536" x="7773988" y="1101725"/>
          <p14:tracePt t="30537" x="7766050" y="1098550"/>
          <p14:tracePt t="30538" x="7758113" y="1098550"/>
          <p14:tracePt t="30539" x="7745413" y="1098550"/>
          <p14:tracePt t="30540" x="7737475" y="1093788"/>
          <p14:tracePt t="30541" x="7732713" y="1089025"/>
          <p14:tracePt t="30542" x="7724775" y="1089025"/>
          <p14:tracePt t="30544" x="7720013" y="1089025"/>
          <p14:tracePt t="30545" x="7712075" y="1089025"/>
          <p14:tracePt t="30545" x="7704138" y="1089025"/>
          <p14:tracePt t="30546" x="7699375" y="1085850"/>
          <p14:tracePt t="30547" x="7694613" y="1085850"/>
          <p14:tracePt t="30548" x="7691438" y="1081088"/>
          <p14:tracePt t="30549" x="7683500" y="1081088"/>
          <p14:tracePt t="30550" x="7678738" y="1077913"/>
          <p14:tracePt t="30551" x="7673975" y="1077913"/>
          <p14:tracePt t="30552" x="7670800" y="1073150"/>
          <p14:tracePt t="30553" x="7666038" y="1068388"/>
          <p14:tracePt t="30554" x="7662863" y="1068388"/>
          <p14:tracePt t="30555" x="7662863" y="1065213"/>
          <p14:tracePt t="30556" x="7658100" y="1065213"/>
          <p14:tracePt t="30557" x="7653338" y="1065213"/>
          <p14:tracePt t="30558" x="7645400" y="1060450"/>
          <p14:tracePt t="30561" x="7640638" y="1060450"/>
          <p14:tracePt t="30563" x="7640638" y="1055688"/>
          <p14:tracePt t="30564" x="7637463" y="1055688"/>
          <p14:tracePt t="30565" x="7637463" y="1052513"/>
          <p14:tracePt t="30569" x="7637463" y="1047750"/>
          <p14:tracePt t="30579" x="7637463" y="1044575"/>
          <p14:tracePt t="30582" x="7637463" y="1039813"/>
          <p14:tracePt t="30586" x="7637463" y="1035050"/>
          <p14:tracePt t="30590" x="7637463" y="1031875"/>
          <p14:tracePt t="30592" x="7640638" y="1022350"/>
          <p14:tracePt t="30593" x="7640638" y="1019175"/>
          <p14:tracePt t="30594" x="7645400" y="1019175"/>
          <p14:tracePt t="30595" x="7650163" y="1014413"/>
          <p14:tracePt t="30596" x="7653338" y="1011238"/>
          <p14:tracePt t="30598" x="7658100" y="1006475"/>
          <p14:tracePt t="30600" x="7662863" y="1001713"/>
          <p14:tracePt t="30600" x="7666038" y="998538"/>
          <p14:tracePt t="30601" x="7670800" y="993775"/>
          <p14:tracePt t="30602" x="7673975" y="990600"/>
          <p14:tracePt t="30603" x="7678738" y="985838"/>
          <p14:tracePt t="30605" x="7683500" y="981075"/>
          <p14:tracePt t="30606" x="7691438" y="981075"/>
          <p14:tracePt t="30608" x="7699375" y="973138"/>
          <p14:tracePt t="30609" x="7707313" y="965200"/>
          <p14:tracePt t="30610" x="7716838" y="965200"/>
          <p14:tracePt t="30611" x="7720013" y="957263"/>
          <p14:tracePt t="30612" x="7724775" y="952500"/>
          <p14:tracePt t="30613" x="7732713" y="947738"/>
          <p14:tracePt t="30614" x="7740650" y="944563"/>
          <p14:tracePt t="30615" x="7753350" y="935038"/>
          <p14:tracePt t="30616" x="7761288" y="931863"/>
          <p14:tracePt t="30617" x="7766050" y="927100"/>
          <p14:tracePt t="30618" x="7773988" y="923925"/>
          <p14:tracePt t="30619" x="7783513" y="919163"/>
          <p14:tracePt t="30620" x="7791450" y="914400"/>
          <p14:tracePt t="30621" x="7799388" y="911225"/>
          <p14:tracePt t="30622" x="7804150" y="906463"/>
          <p14:tracePt t="30623" x="7807325" y="906463"/>
          <p14:tracePt t="30624" x="7815263" y="901700"/>
          <p14:tracePt t="30626" x="7824788" y="898525"/>
          <p14:tracePt t="30627" x="7832725" y="893763"/>
          <p14:tracePt t="30627" x="7840663" y="890588"/>
          <p14:tracePt t="30628" x="7848600" y="885825"/>
          <p14:tracePt t="30629" x="7858125" y="885825"/>
          <p14:tracePt t="30630" x="7866063" y="881063"/>
          <p14:tracePt t="30631" x="7874000" y="877888"/>
          <p14:tracePt t="30632" x="7886700" y="877888"/>
          <p14:tracePt t="30633" x="7894638" y="873125"/>
          <p14:tracePt t="30634" x="7904163" y="873125"/>
          <p14:tracePt t="30635" x="7912100" y="869950"/>
          <p14:tracePt t="30636" x="7920038" y="869950"/>
          <p14:tracePt t="30638" x="7927975" y="865188"/>
          <p14:tracePt t="30639" x="7948613" y="860425"/>
          <p14:tracePt t="30641" x="7961313" y="860425"/>
          <p14:tracePt t="30643" x="7978775" y="857250"/>
          <p14:tracePt t="30644" x="7986713" y="857250"/>
          <p14:tracePt t="30645" x="7999413" y="857250"/>
          <p14:tracePt t="30646" x="8007350" y="857250"/>
          <p14:tracePt t="30647" x="8023225" y="852488"/>
          <p14:tracePt t="30648" x="8035925" y="852488"/>
          <p14:tracePt t="30649" x="8048625" y="852488"/>
          <p14:tracePt t="30650" x="8056563" y="852488"/>
          <p14:tracePt t="30651" x="8069263" y="852488"/>
          <p14:tracePt t="30652" x="8081963" y="852488"/>
          <p14:tracePt t="30653" x="8099425" y="852488"/>
          <p14:tracePt t="30654" x="8112125" y="852488"/>
          <p14:tracePt t="30655" x="8120063" y="852488"/>
          <p14:tracePt t="30656" x="8132763" y="852488"/>
          <p14:tracePt t="30657" x="8148638" y="852488"/>
          <p14:tracePt t="30658" x="8166100" y="852488"/>
          <p14:tracePt t="30659" x="8177213" y="852488"/>
          <p14:tracePt t="30660" x="8194675" y="852488"/>
          <p14:tracePt t="30661" x="8207375" y="852488"/>
          <p14:tracePt t="30662" x="8228013" y="852488"/>
          <p14:tracePt t="30663" x="8240713" y="852488"/>
          <p14:tracePt t="30664" x="8253413" y="852488"/>
          <p14:tracePt t="30665" x="8261350" y="852488"/>
          <p14:tracePt t="30666" x="8281988" y="852488"/>
          <p14:tracePt t="30667" x="8294688" y="857250"/>
          <p14:tracePt t="30668" x="8307388" y="857250"/>
          <p14:tracePt t="30669" x="8328025" y="857250"/>
          <p14:tracePt t="30670" x="8361363" y="860425"/>
          <p14:tracePt t="30671" x="8374063" y="865188"/>
          <p14:tracePt t="30672" x="8385175" y="865188"/>
          <p14:tracePt t="30673" x="8407400" y="869950"/>
          <p14:tracePt t="30675" x="8428038" y="877888"/>
          <p14:tracePt t="30676" x="8440738" y="877888"/>
          <p14:tracePt t="30692" x="8680450" y="935038"/>
          <p14:tracePt t="30693" x="8689975" y="939800"/>
          <p14:tracePt t="30694" x="8702675" y="947738"/>
          <p14:tracePt t="30695" x="8718550" y="947738"/>
          <p14:tracePt t="30697" x="8739188" y="965200"/>
          <p14:tracePt t="30698" x="8747125" y="968375"/>
          <p14:tracePt t="30699" x="8764588" y="973138"/>
          <p14:tracePt t="30700" x="8772525" y="981075"/>
          <p14:tracePt t="30701" x="8780463" y="985838"/>
          <p14:tracePt t="30702" x="8789988" y="990600"/>
          <p14:tracePt t="30704" x="8797925" y="993775"/>
          <p14:tracePt t="30704" x="8805863" y="998538"/>
          <p14:tracePt t="30705" x="8813800" y="1006475"/>
          <p14:tracePt t="30706" x="8818563" y="1011238"/>
          <p14:tracePt t="30707" x="8823325" y="1014413"/>
          <p14:tracePt t="30708" x="8831263" y="1019175"/>
          <p14:tracePt t="30710" x="8839200" y="1027113"/>
          <p14:tracePt t="30711" x="8843963" y="1031875"/>
          <p14:tracePt t="30712" x="8847138" y="1035050"/>
          <p14:tracePt t="30713" x="8851900" y="1044575"/>
          <p14:tracePt t="30714" x="8856663" y="1044575"/>
          <p14:tracePt t="30715" x="8856663" y="1052513"/>
          <p14:tracePt t="30716" x="8859838" y="1055688"/>
          <p14:tracePt t="30717" x="8864600" y="1060450"/>
          <p14:tracePt t="30718" x="8864600" y="1065213"/>
          <p14:tracePt t="30719" x="8867775" y="1068388"/>
          <p14:tracePt t="30720" x="8867775" y="1073150"/>
          <p14:tracePt t="30721" x="8872538" y="1077913"/>
          <p14:tracePt t="30722" x="8872538" y="1081088"/>
          <p14:tracePt t="30723" x="8872538" y="1085850"/>
          <p14:tracePt t="30724" x="8872538" y="1093788"/>
          <p14:tracePt t="30726" x="8872538" y="1098550"/>
          <p14:tracePt t="30727" x="8872538" y="1101725"/>
          <p14:tracePt t="30728" x="8872538" y="1106488"/>
          <p14:tracePt t="30729" x="8872538" y="1114425"/>
          <p14:tracePt t="30732" x="8872538" y="1122363"/>
          <p14:tracePt t="30732" x="8872538" y="1127125"/>
          <p14:tracePt t="30733" x="8872538" y="1131888"/>
          <p14:tracePt t="30735" x="8872538" y="1135063"/>
          <p14:tracePt t="30736" x="8872538" y="1139825"/>
          <p14:tracePt t="30737" x="8867775" y="1143000"/>
          <p14:tracePt t="30738" x="8867775" y="1147763"/>
          <p14:tracePt t="30739" x="8864600" y="1152525"/>
          <p14:tracePt t="30740" x="8859838" y="1155700"/>
          <p14:tracePt t="30742" x="8856663" y="1160463"/>
          <p14:tracePt t="30743" x="8851900" y="1165225"/>
          <p14:tracePt t="30744" x="8851900" y="1168400"/>
          <p14:tracePt t="30745" x="8847138" y="1173163"/>
          <p14:tracePt t="30746" x="8839200" y="1176338"/>
          <p14:tracePt t="30747" x="8834438" y="1176338"/>
          <p14:tracePt t="30748" x="8831263" y="1181100"/>
          <p14:tracePt t="30749" x="8823325" y="1185863"/>
          <p14:tracePt t="30750" x="8818563" y="1185863"/>
          <p14:tracePt t="30751" x="8818563" y="1189038"/>
          <p14:tracePt t="30752" x="8810625" y="1189038"/>
          <p14:tracePt t="30753" x="8801100" y="1193800"/>
          <p14:tracePt t="30754" x="8797925" y="1196975"/>
          <p14:tracePt t="30755" x="8789988" y="1201738"/>
          <p14:tracePt t="30756" x="8780463" y="1201738"/>
          <p14:tracePt t="30757" x="8772525" y="1206500"/>
          <p14:tracePt t="30758" x="8764588" y="1206500"/>
          <p14:tracePt t="30760" x="8756650" y="1209675"/>
          <p14:tracePt t="30760" x="8747125" y="1214438"/>
          <p14:tracePt t="30761" x="8739188" y="1214438"/>
          <p14:tracePt t="30762" x="8731250" y="1214438"/>
          <p14:tracePt t="30763" x="8718550" y="1219200"/>
          <p14:tracePt t="30764" x="8697913" y="1222375"/>
          <p14:tracePt t="30765" x="8689975" y="1222375"/>
          <p14:tracePt t="30766" x="8680450" y="1222375"/>
          <p14:tracePt t="30767" x="8669338" y="1227138"/>
          <p14:tracePt t="30768" x="8656638" y="1227138"/>
          <p14:tracePt t="30769" x="8648700" y="1227138"/>
          <p14:tracePt t="30770" x="8626475" y="1227138"/>
          <p14:tracePt t="30771" x="8618538" y="1230313"/>
          <p14:tracePt t="30772" x="8605838" y="1230313"/>
          <p14:tracePt t="30773" x="8593138" y="1230313"/>
          <p14:tracePt t="30774" x="8585200" y="1230313"/>
          <p14:tracePt t="30775" x="8572500" y="1230313"/>
          <p14:tracePt t="30776" x="8561388" y="1230313"/>
          <p14:tracePt t="30777" x="8548688" y="1230313"/>
          <p14:tracePt t="30778" x="8531225" y="1230313"/>
          <p14:tracePt t="30779" x="8518525" y="1230313"/>
          <p14:tracePt t="30780" x="8505825" y="1230313"/>
          <p14:tracePt t="30781" x="8494713" y="1230313"/>
          <p14:tracePt t="30782" x="8477250" y="1230313"/>
          <p14:tracePt t="30783" x="8472488" y="1230313"/>
          <p14:tracePt t="30784" x="8456613" y="1230313"/>
          <p14:tracePt t="30785" x="8443913" y="1230313"/>
          <p14:tracePt t="30786" x="8440738" y="1230313"/>
          <p14:tracePt t="30787" x="8428038" y="1227138"/>
          <p14:tracePt t="30788" x="8415338" y="1227138"/>
          <p14:tracePt t="30789" x="8389938" y="1222375"/>
          <p14:tracePt t="30790" x="8377238" y="1222375"/>
          <p14:tracePt t="30791" x="8369300" y="1219200"/>
          <p14:tracePt t="30793" x="8340725" y="1214438"/>
          <p14:tracePt t="30794" x="8328025" y="1214438"/>
          <p14:tracePt t="30795" x="8320088" y="1209675"/>
          <p14:tracePt t="30796" x="8307388" y="1206500"/>
          <p14:tracePt t="30797" x="8302625" y="1206500"/>
          <p14:tracePt t="30798" x="8289925" y="1206500"/>
          <p14:tracePt t="30799" x="8281988" y="1196975"/>
          <p14:tracePt t="30800" x="8274050" y="1196975"/>
          <p14:tracePt t="30801" x="8264525" y="1196975"/>
          <p14:tracePt t="30802" x="8253413" y="1193800"/>
          <p14:tracePt t="30803" x="8243888" y="1189038"/>
          <p14:tracePt t="30804" x="8235950" y="1185863"/>
          <p14:tracePt t="30805" x="8228013" y="1185863"/>
          <p14:tracePt t="30806" x="8220075" y="1181100"/>
          <p14:tracePt t="30807" x="8207375" y="1176338"/>
          <p14:tracePt t="30808" x="8199438" y="1173163"/>
          <p14:tracePt t="30809" x="8189913" y="1168400"/>
          <p14:tracePt t="30811" x="8181975" y="1168400"/>
          <p14:tracePt t="30811" x="8177213" y="1160463"/>
          <p14:tracePt t="30812" x="8174038" y="1160463"/>
          <p14:tracePt t="30813" x="8161338" y="1147763"/>
          <p14:tracePt t="30815" x="8153400" y="1143000"/>
          <p14:tracePt t="30816" x="8148638" y="1139825"/>
          <p14:tracePt t="30817" x="8143875" y="1135063"/>
          <p14:tracePt t="30818" x="8140700" y="1135063"/>
          <p14:tracePt t="30819" x="8135938" y="1131888"/>
          <p14:tracePt t="30820" x="8135938" y="1127125"/>
          <p14:tracePt t="30822" x="8132763" y="1119188"/>
          <p14:tracePt t="30825" x="8128000" y="1109663"/>
          <p14:tracePt t="30826" x="8128000" y="1106488"/>
          <p14:tracePt t="30829" x="8128000" y="1101725"/>
          <p14:tracePt t="30829" x="8123238" y="1098550"/>
          <p14:tracePt t="30830" x="8123238" y="1093788"/>
          <p14:tracePt t="30832" x="8123238" y="1089025"/>
          <p14:tracePt t="30834" x="8123238" y="1081088"/>
          <p14:tracePt t="30836" x="8123238" y="1077913"/>
          <p14:tracePt t="30837" x="8123238" y="1073150"/>
          <p14:tracePt t="30838" x="8123238" y="1068388"/>
          <p14:tracePt t="30839" x="8128000" y="1068388"/>
          <p14:tracePt t="30842" x="8128000" y="1065213"/>
          <p14:tracePt t="30842" x="8128000" y="1060450"/>
          <p14:tracePt t="30843" x="8132763" y="1060450"/>
          <p14:tracePt t="30844" x="8135938" y="1055688"/>
          <p14:tracePt t="30845" x="8140700" y="1052513"/>
          <p14:tracePt t="30846" x="8140700" y="1047750"/>
          <p14:tracePt t="30847" x="8143875" y="1044575"/>
          <p14:tracePt t="30848" x="8148638" y="1044575"/>
          <p14:tracePt t="30849" x="8153400" y="1044575"/>
          <p14:tracePt t="30850" x="8153400" y="1039813"/>
          <p14:tracePt t="30851" x="8156575" y="1039813"/>
          <p14:tracePt t="30852" x="8156575" y="1035050"/>
          <p14:tracePt t="30853" x="8166100" y="1031875"/>
          <p14:tracePt t="30855" x="8174038" y="1027113"/>
          <p14:tracePt t="30856" x="8177213" y="1027113"/>
          <p14:tracePt t="30857" x="8181975" y="1022350"/>
          <p14:tracePt t="30858" x="8186738" y="1019175"/>
          <p14:tracePt t="30859" x="8189913" y="1019175"/>
          <p14:tracePt t="30860" x="8194675" y="1019175"/>
          <p14:tracePt t="30861" x="8194675" y="1014413"/>
          <p14:tracePt t="30862" x="8199438" y="1011238"/>
          <p14:tracePt t="30863" x="8202613" y="1011238"/>
          <p14:tracePt t="30864" x="8210550" y="1011238"/>
          <p14:tracePt t="30865" x="8215313" y="1011238"/>
          <p14:tracePt t="30866" x="8220075" y="1011238"/>
          <p14:tracePt t="30867" x="8223250" y="1011238"/>
          <p14:tracePt t="30868" x="8228013" y="1006475"/>
          <p14:tracePt t="30869" x="8232775" y="1006475"/>
          <p14:tracePt t="30870" x="8235950" y="1001713"/>
          <p14:tracePt t="30871" x="8248650" y="1001713"/>
          <p14:tracePt t="30873" x="8256588" y="1001713"/>
          <p14:tracePt t="30875" x="8269288" y="998538"/>
          <p14:tracePt t="30876" x="8274050" y="998538"/>
          <p14:tracePt t="30877" x="8277225" y="998538"/>
          <p14:tracePt t="30878" x="8286750" y="998538"/>
          <p14:tracePt t="30879" x="8289925" y="998538"/>
          <p14:tracePt t="30880" x="8297863" y="998538"/>
          <p14:tracePt t="30881" x="8307388" y="998538"/>
          <p14:tracePt t="30882" x="8315325" y="998538"/>
          <p14:tracePt t="30883" x="8328025" y="998538"/>
          <p14:tracePt t="30884" x="8331200" y="998538"/>
          <p14:tracePt t="30885" x="8335963" y="998538"/>
          <p14:tracePt t="30886" x="8343900" y="998538"/>
          <p14:tracePt t="30887" x="8351838" y="998538"/>
          <p14:tracePt t="30888" x="8361363" y="998538"/>
          <p14:tracePt t="30889" x="8369300" y="998538"/>
          <p14:tracePt t="30890" x="8377238" y="998538"/>
          <p14:tracePt t="30891" x="8385175" y="998538"/>
          <p14:tracePt t="30893" x="8402638" y="998538"/>
          <p14:tracePt t="30894" x="8410575" y="998538"/>
          <p14:tracePt t="30895" x="8418513" y="998538"/>
          <p14:tracePt t="30896" x="8428038" y="998538"/>
          <p14:tracePt t="30897" x="8435975" y="998538"/>
          <p14:tracePt t="30899" x="8443913" y="998538"/>
          <p14:tracePt t="30900" x="8451850" y="998538"/>
          <p14:tracePt t="30901" x="8456613" y="998538"/>
          <p14:tracePt t="30902" x="8464550" y="998538"/>
          <p14:tracePt t="30903" x="8469313" y="998538"/>
          <p14:tracePt t="30905" x="8477250" y="1001713"/>
          <p14:tracePt t="30906" x="8485188" y="1001713"/>
          <p14:tracePt t="30907" x="8489950" y="1001713"/>
          <p14:tracePt t="30909" x="8494713" y="1001713"/>
          <p14:tracePt t="30910" x="8502650" y="1001713"/>
          <p14:tracePt t="30910" x="8505825" y="1006475"/>
          <p14:tracePt t="30912" x="8510588" y="1006475"/>
          <p14:tracePt t="30913" x="8518525" y="1011238"/>
          <p14:tracePt t="30915" x="8523288" y="1011238"/>
          <p14:tracePt t="30916" x="8531225" y="1014413"/>
          <p14:tracePt t="30919" x="8535988" y="1014413"/>
          <p14:tracePt t="30920" x="8539163" y="1014413"/>
          <p14:tracePt t="30922" x="8543925" y="1014413"/>
          <p14:tracePt t="30923" x="8543925" y="1019175"/>
          <p14:tracePt t="30928" x="8543925" y="1022350"/>
          <p14:tracePt t="30933" x="8543925" y="1027113"/>
          <p14:tracePt t="30937" x="8543925" y="1031875"/>
          <p14:tracePt t="30940" x="8543925" y="1035050"/>
          <p14:tracePt t="30947" x="8543925" y="1039813"/>
          <p14:tracePt t="30948" x="8539163" y="1039813"/>
          <p14:tracePt t="30949" x="8539163" y="1044575"/>
          <p14:tracePt t="30950" x="8535988" y="1044575"/>
          <p14:tracePt t="30952" x="8531225" y="1047750"/>
          <p14:tracePt t="30954" x="8528050" y="1047750"/>
          <p14:tracePt t="30955" x="8523288" y="1047750"/>
          <p14:tracePt t="30956" x="8523288" y="1052513"/>
          <p14:tracePt t="30959" x="8518525" y="1052513"/>
          <p14:tracePt t="30959" x="8515350" y="1052513"/>
          <p14:tracePt t="30961" x="8515350" y="1055688"/>
          <p14:tracePt t="30961" x="8510588" y="1055688"/>
          <p14:tracePt t="30962" x="8505825" y="1055688"/>
          <p14:tracePt t="30964" x="8502650" y="1055688"/>
          <p14:tracePt t="30965" x="8497888" y="1055688"/>
          <p14:tracePt t="30966" x="8497888" y="1060450"/>
          <p14:tracePt t="30968" x="8494713" y="1060450"/>
          <p14:tracePt t="30970" x="8489950" y="1060450"/>
          <p14:tracePt t="30971" x="8485188" y="1060450"/>
          <p14:tracePt t="30973" x="8482013" y="1060450"/>
          <p14:tracePt t="30974" x="8477250" y="1060450"/>
          <p14:tracePt t="30976" x="8472488" y="1060450"/>
          <p14:tracePt t="30981" x="8469313" y="1060450"/>
          <p14:tracePt t="30984" x="8464550" y="1060450"/>
          <p14:tracePt t="30986" x="8461375" y="1060450"/>
          <p14:tracePt t="30990" x="8456613" y="1060450"/>
          <p14:tracePt t="30994" x="8451850" y="1060450"/>
          <p14:tracePt t="31003" x="8448675" y="1060450"/>
          <p14:tracePt t="31033" x="8443913" y="1060450"/>
          <p14:tracePt t="31034" x="8443913" y="1055688"/>
          <p14:tracePt t="31037" x="8440738" y="1055688"/>
          <p14:tracePt t="31039" x="8440738" y="1052513"/>
          <p14:tracePt t="31042" x="8435975" y="1052513"/>
          <p14:tracePt t="31044" x="8435975" y="1047750"/>
          <p14:tracePt t="31045" x="8431213" y="1047750"/>
          <p14:tracePt t="31048" x="8428038" y="1044575"/>
          <p14:tracePt t="31051" x="8423275" y="1044575"/>
          <p14:tracePt t="31054" x="8423275" y="1039813"/>
          <p14:tracePt t="31056" x="8418513" y="1039813"/>
          <p14:tracePt t="31058" x="8415338" y="1039813"/>
          <p14:tracePt t="31060" x="8410575" y="1039813"/>
          <p14:tracePt t="31062" x="8407400" y="1039813"/>
          <p14:tracePt t="31063" x="8402638" y="1039813"/>
          <p14:tracePt t="31066" x="8402638" y="1035050"/>
          <p14:tracePt t="31070" x="8397875" y="1035050"/>
          <p14:tracePt t="31073" x="8394700" y="1035050"/>
          <p14:tracePt t="31076" x="8389938" y="1035050"/>
          <p14:tracePt t="31081" x="8385175" y="1035050"/>
          <p14:tracePt t="31114" x="8382000" y="1035050"/>
          <p14:tracePt t="31121" x="8377238" y="1035050"/>
          <p14:tracePt t="31126" x="8377238" y="1039813"/>
          <p14:tracePt t="31129" x="8374063" y="1039813"/>
          <p14:tracePt t="31130" x="8374063" y="1044575"/>
          <p14:tracePt t="31131" x="8369300" y="1044575"/>
          <p14:tracePt t="31132" x="8369300" y="1047750"/>
          <p14:tracePt t="31134" x="8369300" y="1052513"/>
          <p14:tracePt t="31135" x="8364538" y="1052513"/>
          <p14:tracePt t="31136" x="8364538" y="1055688"/>
          <p14:tracePt t="31138" x="8361363" y="1060450"/>
          <p14:tracePt t="31140" x="8356600" y="1060450"/>
          <p14:tracePt t="31142" x="8356600" y="1065213"/>
          <p14:tracePt t="31144" x="8351838" y="1065213"/>
          <p14:tracePt t="31145" x="8351838" y="1068388"/>
          <p14:tracePt t="31146" x="8351838" y="1073150"/>
          <p14:tracePt t="31148" x="8348663" y="1077913"/>
          <p14:tracePt t="31150" x="8348663" y="1081088"/>
          <p14:tracePt t="31151" x="8343900" y="1081088"/>
          <p14:tracePt t="31152" x="8343900" y="1085850"/>
          <p14:tracePt t="31153" x="8340725" y="1085850"/>
          <p14:tracePt t="31155" x="8335963" y="1089025"/>
          <p14:tracePt t="31157" x="8331200" y="1093788"/>
          <p14:tracePt t="31159" x="8331200" y="1098550"/>
          <p14:tracePt t="31160" x="8328025" y="1098550"/>
          <p14:tracePt t="31161" x="8328025" y="1101725"/>
          <p14:tracePt t="31163" x="8328025" y="1106488"/>
          <p14:tracePt t="31165" x="8323263" y="1109663"/>
          <p14:tracePt t="31168" x="8320088" y="1114425"/>
          <p14:tracePt t="31170" x="8315325" y="1119188"/>
          <p14:tracePt t="31172" x="8315325" y="1122363"/>
          <p14:tracePt t="31173" x="8310563" y="1122363"/>
          <p14:tracePt t="31174" x="8310563" y="1127125"/>
          <p14:tracePt t="31175" x="8307388" y="1131888"/>
          <p14:tracePt t="31177" x="8307388" y="1135063"/>
          <p14:tracePt t="31179" x="8302625" y="1135063"/>
          <p14:tracePt t="31180" x="8302625" y="1139825"/>
          <p14:tracePt t="31182" x="8302625" y="1143000"/>
          <p14:tracePt t="31183" x="8302625" y="1147763"/>
          <p14:tracePt t="31184" x="8302625" y="1152525"/>
          <p14:tracePt t="31185" x="8297863" y="1155700"/>
          <p14:tracePt t="31188" x="8294688" y="1165225"/>
          <p14:tracePt t="31189" x="8294688" y="1168400"/>
          <p14:tracePt t="31190" x="8294688" y="1173163"/>
          <p14:tracePt t="31192" x="8289925" y="1181100"/>
          <p14:tracePt t="31194" x="8286750" y="1189038"/>
          <p14:tracePt t="31195" x="8286750" y="1193800"/>
          <p14:tracePt t="31197" x="8286750" y="1206500"/>
          <p14:tracePt t="31198" x="8281988" y="1206500"/>
          <p14:tracePt t="31199" x="8281988" y="1209675"/>
          <p14:tracePt t="31200" x="8277225" y="1214438"/>
          <p14:tracePt t="31201" x="8277225" y="1222375"/>
          <p14:tracePt t="31202" x="8277225" y="1227138"/>
          <p14:tracePt t="31204" x="8274050" y="1235075"/>
          <p14:tracePt t="31205" x="8269288" y="1243013"/>
          <p14:tracePt t="31207" x="8269288" y="1252538"/>
          <p14:tracePt t="31208" x="8264525" y="1255713"/>
          <p14:tracePt t="31209" x="8256588" y="1273175"/>
          <p14:tracePt t="31210" x="8256588" y="1281113"/>
          <p14:tracePt t="31212" x="8248650" y="1296988"/>
          <p14:tracePt t="31213" x="8248650" y="1309688"/>
          <p14:tracePt t="31214" x="8243888" y="1317625"/>
          <p14:tracePt t="31215" x="8240713" y="1327150"/>
          <p14:tracePt t="31216" x="8235950" y="1335088"/>
          <p14:tracePt t="31217" x="8232775" y="1350963"/>
          <p14:tracePt t="31218" x="8232775" y="1360488"/>
          <p14:tracePt t="31219" x="8228013" y="1368425"/>
          <p14:tracePt t="31220" x="8223250" y="1381125"/>
          <p14:tracePt t="31221" x="8220075" y="1389063"/>
          <p14:tracePt t="31222" x="8215313" y="1401763"/>
          <p14:tracePt t="31223" x="8215313" y="1417638"/>
          <p14:tracePt t="31225" x="8207375" y="1430338"/>
          <p14:tracePt t="31226" x="8202613" y="1455738"/>
          <p14:tracePt t="31227" x="8202613" y="1460500"/>
          <p14:tracePt t="31228" x="8202613" y="1471613"/>
          <p14:tracePt t="31229" x="8199438" y="1484313"/>
          <p14:tracePt t="31230" x="8189913" y="1501775"/>
          <p14:tracePt t="31231" x="8189913" y="1514475"/>
          <p14:tracePt t="31232" x="8186738" y="1535113"/>
          <p14:tracePt t="31233" x="8186738" y="1538288"/>
          <p14:tracePt t="31234" x="8181975" y="1558925"/>
          <p14:tracePt t="31235" x="8181975" y="1571625"/>
          <p14:tracePt t="31236" x="8177213" y="1589088"/>
          <p14:tracePt t="31237" x="8174038" y="1601788"/>
          <p14:tracePt t="31238" x="8174038" y="1617663"/>
          <p14:tracePt t="31239" x="8174038" y="1635125"/>
          <p14:tracePt t="31240" x="8174038" y="1651000"/>
          <p14:tracePt t="31242" x="8169275" y="1697038"/>
          <p14:tracePt t="31243" x="8169275" y="1712913"/>
          <p14:tracePt t="31244" x="8169275" y="1730375"/>
          <p14:tracePt t="31245" x="8166100" y="1743075"/>
          <p14:tracePt t="31246" x="8166100" y="1758950"/>
          <p14:tracePt t="31247" x="8166100" y="1776413"/>
          <p14:tracePt t="31248" x="8166100" y="1789113"/>
          <p14:tracePt t="31249" x="8166100" y="1804988"/>
          <p14:tracePt t="31250" x="8166100" y="1825625"/>
          <p14:tracePt t="31252" x="8166100" y="1843088"/>
          <p14:tracePt t="31253" x="8166100" y="1887538"/>
          <p14:tracePt t="31254" x="8166100" y="1908175"/>
          <p14:tracePt t="31255" x="8166100" y="1925638"/>
          <p14:tracePt t="31256" x="8166100" y="1933575"/>
          <p14:tracePt t="31257" x="8166100" y="1951038"/>
          <p14:tracePt t="31259" x="8166100" y="1995488"/>
          <p14:tracePt t="31260" x="8166100" y="2008188"/>
          <p14:tracePt t="31261" x="8166100" y="2028825"/>
          <p14:tracePt t="31262" x="8166100" y="2041525"/>
          <p14:tracePt t="31263" x="8166100" y="2054225"/>
          <p14:tracePt t="31264" x="8166100" y="2071688"/>
          <p14:tracePt t="31265" x="8166100" y="2084388"/>
          <p14:tracePt t="31266" x="8166100" y="2092325"/>
          <p14:tracePt t="31267" x="8166100" y="2100263"/>
          <p14:tracePt t="31268" x="8166100" y="2116138"/>
          <p14:tracePt t="31269" x="8169275" y="2125663"/>
          <p14:tracePt t="31270" x="8169275" y="2138363"/>
          <p14:tracePt t="31271" x="8169275" y="2159000"/>
          <p14:tracePt t="31272" x="8169275" y="2171700"/>
          <p14:tracePt t="31273" x="8169275" y="2179638"/>
          <p14:tracePt t="31274" x="8169275" y="2187575"/>
          <p14:tracePt t="31276" x="8169275" y="2195513"/>
          <p14:tracePt t="31276" x="8169275" y="2208213"/>
          <p14:tracePt t="31277" x="8169275" y="2216150"/>
          <p14:tracePt t="31278" x="8169275" y="2225675"/>
          <p14:tracePt t="31279" x="8169275" y="2233613"/>
          <p14:tracePt t="31280" x="8169275" y="2241550"/>
          <p14:tracePt t="31281" x="8169275" y="2249488"/>
          <p14:tracePt t="31282" x="8169275" y="2254250"/>
          <p14:tracePt t="31283" x="8169275" y="2259013"/>
          <p14:tracePt t="31284" x="8169275" y="2266950"/>
          <p14:tracePt t="31285" x="8169275" y="2270125"/>
          <p14:tracePt t="31286" x="8169275" y="2279650"/>
          <p14:tracePt t="31287" x="8169275" y="2282825"/>
          <p14:tracePt t="31288" x="8169275" y="2287588"/>
          <p14:tracePt t="31289" x="8166100" y="2295525"/>
          <p14:tracePt t="31292" x="8166100" y="2303463"/>
          <p14:tracePt t="31293" x="8161338" y="2308225"/>
          <p14:tracePt t="31294" x="8161338" y="2312988"/>
          <p14:tracePt t="31295" x="8156575" y="2316163"/>
          <p14:tracePt t="31296" x="8156575" y="2320925"/>
          <p14:tracePt t="31297" x="8156575" y="2324100"/>
          <p14:tracePt t="31298" x="8153400" y="2324100"/>
          <p14:tracePt t="31301" x="8148638" y="2333625"/>
          <p14:tracePt t="31302" x="8148638" y="2336800"/>
          <p14:tracePt t="31303" x="8143875" y="2336800"/>
          <p14:tracePt t="31304" x="8140700" y="2336800"/>
          <p14:tracePt t="31305" x="8140700" y="2341563"/>
          <p14:tracePt t="31306" x="8135938" y="2346325"/>
          <p14:tracePt t="31309" x="8128000" y="2349500"/>
          <p14:tracePt t="31312" x="8123238" y="2354263"/>
          <p14:tracePt t="31313" x="8120063" y="2357438"/>
          <p14:tracePt t="31314" x="8115300" y="2357438"/>
          <p14:tracePt t="31315" x="8112125" y="2362200"/>
          <p14:tracePt t="31316" x="8107363" y="2362200"/>
          <p14:tracePt t="31319" x="8102600" y="2366963"/>
          <p14:tracePt t="31320" x="8099425" y="2366963"/>
          <p14:tracePt t="31322" x="8094663" y="2370138"/>
          <p14:tracePt t="31322" x="8089900" y="2370138"/>
          <p14:tracePt t="31323" x="8086725" y="2370138"/>
          <p14:tracePt t="31324" x="8081963" y="2370138"/>
          <p14:tracePt t="31326" x="8078788" y="2370138"/>
          <p14:tracePt t="31327" x="8069263" y="2370138"/>
          <p14:tracePt t="31329" x="8061325" y="2370138"/>
          <p14:tracePt t="31330" x="8056563" y="2374900"/>
          <p14:tracePt t="31331" x="8048625" y="2374900"/>
          <p14:tracePt t="31332" x="8040688" y="2374900"/>
          <p14:tracePt t="31335" x="8035925" y="2374900"/>
          <p14:tracePt t="31336" x="8032750" y="2374900"/>
          <p14:tracePt t="31336" x="8027988" y="2374900"/>
          <p14:tracePt t="31337" x="8020050" y="2374900"/>
          <p14:tracePt t="31338" x="8015288" y="2374900"/>
          <p14:tracePt t="31339" x="8012113" y="2374900"/>
          <p14:tracePt t="31341" x="8007350" y="2374900"/>
          <p14:tracePt t="31342" x="8002588" y="2374900"/>
          <p14:tracePt t="31343" x="7999413" y="2374900"/>
          <p14:tracePt t="31344" x="7994650" y="2374900"/>
          <p14:tracePt t="31345" x="7991475" y="2374900"/>
          <p14:tracePt t="31346" x="7986713" y="2374900"/>
          <p14:tracePt t="31348" x="7981950" y="2374900"/>
          <p14:tracePt t="31350" x="7978775" y="2374900"/>
          <p14:tracePt t="31351" x="7974013" y="2374900"/>
          <p14:tracePt t="31354" x="7969250" y="2374900"/>
          <p14:tracePt t="31354" x="7966075" y="2374900"/>
          <p14:tracePt t="31358" x="7961313" y="2374900"/>
          <p14:tracePt t="31389" x="7966075" y="2370138"/>
          <p14:tracePt t="31391" x="7969250" y="2370138"/>
          <p14:tracePt t="31391" x="7974013" y="2366963"/>
          <p14:tracePt t="31393" x="7978775" y="2366963"/>
          <p14:tracePt t="31394" x="7981950" y="2366963"/>
          <p14:tracePt t="31394" x="7981950" y="2362200"/>
          <p14:tracePt t="31395" x="7986713" y="2357438"/>
          <p14:tracePt t="31396" x="7991475" y="2357438"/>
          <p14:tracePt t="31397" x="7991475" y="2354263"/>
          <p14:tracePt t="31398" x="7999413" y="2354263"/>
          <p14:tracePt t="31399" x="8002588" y="2349500"/>
          <p14:tracePt t="31400" x="8007350" y="2349500"/>
          <p14:tracePt t="31401" x="8015288" y="2346325"/>
          <p14:tracePt t="31402" x="8020050" y="2346325"/>
          <p14:tracePt t="31403" x="8027988" y="2336800"/>
          <p14:tracePt t="31404" x="8032750" y="2336800"/>
          <p14:tracePt t="31405" x="8035925" y="2333625"/>
          <p14:tracePt t="31406" x="8045450" y="2328863"/>
          <p14:tracePt t="31407" x="8053388" y="2324100"/>
          <p14:tracePt t="31409" x="8069263" y="2316163"/>
          <p14:tracePt t="31410" x="8078788" y="2312988"/>
          <p14:tracePt t="31411" x="8094663" y="2308225"/>
          <p14:tracePt t="31412" x="8102600" y="2303463"/>
          <p14:tracePt t="31413" x="8115300" y="2300288"/>
          <p14:tracePt t="31414" x="8123238" y="2295525"/>
          <p14:tracePt t="31415" x="8135938" y="2287588"/>
          <p14:tracePt t="31416" x="8153400" y="2279650"/>
          <p14:tracePt t="31417" x="8161338" y="2274888"/>
          <p14:tracePt t="31418" x="8169275" y="2274888"/>
          <p14:tracePt t="31419" x="8177213" y="2266950"/>
          <p14:tracePt t="31420" x="8189913" y="2262188"/>
          <p14:tracePt t="31421" x="8202613" y="2259013"/>
          <p14:tracePt t="31422" x="8223250" y="2254250"/>
          <p14:tracePt t="31423" x="8243888" y="2249488"/>
          <p14:tracePt t="31424" x="8256588" y="2241550"/>
          <p14:tracePt t="31426" x="8269288" y="2233613"/>
          <p14:tracePt t="31427" x="8302625" y="2225675"/>
          <p14:tracePt t="31428" x="8315325" y="2220913"/>
          <p14:tracePt t="31429" x="8331200" y="2216150"/>
          <p14:tracePt t="31430" x="8348663" y="2212975"/>
          <p14:tracePt t="31431" x="8369300" y="2203450"/>
          <p14:tracePt t="31432" x="8382000" y="2200275"/>
          <p14:tracePt t="31433" x="8402638" y="2192338"/>
          <p14:tracePt t="31434" x="8423275" y="2192338"/>
          <p14:tracePt t="31435" x="8440738" y="2182813"/>
          <p14:tracePt t="31436" x="8461375" y="2182813"/>
          <p14:tracePt t="31437" x="8464550" y="2182813"/>
          <p14:tracePt t="31438" x="8482013" y="2179638"/>
          <p14:tracePt t="31440" x="8494713" y="2171700"/>
          <p14:tracePt t="31440" x="8515350" y="2166938"/>
          <p14:tracePt t="31442" x="8551863" y="2159000"/>
          <p14:tracePt t="31445" x="8597900" y="2154238"/>
          <p14:tracePt t="31445" x="8615363" y="2149475"/>
          <p14:tracePt t="31447" x="8651875" y="2146300"/>
          <p14:tracePt t="31448" x="8669338" y="2138363"/>
          <p14:tracePt t="31449" x="8685213" y="2138363"/>
          <p14:tracePt t="31450" x="8705850" y="2138363"/>
          <p14:tracePt t="31451" x="8723313" y="2138363"/>
          <p14:tracePt t="31452" x="8731250" y="2133600"/>
          <p14:tracePt t="31454" x="8751888" y="2133600"/>
          <p14:tracePt t="31454" x="8769350" y="2133600"/>
          <p14:tracePt t="31455" x="8789988" y="2133600"/>
          <p14:tracePt t="31456" x="8805863" y="2133600"/>
          <p14:tracePt t="31457" x="8818563" y="2133600"/>
          <p14:tracePt t="31459" x="8856663" y="2133600"/>
          <p14:tracePt t="31460" x="8890000" y="2133600"/>
          <p14:tracePt t="31461" x="8905875" y="2133600"/>
          <p14:tracePt t="31462" x="8926513" y="2133600"/>
          <p14:tracePt t="31464" x="8959850" y="2138363"/>
          <p14:tracePt t="31465" x="8977313" y="2141538"/>
          <p14:tracePt t="31466" x="8997950" y="2141538"/>
          <p14:tracePt t="31468" x="9001125" y="2141538"/>
          <p14:tracePt t="31468" x="9031288" y="2149475"/>
          <p14:tracePt t="31469" x="9042400" y="2149475"/>
          <p14:tracePt t="31470" x="9059863" y="2154238"/>
          <p14:tracePt t="31471" x="9080500" y="2159000"/>
          <p14:tracePt t="31472" x="9088438" y="2159000"/>
          <p14:tracePt t="31473" x="9101138" y="2162175"/>
          <p14:tracePt t="31474" x="9121775" y="2171700"/>
          <p14:tracePt t="31477" x="9175750" y="2182813"/>
          <p14:tracePt t="31478" x="9193213" y="2192338"/>
          <p14:tracePt t="31478" x="9205913" y="2195513"/>
          <p14:tracePt t="31479" x="9226550" y="2203450"/>
          <p14:tracePt t="31480" x="9242425" y="2208213"/>
          <p14:tracePt t="31481" x="9247188" y="2208213"/>
          <p14:tracePt t="31482" x="9263063" y="2216150"/>
          <p14:tracePt t="31483" x="9280525" y="2220913"/>
          <p14:tracePt t="31484" x="9296400" y="2228850"/>
          <p14:tracePt t="31485" x="9321800" y="2241550"/>
          <p14:tracePt t="31486" x="9334500" y="2249488"/>
          <p14:tracePt t="31487" x="9350375" y="2254250"/>
          <p14:tracePt t="31488" x="9363075" y="2262188"/>
          <p14:tracePt t="31489" x="9375775" y="2266950"/>
          <p14:tracePt t="31490" x="9388475" y="2274888"/>
          <p14:tracePt t="31491" x="9401175" y="2279650"/>
          <p14:tracePt t="31493" x="9413875" y="2287588"/>
          <p14:tracePt t="31494" x="9429750" y="2295525"/>
          <p14:tracePt t="31495" x="9450388" y="2312988"/>
          <p14:tracePt t="31496" x="9471025" y="2320925"/>
          <p14:tracePt t="31497" x="9480550" y="2328863"/>
          <p14:tracePt t="31498" x="9491663" y="2336800"/>
          <p14:tracePt t="31499" x="9501188" y="2346325"/>
          <p14:tracePt t="31500" x="9513888" y="2354263"/>
          <p14:tracePt t="31501" x="9525000" y="2362200"/>
          <p14:tracePt t="31503" x="9534525" y="2370138"/>
          <p14:tracePt t="31504" x="9547225" y="2387600"/>
          <p14:tracePt t="31505" x="9558338" y="2390775"/>
          <p14:tracePt t="31506" x="9567863" y="2400300"/>
          <p14:tracePt t="31507" x="9571038" y="2408238"/>
          <p14:tracePt t="31509" x="9578975" y="2420938"/>
          <p14:tracePt t="31511" x="9596438" y="2436813"/>
          <p14:tracePt t="31512" x="9601200" y="2444750"/>
          <p14:tracePt t="31513" x="9604375" y="2449513"/>
          <p14:tracePt t="31514" x="9604375" y="2457450"/>
          <p14:tracePt t="31516" x="9609138" y="2466975"/>
          <p14:tracePt t="31517" x="9612313" y="2474913"/>
          <p14:tracePt t="31518" x="9612313" y="2478088"/>
          <p14:tracePt t="31519" x="9617075" y="2487613"/>
          <p14:tracePt t="31521" x="9617075" y="2495550"/>
          <p14:tracePt t="31522" x="9617075" y="2503488"/>
          <p14:tracePt t="31523" x="9617075" y="2508250"/>
          <p14:tracePt t="31524" x="9617075" y="2511425"/>
          <p14:tracePt t="31525" x="9617075" y="2520950"/>
          <p14:tracePt t="31527" x="9617075" y="2528888"/>
          <p14:tracePt t="31528" x="9617075" y="2536825"/>
          <p14:tracePt t="31529" x="9617075" y="2541588"/>
          <p14:tracePt t="31530" x="9617075" y="2544763"/>
          <p14:tracePt t="31531" x="9617075" y="2554288"/>
          <p14:tracePt t="31533" x="9617075" y="2562225"/>
          <p14:tracePt t="31534" x="9609138" y="2570163"/>
          <p14:tracePt t="31535" x="9609138" y="2574925"/>
          <p14:tracePt t="31536" x="9604375" y="2578100"/>
          <p14:tracePt t="31537" x="9604375" y="2586038"/>
          <p14:tracePt t="31538" x="9601200" y="2590800"/>
          <p14:tracePt t="31539" x="9596438" y="2595563"/>
          <p14:tracePt t="31540" x="9588500" y="2598738"/>
          <p14:tracePt t="31541" x="9583738" y="2608263"/>
          <p14:tracePt t="31542" x="9578975" y="2608263"/>
          <p14:tracePt t="31544" x="9571038" y="2611438"/>
          <p14:tracePt t="31544" x="9567863" y="2616200"/>
          <p14:tracePt t="31545" x="9567863" y="2619375"/>
          <p14:tracePt t="31546" x="9558338" y="2624138"/>
          <p14:tracePt t="31547" x="9550400" y="2628900"/>
          <p14:tracePt t="31548" x="9547225" y="2632075"/>
          <p14:tracePt t="31549" x="9534525" y="2641600"/>
          <p14:tracePt t="31550" x="9529763" y="2644775"/>
          <p14:tracePt t="31551" x="9521825" y="2649538"/>
          <p14:tracePt t="31552" x="9513888" y="2652713"/>
          <p14:tracePt t="31553" x="9504363" y="2652713"/>
          <p14:tracePt t="31554" x="9496425" y="2657475"/>
          <p14:tracePt t="31555" x="9488488" y="2662238"/>
          <p14:tracePt t="31556" x="9475788" y="2665413"/>
          <p14:tracePt t="31557" x="9467850" y="2670175"/>
          <p14:tracePt t="31558" x="9458325" y="2674938"/>
          <p14:tracePt t="31559" x="9442450" y="2678113"/>
          <p14:tracePt t="31561" x="9434513" y="2682875"/>
          <p14:tracePt t="31561" x="9421813" y="2682875"/>
          <p14:tracePt t="31562" x="9409113" y="2686050"/>
          <p14:tracePt t="31563" x="9396413" y="2690813"/>
          <p14:tracePt t="31564" x="9380538" y="2695575"/>
          <p14:tracePt t="31565" x="9367838" y="2695575"/>
          <p14:tracePt t="31566" x="9359900" y="2698750"/>
          <p14:tracePt t="31567" x="9337675" y="2698750"/>
          <p14:tracePt t="31568" x="9326563" y="2703513"/>
          <p14:tracePt t="31569" x="9288463" y="2711450"/>
          <p14:tracePt t="31570" x="9280525" y="2711450"/>
          <p14:tracePt t="31572" x="9259888" y="2716213"/>
          <p14:tracePt t="31573" x="9239250" y="2719388"/>
          <p14:tracePt t="31574" x="9226550" y="2719388"/>
          <p14:tracePt t="31575" x="9213850" y="2724150"/>
          <p14:tracePt t="31577" x="9188450" y="2724150"/>
          <p14:tracePt t="31577" x="9172575" y="2728913"/>
          <p14:tracePt t="31579" x="9159875" y="2728913"/>
          <p14:tracePt t="31579" x="9142413" y="2728913"/>
          <p14:tracePt t="31580" x="9126538" y="2728913"/>
          <p14:tracePt t="31581" x="9113838" y="2732088"/>
          <p14:tracePt t="31582" x="9097963" y="2732088"/>
          <p14:tracePt t="31583" x="9080500" y="2732088"/>
          <p14:tracePt t="31584" x="9064625" y="2732088"/>
          <p14:tracePt t="31586" x="9039225" y="2732088"/>
          <p14:tracePt t="31586" x="9026525" y="2736850"/>
          <p14:tracePt t="31587" x="9018588" y="2736850"/>
          <p14:tracePt t="31588" x="9005888" y="2736850"/>
          <p14:tracePt t="31589" x="8988425" y="2736850"/>
          <p14:tracePt t="31590" x="8980488" y="2736850"/>
          <p14:tracePt t="31591" x="8977313" y="2736850"/>
          <p14:tracePt t="31592" x="8955088" y="2736850"/>
          <p14:tracePt t="31594" x="8934450" y="2736850"/>
          <p14:tracePt t="31595" x="8921750" y="2736850"/>
          <p14:tracePt t="31596" x="8913813" y="2736850"/>
          <p14:tracePt t="31597" x="8905875" y="2736850"/>
          <p14:tracePt t="31598" x="8885238" y="2736850"/>
          <p14:tracePt t="31599" x="8872538" y="2736850"/>
          <p14:tracePt t="31600" x="8864600" y="2736850"/>
          <p14:tracePt t="31601" x="8856663" y="2736850"/>
          <p14:tracePt t="31603" x="8847138" y="2732088"/>
          <p14:tracePt t="31603" x="8839200" y="2732088"/>
          <p14:tracePt t="31604" x="8831263" y="2728913"/>
          <p14:tracePt t="31605" x="8826500" y="2728913"/>
          <p14:tracePt t="31606" x="8823325" y="2728913"/>
          <p14:tracePt t="31607" x="8813800" y="2728913"/>
          <p14:tracePt t="31609" x="8805863" y="2724150"/>
          <p14:tracePt t="31610" x="8797925" y="2719388"/>
          <p14:tracePt t="31611" x="8793163" y="2719388"/>
          <p14:tracePt t="31612" x="8789988" y="2719388"/>
          <p14:tracePt t="31613" x="8785225" y="2719388"/>
          <p14:tracePt t="31614" x="8785225" y="2716213"/>
          <p14:tracePt t="31615" x="8780463" y="2716213"/>
          <p14:tracePt t="31616" x="8777288" y="2716213"/>
          <p14:tracePt t="31617" x="8772525" y="2711450"/>
          <p14:tracePt t="31619" x="8769350" y="2706688"/>
          <p14:tracePt t="31620" x="8764588" y="2706688"/>
          <p14:tracePt t="31621" x="8764588" y="2703513"/>
          <p14:tracePt t="31623" x="8759825" y="2698750"/>
          <p14:tracePt t="31626" x="8756650" y="2695575"/>
          <p14:tracePt t="31630" x="8756650" y="2690813"/>
          <p14:tracePt t="31631" x="8751888" y="2690813"/>
          <p14:tracePt t="31633" x="8751888" y="2686050"/>
          <p14:tracePt t="31634" x="8751888" y="2682875"/>
          <p14:tracePt t="31636" x="8751888" y="2678113"/>
          <p14:tracePt t="31638" x="8751888" y="2674938"/>
          <p14:tracePt t="31640" x="8751888" y="2670175"/>
          <p14:tracePt t="31641" x="8751888" y="2665413"/>
          <p14:tracePt t="31643" x="8751888" y="2662238"/>
          <p14:tracePt t="31644" x="8751888" y="2657475"/>
          <p14:tracePt t="31645" x="8756650" y="2652713"/>
          <p14:tracePt t="31646" x="8756650" y="2649538"/>
          <p14:tracePt t="31647" x="8759825" y="2649538"/>
          <p14:tracePt t="31648" x="8759825" y="2644775"/>
          <p14:tracePt t="31649" x="8759825" y="2641600"/>
          <p14:tracePt t="31650" x="8764588" y="2636838"/>
          <p14:tracePt t="31651" x="8769350" y="2628900"/>
          <p14:tracePt t="31652" x="8772525" y="2624138"/>
          <p14:tracePt t="31653" x="8772525" y="2619375"/>
          <p14:tracePt t="31654" x="8780463" y="2616200"/>
          <p14:tracePt t="31656" x="8785225" y="2611438"/>
          <p14:tracePt t="31657" x="8789988" y="2608263"/>
          <p14:tracePt t="31659" x="8793163" y="2595563"/>
          <p14:tracePt t="31660" x="8805863" y="2590800"/>
          <p14:tracePt t="31661" x="8805863" y="2586038"/>
          <p14:tracePt t="31662" x="8813800" y="2582863"/>
          <p14:tracePt t="31663" x="8823325" y="2570163"/>
          <p14:tracePt t="31664" x="8834438" y="2565400"/>
          <p14:tracePt t="31665" x="8834438" y="2562225"/>
          <p14:tracePt t="31666" x="8843963" y="2557463"/>
          <p14:tracePt t="31667" x="8847138" y="2554288"/>
          <p14:tracePt t="31668" x="8856663" y="2549525"/>
          <p14:tracePt t="31669" x="8864600" y="2544763"/>
          <p14:tracePt t="31670" x="8872538" y="2541588"/>
          <p14:tracePt t="31671" x="8877300" y="2536825"/>
          <p14:tracePt t="31672" x="8885238" y="2532063"/>
          <p14:tracePt t="31673" x="8893175" y="2528888"/>
          <p14:tracePt t="31674" x="8901113" y="2524125"/>
          <p14:tracePt t="31676" x="8913813" y="2516188"/>
          <p14:tracePt t="31678" x="8931275" y="2511425"/>
          <p14:tracePt t="31679" x="8939213" y="2508250"/>
          <p14:tracePt t="31680" x="8951913" y="2503488"/>
          <p14:tracePt t="31681" x="8959850" y="2498725"/>
          <p14:tracePt t="31682" x="8964613" y="2495550"/>
          <p14:tracePt t="31683" x="8977313" y="2495550"/>
          <p14:tracePt t="31684" x="8985250" y="2490788"/>
          <p14:tracePt t="31685" x="8997950" y="2487613"/>
          <p14:tracePt t="31686" x="9005888" y="2487613"/>
          <p14:tracePt t="31687" x="9018588" y="2482850"/>
          <p14:tracePt t="31688" x="9026525" y="2478088"/>
          <p14:tracePt t="31690" x="9042400" y="2478088"/>
          <p14:tracePt t="31690" x="9051925" y="2478088"/>
          <p14:tracePt t="31691" x="9064625" y="2474913"/>
          <p14:tracePt t="31692" x="9072563" y="2474913"/>
          <p14:tracePt t="31694" x="9093200" y="2470150"/>
          <p14:tracePt t="31695" x="9105900" y="2470150"/>
          <p14:tracePt t="31697" x="9118600" y="2470150"/>
          <p14:tracePt t="31698" x="9129713" y="2470150"/>
          <p14:tracePt t="31699" x="9139238" y="2470150"/>
          <p14:tracePt t="31700" x="9151938" y="2466975"/>
          <p14:tracePt t="31701" x="9159875" y="2466975"/>
          <p14:tracePt t="31702" x="9172575" y="2466975"/>
          <p14:tracePt t="31704" x="9188450" y="2466975"/>
          <p14:tracePt t="31704" x="9196388" y="2466975"/>
          <p14:tracePt t="31705" x="9209088" y="2466975"/>
          <p14:tracePt t="31706" x="9221788" y="2466975"/>
          <p14:tracePt t="31707" x="9229725" y="2466975"/>
          <p14:tracePt t="31708" x="9242425" y="2466975"/>
          <p14:tracePt t="31709" x="9255125" y="2466975"/>
          <p14:tracePt t="31711" x="9275763" y="2466975"/>
          <p14:tracePt t="31712" x="9293225" y="2470150"/>
          <p14:tracePt t="31713" x="9305925" y="2474913"/>
          <p14:tracePt t="31714" x="9313863" y="2474913"/>
          <p14:tracePt t="31715" x="9326563" y="2478088"/>
          <p14:tracePt t="31716" x="9342438" y="2482850"/>
          <p14:tracePt t="31717" x="9347200" y="2482850"/>
          <p14:tracePt t="31718" x="9355138" y="2482850"/>
          <p14:tracePt t="31719" x="9363075" y="2487613"/>
          <p14:tracePt t="31720" x="9380538" y="2490788"/>
          <p14:tracePt t="31721" x="9388475" y="2498725"/>
          <p14:tracePt t="31722" x="9396413" y="2503488"/>
          <p14:tracePt t="31723" x="9409113" y="2508250"/>
          <p14:tracePt t="31724" x="9417050" y="2511425"/>
          <p14:tracePt t="31726" x="9434513" y="2520950"/>
          <p14:tracePt t="31727" x="9442450" y="2524125"/>
          <p14:tracePt t="31728" x="9447213" y="2524125"/>
          <p14:tracePt t="31729" x="9455150" y="2528888"/>
          <p14:tracePt t="31730" x="9463088" y="2532063"/>
          <p14:tracePt t="31731" x="9471025" y="2541588"/>
          <p14:tracePt t="31732" x="9475788" y="2541588"/>
          <p14:tracePt t="31733" x="9488488" y="2549525"/>
          <p14:tracePt t="31734" x="9496425" y="2557463"/>
          <p14:tracePt t="31735" x="9501188" y="2562225"/>
          <p14:tracePt t="31736" x="9504363" y="2565400"/>
          <p14:tracePt t="31737" x="9509125" y="2574925"/>
          <p14:tracePt t="31738" x="9513888" y="2574925"/>
          <p14:tracePt t="31739" x="9521825" y="2578100"/>
          <p14:tracePt t="31740" x="9521825" y="2586038"/>
          <p14:tracePt t="31741" x="9521825" y="2590800"/>
          <p14:tracePt t="31742" x="9525000" y="2595563"/>
          <p14:tracePt t="31744" x="9529763" y="2603500"/>
          <p14:tracePt t="31745" x="9534525" y="2611438"/>
          <p14:tracePt t="31747" x="9534525" y="2619375"/>
          <p14:tracePt t="31748" x="9534525" y="2624138"/>
          <p14:tracePt t="31749" x="9534525" y="2632075"/>
          <p14:tracePt t="31750" x="9534525" y="2636838"/>
          <p14:tracePt t="31751" x="9534525" y="2641600"/>
          <p14:tracePt t="31752" x="9534525" y="2644775"/>
          <p14:tracePt t="31753" x="9534525" y="2652713"/>
          <p14:tracePt t="31754" x="9534525" y="2657475"/>
          <p14:tracePt t="31755" x="9534525" y="2665413"/>
          <p14:tracePt t="31756" x="9534525" y="2670175"/>
          <p14:tracePt t="31757" x="9534525" y="2682875"/>
          <p14:tracePt t="31758" x="9534525" y="2686050"/>
          <p14:tracePt t="31759" x="9529763" y="2690813"/>
          <p14:tracePt t="31761" x="9525000" y="2698750"/>
          <p14:tracePt t="31762" x="9525000" y="2703513"/>
          <p14:tracePt t="31763" x="9525000" y="2711450"/>
          <p14:tracePt t="31764" x="9517063" y="2719388"/>
          <p14:tracePt t="31765" x="9517063" y="2724150"/>
          <p14:tracePt t="31766" x="9509125" y="2732088"/>
          <p14:tracePt t="31767" x="9509125" y="2740025"/>
          <p14:tracePt t="31768" x="9501188" y="2744788"/>
          <p14:tracePt t="31769" x="9496425" y="2749550"/>
          <p14:tracePt t="31770" x="9488488" y="2757488"/>
          <p14:tracePt t="31771" x="9483725" y="2770188"/>
          <p14:tracePt t="31772" x="9475788" y="2778125"/>
          <p14:tracePt t="31773" x="9467850" y="2782888"/>
          <p14:tracePt t="31775" x="9463088" y="2790825"/>
          <p14:tracePt t="31776" x="9450388" y="2798763"/>
          <p14:tracePt t="31777" x="9442450" y="2806700"/>
          <p14:tracePt t="31778" x="9437688" y="2811463"/>
          <p14:tracePt t="31779" x="9429750" y="2816225"/>
          <p14:tracePt t="31780" x="9421813" y="2819400"/>
          <p14:tracePt t="31781" x="9413875" y="2824163"/>
          <p14:tracePt t="31782" x="9413875" y="2827338"/>
          <p14:tracePt t="31783" x="9404350" y="2832100"/>
          <p14:tracePt t="31784" x="9396413" y="2836863"/>
          <p14:tracePt t="31785" x="9388475" y="2840038"/>
          <p14:tracePt t="31786" x="9380538" y="2844800"/>
          <p14:tracePt t="31787" x="9371013" y="2849563"/>
          <p14:tracePt t="31788" x="9363075" y="2852738"/>
          <p14:tracePt t="31789" x="9355138" y="2857500"/>
          <p14:tracePt t="31790" x="9347200" y="2857500"/>
          <p14:tracePt t="31791" x="9337675" y="2860675"/>
          <p14:tracePt t="31792" x="9321800" y="2870200"/>
          <p14:tracePt t="31794" x="9305925" y="2873375"/>
          <p14:tracePt t="31795" x="9293225" y="2878138"/>
          <p14:tracePt t="31796" x="9283700" y="2878138"/>
          <p14:tracePt t="31797" x="9275763" y="2882900"/>
          <p14:tracePt t="31798" x="9267825" y="2882900"/>
          <p14:tracePt t="31799" x="9255125" y="2882900"/>
          <p14:tracePt t="31800" x="9247188" y="2886075"/>
          <p14:tracePt t="31801" x="9239250" y="2886075"/>
          <p14:tracePt t="31802" x="9218613" y="2890838"/>
          <p14:tracePt t="31803" x="9205913" y="2890838"/>
          <p14:tracePt t="31804" x="9196388" y="2890838"/>
          <p14:tracePt t="31805" x="9185275" y="2890838"/>
          <p14:tracePt t="31806" x="9175750" y="2890838"/>
          <p14:tracePt t="31807" x="9167813" y="2890838"/>
          <p14:tracePt t="31808" x="9155113" y="2890838"/>
          <p14:tracePt t="31809" x="9142413" y="2890838"/>
          <p14:tracePt t="31811" x="9121775" y="2890838"/>
          <p14:tracePt t="31812" x="9113838" y="2890838"/>
          <p14:tracePt t="31813" x="9105900" y="2890838"/>
          <p14:tracePt t="31814" x="9093200" y="2890838"/>
          <p14:tracePt t="31815" x="9075738" y="2890838"/>
          <p14:tracePt t="31816" x="9072563" y="2890838"/>
          <p14:tracePt t="31817" x="9055100" y="2886075"/>
          <p14:tracePt t="31818" x="9042400" y="2886075"/>
          <p14:tracePt t="31819" x="9021763" y="2882900"/>
          <p14:tracePt t="31820" x="9009063" y="2882900"/>
          <p14:tracePt t="31822" x="9001125" y="2873375"/>
          <p14:tracePt t="31822" x="8988425" y="2870200"/>
          <p14:tracePt t="31823" x="8980488" y="2870200"/>
          <p14:tracePt t="31824" x="8967788" y="2865438"/>
          <p14:tracePt t="31826" x="8955088" y="2860675"/>
          <p14:tracePt t="31827" x="8947150" y="2860675"/>
          <p14:tracePt t="31829" x="8939213" y="2857500"/>
          <p14:tracePt t="31829" x="8926513" y="2852738"/>
          <p14:tracePt t="31830" x="8918575" y="2849563"/>
          <p14:tracePt t="31831" x="8910638" y="2849563"/>
          <p14:tracePt t="31832" x="8901113" y="2844800"/>
          <p14:tracePt t="31833" x="8893175" y="2840038"/>
          <p14:tracePt t="31834" x="8877300" y="2832100"/>
          <p14:tracePt t="31835" x="8872538" y="2832100"/>
          <p14:tracePt t="31836" x="8867775" y="2827338"/>
          <p14:tracePt t="31837" x="8864600" y="2824163"/>
          <p14:tracePt t="31838" x="8859838" y="2819400"/>
          <p14:tracePt t="31839" x="8851900" y="2816225"/>
          <p14:tracePt t="31840" x="8843963" y="2811463"/>
          <p14:tracePt t="31841" x="8839200" y="2811463"/>
          <p14:tracePt t="31843" x="8834438" y="2806700"/>
          <p14:tracePt t="31844" x="8831263" y="2798763"/>
          <p14:tracePt t="31845" x="8826500" y="2794000"/>
          <p14:tracePt t="31847" x="8823325" y="2790825"/>
          <p14:tracePt t="31848" x="8818563" y="2786063"/>
          <p14:tracePt t="31849" x="8813800" y="2786063"/>
          <p14:tracePt t="31850" x="8813800" y="2782888"/>
          <p14:tracePt t="31851" x="8813800" y="2778125"/>
          <p14:tracePt t="31852" x="8810625" y="2773363"/>
          <p14:tracePt t="31854" x="8810625" y="2770188"/>
          <p14:tracePt t="31855" x="8810625" y="2765425"/>
          <p14:tracePt t="31856" x="8810625" y="2762250"/>
          <p14:tracePt t="31859" x="8810625" y="2757488"/>
          <p14:tracePt t="31860" x="8810625" y="2752725"/>
          <p14:tracePt t="31861" x="8810625" y="2749550"/>
          <p14:tracePt t="31862" x="8810625" y="2744788"/>
          <p14:tracePt t="31863" x="8810625" y="2740025"/>
          <p14:tracePt t="31864" x="8810625" y="2736850"/>
          <p14:tracePt t="31867" x="8813800" y="2728913"/>
          <p14:tracePt t="31869" x="8818563" y="2724150"/>
          <p14:tracePt t="31870" x="8823325" y="2719388"/>
          <p14:tracePt t="31871" x="8823325" y="2716213"/>
          <p14:tracePt t="31872" x="8831263" y="2711450"/>
          <p14:tracePt t="31873" x="8831263" y="2706688"/>
          <p14:tracePt t="31876" x="8839200" y="2698750"/>
          <p14:tracePt t="31877" x="8847138" y="2695575"/>
          <p14:tracePt t="31878" x="8851900" y="2695575"/>
          <p14:tracePt t="31879" x="8859838" y="2690813"/>
          <p14:tracePt t="31880" x="8859838" y="2686050"/>
          <p14:tracePt t="31881" x="8867775" y="2682875"/>
          <p14:tracePt t="31882" x="8877300" y="2682875"/>
          <p14:tracePt t="31884" x="8877300" y="2678113"/>
          <p14:tracePt t="31884" x="8885238" y="2674938"/>
          <p14:tracePt t="31885" x="8890000" y="2674938"/>
          <p14:tracePt t="31886" x="8897938" y="2674938"/>
          <p14:tracePt t="31887" x="8905875" y="2674938"/>
          <p14:tracePt t="31888" x="8913813" y="2665413"/>
          <p14:tracePt t="31889" x="8918575" y="2665413"/>
          <p14:tracePt t="31890" x="8926513" y="2665413"/>
          <p14:tracePt t="31891" x="8934450" y="2665413"/>
          <p14:tracePt t="31892" x="8939213" y="2665413"/>
          <p14:tracePt t="31894" x="8959850" y="2662238"/>
          <p14:tracePt t="31895" x="8967788" y="2657475"/>
          <p14:tracePt t="31896" x="8980488" y="2657475"/>
          <p14:tracePt t="31897" x="8988425" y="2657475"/>
          <p14:tracePt t="31898" x="8997950" y="2657475"/>
          <p14:tracePt t="31899" x="9001125" y="2657475"/>
          <p14:tracePt t="31900" x="9009063" y="2657475"/>
          <p14:tracePt t="31901" x="9018588" y="2657475"/>
          <p14:tracePt t="31902" x="9026525" y="2657475"/>
          <p14:tracePt t="31903" x="9034463" y="2657475"/>
          <p14:tracePt t="31904" x="9042400" y="2657475"/>
          <p14:tracePt t="31905" x="9051925" y="2657475"/>
          <p14:tracePt t="31906" x="9059863" y="2657475"/>
          <p14:tracePt t="31907" x="9072563" y="2657475"/>
          <p14:tracePt t="31908" x="9080500" y="2657475"/>
          <p14:tracePt t="31909" x="9088438" y="2657475"/>
          <p14:tracePt t="31910" x="9097963" y="2657475"/>
          <p14:tracePt t="31911" x="9105900" y="2657475"/>
          <p14:tracePt t="31912" x="9113838" y="2657475"/>
          <p14:tracePt t="31913" x="9121775" y="2657475"/>
          <p14:tracePt t="31914" x="9129713" y="2657475"/>
          <p14:tracePt t="31915" x="9139238" y="2657475"/>
          <p14:tracePt t="31916" x="9147175" y="2657475"/>
          <p14:tracePt t="31918" x="9155113" y="2662238"/>
          <p14:tracePt t="31919" x="9163050" y="2662238"/>
          <p14:tracePt t="31920" x="9167813" y="2662238"/>
          <p14:tracePt t="31921" x="9175750" y="2662238"/>
          <p14:tracePt t="31922" x="9180513" y="2665413"/>
          <p14:tracePt t="31923" x="9185275" y="2665413"/>
          <p14:tracePt t="31924" x="9188450" y="2670175"/>
          <p14:tracePt t="31926" x="9196388" y="2670175"/>
          <p14:tracePt t="31927" x="9201150" y="2674938"/>
          <p14:tracePt t="31928" x="9205913" y="2678113"/>
          <p14:tracePt t="31929" x="9209088" y="2678113"/>
          <p14:tracePt t="31930" x="9213850" y="2682875"/>
          <p14:tracePt t="31933" x="9213850" y="2686050"/>
          <p14:tracePt t="31934" x="9218613" y="2686050"/>
          <p14:tracePt t="31938" x="9218613" y="2690813"/>
          <p14:tracePt t="31939" x="9218613" y="2695575"/>
          <p14:tracePt t="31945" x="9218613" y="2698750"/>
          <p14:tracePt t="31947" x="9218613" y="2703513"/>
          <p14:tracePt t="31951" x="9218613" y="2706688"/>
          <p14:tracePt t="31952" x="9218613" y="2711450"/>
          <p14:tracePt t="31954" x="9213850" y="2711450"/>
          <p14:tracePt t="31955" x="9213850" y="2716213"/>
          <p14:tracePt t="31956" x="9209088" y="2719388"/>
          <p14:tracePt t="31957" x="9205913" y="2719388"/>
          <p14:tracePt t="31958" x="9205913" y="2724150"/>
          <p14:tracePt t="31960" x="9196388" y="2728913"/>
          <p14:tracePt t="31961" x="9196388" y="2732088"/>
          <p14:tracePt t="31961" x="9193213" y="2732088"/>
          <p14:tracePt t="31962" x="9185275" y="2736850"/>
          <p14:tracePt t="31963" x="9185275" y="2740025"/>
          <p14:tracePt t="31964" x="9175750" y="2744788"/>
          <p14:tracePt t="31966" x="9172575" y="2744788"/>
          <p14:tracePt t="31967" x="9163050" y="2749550"/>
          <p14:tracePt t="31968" x="9159875" y="2752725"/>
          <p14:tracePt t="31969" x="9155113" y="2757488"/>
          <p14:tracePt t="31971" x="9147175" y="2762250"/>
          <p14:tracePt t="31971" x="9142413" y="2765425"/>
          <p14:tracePt t="31972" x="9139238" y="2770188"/>
          <p14:tracePt t="31973" x="9134475" y="2773363"/>
          <p14:tracePt t="31974" x="9126538" y="2778125"/>
          <p14:tracePt t="31975" x="9118600" y="2782888"/>
          <p14:tracePt t="31976" x="9113838" y="2782888"/>
          <p14:tracePt t="31977" x="9109075" y="2786063"/>
          <p14:tracePt t="31978" x="9101138" y="2786063"/>
          <p14:tracePt t="31979" x="9097963" y="2794000"/>
          <p14:tracePt t="31980" x="9088438" y="2794000"/>
          <p14:tracePt t="31981" x="9080500" y="2798763"/>
          <p14:tracePt t="31982" x="9075738" y="2803525"/>
          <p14:tracePt t="31983" x="9075738" y="2806700"/>
          <p14:tracePt t="31984" x="9072563" y="2811463"/>
          <p14:tracePt t="31985" x="9064625" y="2816225"/>
          <p14:tracePt t="31986" x="9059863" y="2819400"/>
          <p14:tracePt t="31987" x="9055100" y="2819400"/>
          <p14:tracePt t="31989" x="9051925" y="2824163"/>
          <p14:tracePt t="31989" x="9047163" y="2824163"/>
          <p14:tracePt t="31990" x="9042400" y="2827338"/>
          <p14:tracePt t="31993" x="9034463" y="2836863"/>
          <p14:tracePt t="31994" x="9031288" y="2836863"/>
          <p14:tracePt t="31996" x="9026525" y="2840038"/>
          <p14:tracePt t="31997" x="9021763" y="2844800"/>
          <p14:tracePt t="31999" x="9021763" y="2849563"/>
          <p14:tracePt t="32000" x="9018588" y="2849563"/>
          <p14:tracePt t="37721" x="9013825" y="2849563"/>
          <p14:tracePt t="37725" x="9009063" y="2849563"/>
          <p14:tracePt t="37727" x="9005888" y="2844800"/>
          <p14:tracePt t="37731" x="9001125" y="2840038"/>
          <p14:tracePt t="37733" x="8997950" y="2840038"/>
          <p14:tracePt t="37734" x="8997950" y="2836863"/>
          <p14:tracePt t="37736" x="8993188" y="2836863"/>
          <p14:tracePt t="37739" x="8993188" y="2832100"/>
          <p14:tracePt t="37741" x="8988425" y="2827338"/>
          <p14:tracePt t="37742" x="8985250" y="2827338"/>
          <p14:tracePt t="37744" x="8980488" y="2827338"/>
          <p14:tracePt t="37746" x="8977313" y="2824163"/>
          <p14:tracePt t="37748" x="8972550" y="2816225"/>
          <p14:tracePt t="37751" x="8967788" y="2811463"/>
          <p14:tracePt t="37751" x="8964613" y="2806700"/>
          <p14:tracePt t="37752" x="8959850" y="2806700"/>
          <p14:tracePt t="37753" x="8955088" y="2803525"/>
          <p14:tracePt t="37754" x="8955088" y="2798763"/>
          <p14:tracePt t="37755" x="8951913" y="2794000"/>
          <p14:tracePt t="37756" x="8947150" y="2790825"/>
          <p14:tracePt t="37757" x="8947150" y="2786063"/>
          <p14:tracePt t="37758" x="8943975" y="2778125"/>
          <p14:tracePt t="37759" x="8939213" y="2778125"/>
          <p14:tracePt t="37761" x="8931275" y="2770188"/>
          <p14:tracePt t="37762" x="8926513" y="2762250"/>
          <p14:tracePt t="37763" x="8921750" y="2757488"/>
          <p14:tracePt t="37764" x="8918575" y="2749550"/>
          <p14:tracePt t="37766" x="8913813" y="2744788"/>
          <p14:tracePt t="37766" x="8905875" y="2736850"/>
          <p14:tracePt t="37767" x="8897938" y="2728913"/>
          <p14:tracePt t="37768" x="8890000" y="2719388"/>
          <p14:tracePt t="37769" x="8885238" y="2711450"/>
          <p14:tracePt t="37770" x="8877300" y="2703513"/>
          <p14:tracePt t="37771" x="8867775" y="2690813"/>
          <p14:tracePt t="37772" x="8864600" y="2690813"/>
          <p14:tracePt t="37773" x="8856663" y="2678113"/>
          <p14:tracePt t="37774" x="8847138" y="2670175"/>
          <p14:tracePt t="37775" x="8831263" y="2652713"/>
          <p14:tracePt t="37776" x="8823325" y="2644775"/>
          <p14:tracePt t="37777" x="8813800" y="2636838"/>
          <p14:tracePt t="37778" x="8805863" y="2628900"/>
          <p14:tracePt t="37779" x="8797925" y="2611438"/>
          <p14:tracePt t="37780" x="8793163" y="2611438"/>
          <p14:tracePt t="37781" x="8785225" y="2598738"/>
          <p14:tracePt t="37782" x="8777288" y="2586038"/>
          <p14:tracePt t="37783" x="8751888" y="2565400"/>
          <p14:tracePt t="37784" x="8751888" y="2562225"/>
          <p14:tracePt t="37785" x="8739188" y="2554288"/>
          <p14:tracePt t="37786" x="8726488" y="2541588"/>
          <p14:tracePt t="37787" x="8713788" y="2524125"/>
          <p14:tracePt t="37788" x="8705850" y="2511425"/>
          <p14:tracePt t="37790" x="8689975" y="2495550"/>
          <p14:tracePt t="37790" x="8672513" y="2474913"/>
          <p14:tracePt t="37791" x="8659813" y="2466975"/>
          <p14:tracePt t="37792" x="8656638" y="2457450"/>
          <p14:tracePt t="37793" x="8643938" y="2441575"/>
          <p14:tracePt t="37794" x="8626475" y="2420938"/>
          <p14:tracePt t="37795" x="8593138" y="2390775"/>
          <p14:tracePt t="37796" x="8585200" y="2379663"/>
          <p14:tracePt t="37797" x="8569325" y="2357438"/>
          <p14:tracePt t="37798" x="8551863" y="2333625"/>
          <p14:tracePt t="37800" x="8535988" y="2312988"/>
          <p14:tracePt t="37801" x="8518525" y="2290763"/>
          <p14:tracePt t="37802" x="8505825" y="2274888"/>
          <p14:tracePt t="37803" x="8489950" y="2254250"/>
          <p14:tracePt t="37804" x="8472488" y="2241550"/>
          <p14:tracePt t="37805" x="8461375" y="2212975"/>
          <p14:tracePt t="37806" x="8431213" y="2179638"/>
          <p14:tracePt t="37807" x="8423275" y="2159000"/>
          <p14:tracePt t="37808" x="8407400" y="2138363"/>
          <p14:tracePt t="37809" x="8389938" y="2125663"/>
          <p14:tracePt t="37810" x="8382000" y="2105025"/>
          <p14:tracePt t="37811" x="8364538" y="2084388"/>
          <p14:tracePt t="37812" x="8351838" y="2062163"/>
          <p14:tracePt t="37813" x="8340725" y="2046288"/>
          <p14:tracePt t="37814" x="8335963" y="2033588"/>
          <p14:tracePt t="37815" x="8328025" y="2025650"/>
          <p14:tracePt t="37816" x="8315325" y="2005013"/>
          <p14:tracePt t="37817" x="8307388" y="1992313"/>
          <p14:tracePt t="37819" x="8281988" y="1946275"/>
          <p14:tracePt t="37820" x="8274050" y="1933575"/>
          <p14:tracePt t="37822" x="8253413" y="1892300"/>
          <p14:tracePt t="37823" x="8240713" y="1871663"/>
          <p14:tracePt t="37824" x="8235950" y="1858963"/>
          <p14:tracePt t="37825" x="8228013" y="1838325"/>
          <p14:tracePt t="37826" x="8223250" y="1825625"/>
          <p14:tracePt t="37827" x="8220075" y="1804988"/>
          <p14:tracePt t="37829" x="8210550" y="1792288"/>
          <p14:tracePt t="37830" x="8202613" y="1779588"/>
          <p14:tracePt t="37831" x="8194675" y="1746250"/>
          <p14:tracePt t="37832" x="8194675" y="1733550"/>
          <p14:tracePt t="37834" x="8189913" y="1717675"/>
          <p14:tracePt t="37834" x="8186738" y="1709738"/>
          <p14:tracePt t="37836" x="8186738" y="1697038"/>
          <p14:tracePt t="37836" x="8181975" y="1684338"/>
          <p14:tracePt t="37837" x="8181975" y="1671638"/>
          <p14:tracePt t="37838" x="8177213" y="1655763"/>
          <p14:tracePt t="37839" x="8177213" y="1630363"/>
          <p14:tracePt t="37840" x="8177213" y="1617663"/>
          <p14:tracePt t="37841" x="8177213" y="1601788"/>
          <p14:tracePt t="37842" x="8177213" y="1592263"/>
          <p14:tracePt t="37843" x="8174038" y="1576388"/>
          <p14:tracePt t="37844" x="8174038" y="1563688"/>
          <p14:tracePt t="37845" x="8174038" y="1550988"/>
          <p14:tracePt t="37847" x="8174038" y="1535113"/>
          <p14:tracePt t="37848" x="8174038" y="1517650"/>
          <p14:tracePt t="37850" x="8174038" y="1504950"/>
          <p14:tracePt t="37850" x="8174038" y="1492250"/>
          <p14:tracePt t="37851" x="8174038" y="1484313"/>
          <p14:tracePt t="37852" x="8174038" y="1471613"/>
          <p14:tracePt t="37853" x="8174038" y="1463675"/>
          <p14:tracePt t="37854" x="8174038" y="1450975"/>
          <p14:tracePt t="37855" x="8177213" y="1435100"/>
          <p14:tracePt t="37856" x="8177213" y="1427163"/>
          <p14:tracePt t="37857" x="8177213" y="1414463"/>
          <p14:tracePt t="37858" x="8181975" y="1404938"/>
          <p14:tracePt t="37859" x="8181975" y="1389063"/>
          <p14:tracePt t="37861" x="8186738" y="1363663"/>
          <p14:tracePt t="37862" x="8186738" y="1355725"/>
          <p14:tracePt t="37863" x="8186738" y="1350963"/>
          <p14:tracePt t="37865" x="8189913" y="1327150"/>
          <p14:tracePt t="37867" x="8194675" y="1317625"/>
          <p14:tracePt t="37868" x="8194675" y="1306513"/>
          <p14:tracePt t="37869" x="8194675" y="1296988"/>
          <p14:tracePt t="37871" x="8199438" y="1289050"/>
          <p14:tracePt t="37871" x="8199438" y="1281113"/>
          <p14:tracePt t="37872" x="8199438" y="1273175"/>
          <p14:tracePt t="37873" x="8199438" y="1263650"/>
          <p14:tracePt t="37874" x="8199438" y="1255713"/>
          <p14:tracePt t="37875" x="8202613" y="1247775"/>
          <p14:tracePt t="37876" x="8202613" y="1239838"/>
          <p14:tracePt t="37877" x="8202613" y="1235075"/>
          <p14:tracePt t="37878" x="8207375" y="1227138"/>
          <p14:tracePt t="37879" x="8207375" y="1219200"/>
          <p14:tracePt t="37880" x="8207375" y="1209675"/>
          <p14:tracePt t="37881" x="8210550" y="1209675"/>
          <p14:tracePt t="37882" x="8210550" y="1201738"/>
          <p14:tracePt t="37883" x="8210550" y="1193800"/>
          <p14:tracePt t="37884" x="8210550" y="1189038"/>
          <p14:tracePt t="37885" x="8215313" y="1181100"/>
          <p14:tracePt t="37886" x="8215313" y="1173163"/>
          <p14:tracePt t="37899" x="8223250" y="1109663"/>
          <p14:tracePt t="37899" x="8223250" y="1106488"/>
          <p14:tracePt t="37900" x="8223250" y="1101725"/>
          <p14:tracePt t="37901" x="8223250" y="1098550"/>
          <p14:tracePt t="37903" x="8228013" y="1093788"/>
          <p14:tracePt t="37904" x="8228013" y="1089025"/>
          <p14:tracePt t="37905" x="8228013" y="1085850"/>
          <p14:tracePt t="37906" x="8228013" y="1081088"/>
          <p14:tracePt t="37907" x="8228013" y="1077913"/>
          <p14:tracePt t="37908" x="8228013" y="1073150"/>
          <p14:tracePt t="37910" x="8228013" y="1068388"/>
          <p14:tracePt t="37911" x="8228013" y="1065213"/>
          <p14:tracePt t="37912" x="8228013" y="1060450"/>
          <p14:tracePt t="37916" x="8228013" y="1052513"/>
          <p14:tracePt t="37916" x="8228013" y="1047750"/>
          <p14:tracePt t="37918" x="8232775" y="1047750"/>
          <p14:tracePt t="37919" x="8232775" y="1044575"/>
          <p14:tracePt t="37920" x="8232775" y="1039813"/>
          <p14:tracePt t="37922" x="8232775" y="1035050"/>
          <p14:tracePt t="37924" x="8232775" y="1031875"/>
          <p14:tracePt t="37925" x="8232775" y="1027113"/>
          <p14:tracePt t="37927" x="8232775" y="1022350"/>
          <p14:tracePt t="37930" x="8232775" y="1019175"/>
          <p14:tracePt t="37933" x="8232775" y="1011238"/>
          <p14:tracePt t="37935" x="8232775" y="1006475"/>
          <p14:tracePt t="37936" x="8228013" y="1001713"/>
          <p14:tracePt t="37937" x="8228013" y="998538"/>
          <p14:tracePt t="37941" x="8223250" y="990600"/>
          <p14:tracePt t="37942" x="8220075" y="990600"/>
          <p14:tracePt t="37943" x="8220075" y="985838"/>
          <p14:tracePt t="37944" x="8220075" y="981075"/>
          <p14:tracePt t="37945" x="8215313" y="973138"/>
          <p14:tracePt t="37947" x="8215313" y="968375"/>
          <p14:tracePt t="37949" x="8215313" y="965200"/>
          <p14:tracePt t="37949" x="8210550" y="965200"/>
          <p14:tracePt t="37950" x="8207375" y="957263"/>
          <p14:tracePt t="37951" x="8207375" y="952500"/>
          <p14:tracePt t="37952" x="8207375" y="947738"/>
          <p14:tracePt t="37954" x="8199438" y="939800"/>
          <p14:tracePt t="37956" x="8199438" y="935038"/>
          <p14:tracePt t="37957" x="8194675" y="931863"/>
          <p14:tracePt t="37958" x="8194675" y="923925"/>
          <p14:tracePt t="37959" x="8189913" y="919163"/>
          <p14:tracePt t="37961" x="8189913" y="914400"/>
          <p14:tracePt t="37961" x="8189913" y="911225"/>
          <p14:tracePt t="37962" x="8186738" y="911225"/>
          <p14:tracePt t="37963" x="8181975" y="901700"/>
          <p14:tracePt t="37964" x="8181975" y="898525"/>
          <p14:tracePt t="37965" x="8181975" y="893763"/>
          <p14:tracePt t="37966" x="8177213" y="890588"/>
          <p14:tracePt t="37967" x="8177213" y="885825"/>
          <p14:tracePt t="37968" x="8174038" y="881063"/>
          <p14:tracePt t="37970" x="8169275" y="877888"/>
          <p14:tracePt t="37971" x="8169275" y="873125"/>
          <p14:tracePt t="37972" x="8169275" y="865188"/>
          <p14:tracePt t="37973" x="8169275" y="860425"/>
          <p14:tracePt t="37975" x="8166100" y="857250"/>
          <p14:tracePt t="37975" x="8166100" y="852488"/>
          <p14:tracePt t="37977" x="8166100" y="847725"/>
          <p14:tracePt t="37979" x="8166100" y="844550"/>
          <p14:tracePt t="37981" x="8166100" y="836613"/>
          <p14:tracePt t="37982" x="8166100" y="831850"/>
          <p14:tracePt t="37983" x="8161338" y="827088"/>
          <p14:tracePt t="37985" x="8161338" y="823913"/>
          <p14:tracePt t="37986" x="8161338" y="819150"/>
          <p14:tracePt t="37987" x="8161338" y="814388"/>
          <p14:tracePt t="37988" x="8161338" y="811213"/>
          <p14:tracePt t="37989" x="8161338" y="806450"/>
          <p14:tracePt t="37990" x="8161338" y="803275"/>
          <p14:tracePt t="37993" x="8161338" y="793750"/>
          <p14:tracePt t="37994" x="8161338" y="790575"/>
          <p14:tracePt t="37995" x="8161338" y="785813"/>
          <p14:tracePt t="37996" x="8161338" y="782638"/>
          <p14:tracePt t="37998" x="8161338" y="777875"/>
          <p14:tracePt t="37999" x="8161338" y="773113"/>
          <p14:tracePt t="38000" x="8161338" y="765175"/>
          <p14:tracePt t="38002" x="8161338" y="760413"/>
          <p14:tracePt t="38003" x="8161338" y="757238"/>
          <p14:tracePt t="38004" x="8161338" y="752475"/>
          <p14:tracePt t="38007" x="8161338" y="749300"/>
          <p14:tracePt t="38008" x="8161338" y="744538"/>
          <p14:tracePt t="38009" x="8161338" y="739775"/>
          <p14:tracePt t="38011" x="8161338" y="736600"/>
          <p14:tracePt t="38012" x="8161338" y="731838"/>
          <p14:tracePt t="38015" x="8161338" y="727075"/>
          <p14:tracePt t="38019" x="8161338" y="723900"/>
          <p14:tracePt t="38021" x="8161338" y="719138"/>
          <p14:tracePt t="38025" x="8161338" y="715963"/>
          <p14:tracePt t="38028" x="8156575" y="711200"/>
          <p14:tracePt t="38033" x="8153400" y="706438"/>
          <p14:tracePt t="38035" x="8153400" y="703263"/>
          <p14:tracePt t="38038" x="8148638" y="703263"/>
          <p14:tracePt t="38040" x="8143875" y="703263"/>
          <p14:tracePt t="38042" x="8143875" y="698500"/>
          <p14:tracePt t="38045" x="8140700" y="698500"/>
          <p14:tracePt t="38046" x="8140700" y="695325"/>
          <p14:tracePt t="38051" x="8135938" y="690563"/>
          <p14:tracePt t="38052" x="8132763" y="690563"/>
          <p14:tracePt t="38053" x="8132763" y="685800"/>
          <p14:tracePt t="38054" x="8128000" y="685800"/>
          <p14:tracePt t="38056" x="8123238" y="685800"/>
          <p14:tracePt t="38058" x="8120063" y="682625"/>
          <p14:tracePt t="38060" x="8115300" y="682625"/>
          <p14:tracePt t="38065" x="8107363" y="682625"/>
          <p14:tracePt t="38066" x="8107363" y="677863"/>
          <p14:tracePt t="38067" x="8102600" y="677863"/>
          <p14:tracePt t="38068" x="8099425" y="673100"/>
          <p14:tracePt t="38070" x="8094663" y="673100"/>
          <p14:tracePt t="38072" x="8089900" y="673100"/>
          <p14:tracePt t="38073" x="8089900" y="669925"/>
          <p14:tracePt t="38074" x="8086725" y="669925"/>
          <p14:tracePt t="38076" x="8086725" y="665163"/>
          <p14:tracePt t="38077" x="8078788" y="665163"/>
          <p14:tracePt t="38079" x="8074025" y="665163"/>
          <p14:tracePt t="38081" x="8069263" y="661988"/>
          <p14:tracePt t="38082" x="8066088" y="661988"/>
          <p14:tracePt t="38084" x="8061325" y="661988"/>
          <p14:tracePt t="38086" x="8061325" y="657225"/>
          <p14:tracePt t="38089" x="8056563" y="657225"/>
          <p14:tracePt t="38093" x="8053388" y="657225"/>
          <p14:tracePt t="38094" x="8048625" y="657225"/>
          <p14:tracePt t="38096" x="8048625" y="652463"/>
          <p14:tracePt t="38102" x="8045450" y="652463"/>
          <p14:tracePt t="38107" x="8045450" y="649288"/>
          <p14:tracePt t="38111" x="8040688" y="649288"/>
          <p14:tracePt t="38114" x="8040688" y="644525"/>
          <p14:tracePt t="38119" x="8040688" y="639763"/>
          <p14:tracePt t="38124" x="8040688" y="636588"/>
          <p14:tracePt t="38126" x="8035925" y="636588"/>
          <p14:tracePt t="38129" x="8035925" y="631825"/>
          <p14:tracePt t="38132" x="8032750" y="631825"/>
          <p14:tracePt t="38135" x="8032750" y="628650"/>
          <p14:tracePt t="38137" x="8027988" y="628650"/>
          <p14:tracePt t="38138" x="8027988" y="623888"/>
          <p14:tracePt t="38140" x="8027988" y="619125"/>
          <p14:tracePt t="38141" x="8023225" y="619125"/>
          <p14:tracePt t="38143" x="8023225" y="615950"/>
          <p14:tracePt t="38145" x="8020050" y="611188"/>
          <p14:tracePt t="38148" x="8020050" y="606425"/>
          <p14:tracePt t="38150" x="8015288" y="606425"/>
          <p14:tracePt t="38153" x="8015288" y="603250"/>
          <p14:tracePt t="38156" x="8015288" y="598488"/>
          <p14:tracePt t="38158" x="8015288" y="595313"/>
          <p14:tracePt t="38162" x="8015288" y="590550"/>
          <p14:tracePt t="38164" x="8012113" y="585788"/>
          <p14:tracePt t="38167" x="8012113" y="582613"/>
          <p14:tracePt t="38173" x="8012113" y="577850"/>
          <p14:tracePt t="38175" x="8012113" y="574675"/>
          <p14:tracePt t="38179" x="8012113" y="569913"/>
          <p14:tracePt t="38180" x="8012113" y="565150"/>
          <p14:tracePt t="38183" x="8012113" y="561975"/>
          <p14:tracePt t="38184" x="8007350" y="561975"/>
          <p14:tracePt t="38190" x="8007350" y="557213"/>
          <p14:tracePt t="38199" x="8007350" y="552450"/>
          <p14:tracePt t="38294" x="8007350" y="557213"/>
          <p14:tracePt t="38300" x="8007350" y="561975"/>
          <p14:tracePt t="38303" x="8007350" y="565150"/>
          <p14:tracePt t="38305" x="8007350" y="569913"/>
          <p14:tracePt t="38307" x="8007350" y="574675"/>
          <p14:tracePt t="38309" x="8007350" y="577850"/>
          <p14:tracePt t="38315" x="8007350" y="582613"/>
          <p14:tracePt t="38316" x="8007350" y="585788"/>
          <p14:tracePt t="38318" x="8007350" y="590550"/>
          <p14:tracePt t="38320" x="8007350" y="595313"/>
          <p14:tracePt t="38323" x="8007350" y="598488"/>
          <p14:tracePt t="38325" x="8007350" y="603250"/>
          <p14:tracePt t="38331" x="8007350" y="606425"/>
          <p14:tracePt t="38334" x="8007350" y="611188"/>
          <p14:tracePt t="38336" x="8007350" y="615950"/>
          <p14:tracePt t="38337" x="8002588" y="615950"/>
          <p14:tracePt t="38339" x="8002588" y="619125"/>
          <p14:tracePt t="38343" x="8002588" y="623888"/>
          <p14:tracePt t="38345" x="7999413" y="628650"/>
          <p14:tracePt t="38350" x="7994650" y="628650"/>
          <p14:tracePt t="38353" x="7994650" y="631825"/>
          <p14:tracePt t="38356" x="7991475" y="631825"/>
          <p14:tracePt t="38357" x="7991475" y="636588"/>
          <p14:tracePt t="38365" x="7991475" y="639763"/>
          <p14:tracePt t="38366" x="7986713" y="639763"/>
          <p14:tracePt t="38371" x="7981950" y="639763"/>
          <p14:tracePt t="38372" x="7981950" y="644525"/>
          <p14:tracePt t="38376" x="7978775" y="644525"/>
          <p14:tracePt t="38382" x="7974013" y="644525"/>
          <p14:tracePt t="38385" x="7974013" y="649288"/>
          <p14:tracePt t="38388" x="7969250" y="649288"/>
          <p14:tracePt t="38416" x="7966075" y="649288"/>
          <p14:tracePt t="38432" x="7966075" y="644525"/>
          <p14:tracePt t="38435" x="7966075" y="639763"/>
          <p14:tracePt t="38437" x="7966075" y="636588"/>
          <p14:tracePt t="38440" x="7966075" y="631825"/>
          <p14:tracePt t="38442" x="7961313" y="631825"/>
          <p14:tracePt t="38444" x="7961313" y="628650"/>
          <p14:tracePt t="38445" x="7961313" y="623888"/>
          <p14:tracePt t="38448" x="7961313" y="619125"/>
          <p14:tracePt t="38449" x="7961313" y="615950"/>
          <p14:tracePt t="38451" x="7961313" y="611188"/>
          <p14:tracePt t="38452" x="7961313" y="606425"/>
          <p14:tracePt t="38455" x="7961313" y="603250"/>
          <p14:tracePt t="38457" x="7961313" y="598488"/>
          <p14:tracePt t="38459" x="7961313" y="595313"/>
          <p14:tracePt t="38461" x="7961313" y="590550"/>
          <p14:tracePt t="38462" x="7961313" y="585788"/>
          <p14:tracePt t="38463" x="7961313" y="582613"/>
          <p14:tracePt t="38466" x="7961313" y="577850"/>
          <p14:tracePt t="38468" x="7961313" y="574675"/>
          <p14:tracePt t="38470" x="7961313" y="569913"/>
          <p14:tracePt t="38472" x="7961313" y="565150"/>
          <p14:tracePt t="38475" x="7961313" y="561975"/>
          <p14:tracePt t="38479" x="7961313" y="557213"/>
          <p14:tracePt t="38481" x="7958138" y="557213"/>
          <p14:tracePt t="38483" x="7958138" y="552450"/>
          <p14:tracePt t="38487" x="7958138" y="549275"/>
          <p14:tracePt t="38524" x="7961313" y="549275"/>
          <p14:tracePt t="38529" x="7966075" y="549275"/>
          <p14:tracePt t="38531" x="7969250" y="549275"/>
          <p14:tracePt t="38534" x="7974013" y="549275"/>
          <p14:tracePt t="38536" x="7978775" y="549275"/>
          <p14:tracePt t="38538" x="7981950" y="549275"/>
          <p14:tracePt t="38541" x="7986713" y="549275"/>
          <p14:tracePt t="38545" x="7991475" y="549275"/>
          <p14:tracePt t="38548" x="7999413" y="552450"/>
          <p14:tracePt t="38550" x="8002588" y="552450"/>
          <p14:tracePt t="38552" x="8007350" y="552450"/>
          <p14:tracePt t="38554" x="8007350" y="557213"/>
          <p14:tracePt t="38555" x="8012113" y="557213"/>
          <p14:tracePt t="38559" x="8015288" y="557213"/>
          <p14:tracePt t="38562" x="8020050" y="557213"/>
          <p14:tracePt t="38565" x="8023225" y="561975"/>
          <p14:tracePt t="38569" x="8027988" y="561975"/>
          <p14:tracePt t="38570" x="8027988" y="565150"/>
          <p14:tracePt t="38573" x="8032750" y="565150"/>
          <p14:tracePt t="38579" x="8032750" y="569913"/>
          <p14:tracePt t="38591" x="8035925" y="569913"/>
          <p14:tracePt t="38603" x="8035925" y="574675"/>
          <p14:tracePt t="38629" x="8035925" y="577850"/>
          <p14:tracePt t="38641" x="8035925" y="582613"/>
          <p14:tracePt t="38651" x="8035925" y="585788"/>
          <p14:tracePt t="38657" x="8035925" y="590550"/>
          <p14:tracePt t="38665" x="8032750" y="590550"/>
          <p14:tracePt t="38682" x="8012113" y="598488"/>
          <p14:tracePt t="38684" x="8007350" y="598488"/>
          <p14:tracePt t="38685" x="8002588" y="598488"/>
          <p14:tracePt t="38687" x="7999413" y="598488"/>
          <p14:tracePt t="38689" x="7994650" y="598488"/>
          <p14:tracePt t="38690" x="7991475" y="598488"/>
          <p14:tracePt t="38693" x="7986713" y="598488"/>
          <p14:tracePt t="38694" x="7981950" y="598488"/>
          <p14:tracePt t="38697" x="7978775" y="598488"/>
          <p14:tracePt t="38699" x="7974013" y="598488"/>
          <p14:tracePt t="38701" x="7969250" y="598488"/>
          <p14:tracePt t="38702" x="7966075" y="598488"/>
          <p14:tracePt t="38705" x="7961313" y="598488"/>
          <p14:tracePt t="38707" x="7958138" y="598488"/>
          <p14:tracePt t="38709" x="7953375" y="598488"/>
          <p14:tracePt t="38711" x="7948613" y="598488"/>
          <p14:tracePt t="38715" x="7945438" y="595313"/>
          <p14:tracePt t="38721" x="7940675" y="590550"/>
          <p14:tracePt t="38732" x="7940675" y="585788"/>
          <p14:tracePt t="38739" x="7940675" y="582613"/>
          <p14:tracePt t="38749" x="7940675" y="577850"/>
          <p14:tracePt t="38753" x="7940675" y="574675"/>
          <p14:tracePt t="38813" x="7945438" y="574675"/>
          <p14:tracePt t="38815" x="7948613" y="574675"/>
          <p14:tracePt t="38816" x="7953375" y="574675"/>
          <p14:tracePt t="38817" x="7958138" y="574675"/>
          <p14:tracePt t="38819" x="7961313" y="577850"/>
          <p14:tracePt t="38822" x="7969250" y="577850"/>
          <p14:tracePt t="38823" x="7974013" y="577850"/>
          <p14:tracePt t="38824" x="7978775" y="577850"/>
          <p14:tracePt t="38825" x="7981950" y="577850"/>
          <p14:tracePt t="38826" x="7986713" y="582613"/>
          <p14:tracePt t="38829" x="7994650" y="582613"/>
          <p14:tracePt t="38830" x="8002588" y="585788"/>
          <p14:tracePt t="38831" x="8007350" y="585788"/>
          <p14:tracePt t="38833" x="8012113" y="585788"/>
          <p14:tracePt t="38833" x="8015288" y="585788"/>
          <p14:tracePt t="38834" x="8020050" y="590550"/>
          <p14:tracePt t="38835" x="8023225" y="590550"/>
          <p14:tracePt t="38836" x="8027988" y="590550"/>
          <p14:tracePt t="38837" x="8032750" y="590550"/>
          <p14:tracePt t="38838" x="8035925" y="590550"/>
          <p14:tracePt t="38839" x="8045450" y="590550"/>
          <p14:tracePt t="38840" x="8048625" y="595313"/>
          <p14:tracePt t="38843" x="8056563" y="595313"/>
          <p14:tracePt t="38844" x="8061325" y="598488"/>
          <p14:tracePt t="38845" x="8066088" y="598488"/>
          <p14:tracePt t="38846" x="8069263" y="598488"/>
          <p14:tracePt t="38849" x="8078788" y="598488"/>
          <p14:tracePt t="38850" x="8086725" y="603250"/>
          <p14:tracePt t="38851" x="8089900" y="603250"/>
          <p14:tracePt t="38853" x="8094663" y="603250"/>
          <p14:tracePt t="38854" x="8099425" y="603250"/>
          <p14:tracePt t="38857" x="8102600" y="603250"/>
          <p14:tracePt t="38858" x="8107363" y="603250"/>
          <p14:tracePt t="38861" x="8107363" y="606425"/>
          <p14:tracePt t="38865" x="8112125" y="606425"/>
          <p14:tracePt t="38925" x="8107363" y="606425"/>
          <p14:tracePt t="38927" x="8102600" y="611188"/>
          <p14:tracePt t="38929" x="8099425" y="611188"/>
          <p14:tracePt t="38931" x="8094663" y="611188"/>
          <p14:tracePt t="38932" x="8089900" y="611188"/>
          <p14:tracePt t="38933" x="8086725" y="611188"/>
          <p14:tracePt t="38936" x="8081963" y="611188"/>
          <p14:tracePt t="38937" x="8078788" y="611188"/>
          <p14:tracePt t="38938" x="8074025" y="611188"/>
          <p14:tracePt t="38939" x="8069263" y="611188"/>
          <p14:tracePt t="38940" x="8066088" y="611188"/>
          <p14:tracePt t="38942" x="8061325" y="611188"/>
          <p14:tracePt t="38944" x="8056563" y="611188"/>
          <p14:tracePt t="38944" x="8053388" y="611188"/>
          <p14:tracePt t="38945" x="8048625" y="611188"/>
          <p14:tracePt t="38946" x="8045450" y="611188"/>
          <p14:tracePt t="38947" x="8035925" y="611188"/>
          <p14:tracePt t="38949" x="8032750" y="611188"/>
          <p14:tracePt t="38950" x="8023225" y="611188"/>
          <p14:tracePt t="38951" x="8020050" y="615950"/>
          <p14:tracePt t="38952" x="8015288" y="615950"/>
          <p14:tracePt t="38954" x="8007350" y="615950"/>
          <p14:tracePt t="38955" x="8002588" y="615950"/>
          <p14:tracePt t="38956" x="7994650" y="615950"/>
          <p14:tracePt t="38957" x="7991475" y="615950"/>
          <p14:tracePt t="38958" x="7981950" y="615950"/>
          <p14:tracePt t="38959" x="7978775" y="615950"/>
          <p14:tracePt t="38961" x="7966075" y="615950"/>
          <p14:tracePt t="38962" x="7961313" y="615950"/>
          <p14:tracePt t="38963" x="7958138" y="615950"/>
          <p14:tracePt t="38964" x="7948613" y="619125"/>
          <p14:tracePt t="38965" x="7945438" y="619125"/>
          <p14:tracePt t="38966" x="7940675" y="619125"/>
          <p14:tracePt t="38968" x="7935913" y="619125"/>
          <p14:tracePt t="38968" x="7932738" y="623888"/>
          <p14:tracePt t="38969" x="7927975" y="623888"/>
          <p14:tracePt t="38970" x="7924800" y="623888"/>
          <p14:tracePt t="38971" x="7915275" y="623888"/>
          <p14:tracePt t="38972" x="7912100" y="628650"/>
          <p14:tracePt t="38973" x="7907338" y="628650"/>
          <p14:tracePt t="38975" x="7904163" y="628650"/>
          <p14:tracePt t="38976" x="7899400" y="631825"/>
          <p14:tracePt t="38977" x="7894638" y="631825"/>
          <p14:tracePt t="38978" x="7891463" y="631825"/>
          <p14:tracePt t="38979" x="7891463" y="636588"/>
          <p14:tracePt t="38980" x="7886700" y="636588"/>
          <p14:tracePt t="38982" x="7881938" y="639763"/>
          <p14:tracePt t="38983" x="7878763" y="639763"/>
          <p14:tracePt t="38984" x="7874000" y="639763"/>
          <p14:tracePt t="38986" x="7870825" y="639763"/>
          <p14:tracePt t="38988" x="7866063" y="639763"/>
          <p14:tracePt t="38989" x="7866063" y="644525"/>
          <p14:tracePt t="38990" x="7861300" y="644525"/>
          <p14:tracePt t="38995" x="7858125" y="644525"/>
          <p14:tracePt t="38996" x="7858125" y="649288"/>
          <p14:tracePt t="38999" x="7853363" y="649288"/>
          <p14:tracePt t="39001" x="7853363" y="652463"/>
          <p14:tracePt t="39043" x="7858125" y="652463"/>
          <p14:tracePt t="39047" x="7861300" y="652463"/>
          <p14:tracePt t="39049" x="7866063" y="652463"/>
          <p14:tracePt t="39051" x="7870825" y="652463"/>
          <p14:tracePt t="39053" x="7874000" y="652463"/>
          <p14:tracePt t="39054" x="7878763" y="652463"/>
          <p14:tracePt t="39057" x="7881938" y="652463"/>
          <p14:tracePt t="39059" x="7886700" y="652463"/>
          <p14:tracePt t="39060" x="7891463" y="652463"/>
          <p14:tracePt t="39062" x="7894638" y="652463"/>
          <p14:tracePt t="39063" x="7899400" y="652463"/>
          <p14:tracePt t="39065" x="7904163" y="652463"/>
          <p14:tracePt t="39068" x="7907338" y="652463"/>
          <p14:tracePt t="39069" x="7912100" y="652463"/>
          <p14:tracePt t="39070" x="7915275" y="652463"/>
          <p14:tracePt t="39071" x="7920038" y="652463"/>
          <p14:tracePt t="39073" x="7924800" y="652463"/>
          <p14:tracePt t="39075" x="7927975" y="652463"/>
          <p14:tracePt t="39077" x="7932738" y="652463"/>
          <p14:tracePt t="39079" x="7935913" y="652463"/>
          <p14:tracePt t="39080" x="7940675" y="652463"/>
          <p14:tracePt t="39082" x="7945438" y="652463"/>
          <p14:tracePt t="39082" x="7948613" y="652463"/>
          <p14:tracePt t="39083" x="7953375" y="652463"/>
          <p14:tracePt t="39085" x="7958138" y="652463"/>
          <p14:tracePt t="39086" x="7961313" y="652463"/>
          <p14:tracePt t="39087" x="7966075" y="652463"/>
          <p14:tracePt t="39088" x="7969250" y="652463"/>
          <p14:tracePt t="39089" x="7974013" y="652463"/>
          <p14:tracePt t="39090" x="7978775" y="652463"/>
          <p14:tracePt t="39093" x="7981950" y="652463"/>
          <p14:tracePt t="39093" x="7986713" y="652463"/>
          <p14:tracePt t="39094" x="7991475" y="652463"/>
          <p14:tracePt t="39095" x="7994650" y="652463"/>
          <p14:tracePt t="39096" x="8002588" y="652463"/>
          <p14:tracePt t="39099" x="8012113" y="652463"/>
          <p14:tracePt t="39100" x="8015288" y="652463"/>
          <p14:tracePt t="39101" x="8020050" y="652463"/>
          <p14:tracePt t="39102" x="8023225" y="652463"/>
          <p14:tracePt t="39103" x="8027988" y="652463"/>
          <p14:tracePt t="39104" x="8035925" y="652463"/>
          <p14:tracePt t="39106" x="8040688" y="652463"/>
          <p14:tracePt t="39107" x="8045450" y="652463"/>
          <p14:tracePt t="39108" x="8048625" y="652463"/>
          <p14:tracePt t="39109" x="8053388" y="652463"/>
          <p14:tracePt t="39110" x="8056563" y="652463"/>
          <p14:tracePt t="39111" x="8066088" y="652463"/>
          <p14:tracePt t="39114" x="8069263" y="652463"/>
          <p14:tracePt t="39116" x="8074025" y="652463"/>
          <p14:tracePt t="39117" x="8078788" y="652463"/>
          <p14:tracePt t="39117" x="8081963" y="652463"/>
          <p14:tracePt t="39118" x="8086725" y="652463"/>
          <p14:tracePt t="39119" x="8089900" y="652463"/>
          <p14:tracePt t="39122" x="8094663" y="652463"/>
          <p14:tracePt t="39124" x="8099425" y="652463"/>
          <p14:tracePt t="39126" x="8102600" y="652463"/>
          <p14:tracePt t="39128" x="8107363" y="652463"/>
          <p14:tracePt t="39139" x="8112125" y="652463"/>
          <p14:tracePt t="39172" x="8107363" y="652463"/>
          <p14:tracePt t="39174" x="8102600" y="652463"/>
          <p14:tracePt t="39176" x="8099425" y="652463"/>
          <p14:tracePt t="39179" x="8094663" y="652463"/>
          <p14:tracePt t="39182" x="8089900" y="652463"/>
          <p14:tracePt t="39184" x="8086725" y="652463"/>
          <p14:tracePt t="39185" x="8081963" y="652463"/>
          <p14:tracePt t="39186" x="8078788" y="652463"/>
          <p14:tracePt t="39188" x="8074025" y="652463"/>
          <p14:tracePt t="39189" x="8069263" y="652463"/>
          <p14:tracePt t="39191" x="8066088" y="652463"/>
          <p14:tracePt t="39193" x="8061325" y="652463"/>
          <p14:tracePt t="39194" x="8056563" y="652463"/>
          <p14:tracePt t="39195" x="8053388" y="652463"/>
          <p14:tracePt t="39196" x="8048625" y="652463"/>
          <p14:tracePt t="39198" x="8040688" y="652463"/>
          <p14:tracePt t="39200" x="8035925" y="652463"/>
          <p14:tracePt t="39202" x="8032750" y="652463"/>
          <p14:tracePt t="39204" x="8027988" y="652463"/>
          <p14:tracePt t="39204" x="8023225" y="652463"/>
          <p14:tracePt t="39205" x="8020050" y="652463"/>
          <p14:tracePt t="39206" x="8015288" y="652463"/>
          <p14:tracePt t="39209" x="8012113" y="652463"/>
          <p14:tracePt t="39211" x="8007350" y="652463"/>
          <p14:tracePt t="39211" x="8002588" y="652463"/>
          <p14:tracePt t="39213" x="7999413" y="652463"/>
          <p14:tracePt t="39214" x="7994650" y="652463"/>
          <p14:tracePt t="39216" x="7991475" y="652463"/>
          <p14:tracePt t="39220" x="7986713" y="652463"/>
          <p14:tracePt t="39223" x="7981950" y="652463"/>
          <p14:tracePt t="39227" x="7978775" y="652463"/>
          <p14:tracePt t="39228" x="7978775" y="649288"/>
          <p14:tracePt t="39310" x="7978775" y="644525"/>
          <p14:tracePt t="39310" x="7981950" y="644525"/>
          <p14:tracePt t="39312" x="7986713" y="644525"/>
          <p14:tracePt t="39315" x="7991475" y="644525"/>
          <p14:tracePt t="39317" x="7994650" y="644525"/>
          <p14:tracePt t="39318" x="7999413" y="644525"/>
          <p14:tracePt t="39320" x="8002588" y="644525"/>
          <p14:tracePt t="39322" x="8012113" y="644525"/>
          <p14:tracePt t="39325" x="8015288" y="644525"/>
          <p14:tracePt t="39326" x="8020050" y="644525"/>
          <p14:tracePt t="39327" x="8023225" y="644525"/>
          <p14:tracePt t="39329" x="8032750" y="639763"/>
          <p14:tracePt t="39331" x="8035925" y="639763"/>
          <p14:tracePt t="39332" x="8040688" y="639763"/>
          <p14:tracePt t="39333" x="8045450" y="636588"/>
          <p14:tracePt t="39334" x="8048625" y="636588"/>
          <p14:tracePt t="39336" x="8053388" y="636588"/>
          <p14:tracePt t="39336" x="8056563" y="636588"/>
          <p14:tracePt t="39338" x="8061325" y="636588"/>
          <p14:tracePt t="39339" x="8066088" y="636588"/>
          <p14:tracePt t="39340" x="8069263" y="636588"/>
          <p14:tracePt t="39341" x="8074025" y="636588"/>
          <p14:tracePt t="39342" x="8078788" y="636588"/>
          <p14:tracePt t="39343" x="8081963" y="636588"/>
          <p14:tracePt t="39345" x="8086725" y="636588"/>
          <p14:tracePt t="39346" x="8089900" y="636588"/>
          <p14:tracePt t="39349" x="8099425" y="636588"/>
          <p14:tracePt t="39350" x="8102600" y="631825"/>
          <p14:tracePt t="39351" x="8107363" y="631825"/>
          <p14:tracePt t="39354" x="8112125" y="631825"/>
          <p14:tracePt t="39357" x="8115300" y="631825"/>
          <p14:tracePt t="39358" x="8120063" y="631825"/>
          <p14:tracePt t="39360" x="8123238" y="631825"/>
          <p14:tracePt t="39361" x="8123238" y="628650"/>
          <p14:tracePt t="39364" x="8128000" y="628650"/>
          <p14:tracePt t="39415" x="8123238" y="628650"/>
          <p14:tracePt t="39416" x="8120063" y="628650"/>
          <p14:tracePt t="39418" x="8115300" y="628650"/>
          <p14:tracePt t="39419" x="8112125" y="628650"/>
          <p14:tracePt t="39423" x="8107363" y="628650"/>
          <p14:tracePt t="39424" x="8102600" y="628650"/>
          <p14:tracePt t="39425" x="8099425" y="628650"/>
          <p14:tracePt t="39426" x="8094663" y="628650"/>
          <p14:tracePt t="39428" x="8089900" y="628650"/>
          <p14:tracePt t="39430" x="8086725" y="628650"/>
          <p14:tracePt t="39432" x="8081963" y="628650"/>
          <p14:tracePt t="39433" x="8078788" y="628650"/>
          <p14:tracePt t="39434" x="8074025" y="628650"/>
          <p14:tracePt t="39435" x="8069263" y="628650"/>
          <p14:tracePt t="39437" x="8066088" y="628650"/>
          <p14:tracePt t="39438" x="8061325" y="628650"/>
          <p14:tracePt t="39440" x="8056563" y="628650"/>
          <p14:tracePt t="39441" x="8053388" y="628650"/>
          <p14:tracePt t="39442" x="8048625" y="628650"/>
          <p14:tracePt t="39443" x="8045450" y="628650"/>
          <p14:tracePt t="39444" x="8040688" y="628650"/>
          <p14:tracePt t="39445" x="8035925" y="628650"/>
          <p14:tracePt t="39447" x="8032750" y="628650"/>
          <p14:tracePt t="39449" x="8023225" y="623888"/>
          <p14:tracePt t="39450" x="8015288" y="623888"/>
          <p14:tracePt t="39452" x="8007350" y="623888"/>
          <p14:tracePt t="39454" x="8002588" y="623888"/>
          <p14:tracePt t="39455" x="7999413" y="623888"/>
          <p14:tracePt t="39456" x="7994650" y="623888"/>
          <p14:tracePt t="39457" x="7991475" y="623888"/>
          <p14:tracePt t="39458" x="7986713" y="623888"/>
          <p14:tracePt t="39459" x="7981950" y="623888"/>
          <p14:tracePt t="39461" x="7978775" y="623888"/>
          <p14:tracePt t="39461" x="7974013" y="623888"/>
          <p14:tracePt t="39462" x="7969250" y="623888"/>
          <p14:tracePt t="39463" x="7966075" y="623888"/>
          <p14:tracePt t="39464" x="7961313" y="623888"/>
          <p14:tracePt t="39465" x="7958138" y="623888"/>
          <p14:tracePt t="39466" x="7953375" y="623888"/>
          <p14:tracePt t="39468" x="7948613" y="623888"/>
          <p14:tracePt t="39469" x="7940675" y="623888"/>
          <p14:tracePt t="39471" x="7935913" y="619125"/>
          <p14:tracePt t="39472" x="7932738" y="619125"/>
          <p14:tracePt t="39473" x="7924800" y="619125"/>
          <p14:tracePt t="39476" x="7920038" y="619125"/>
          <p14:tracePt t="39477" x="7915275" y="619125"/>
          <p14:tracePt t="39479" x="7912100" y="619125"/>
          <p14:tracePt t="39482" x="7907338" y="619125"/>
          <p14:tracePt t="39483" x="7904163" y="619125"/>
          <p14:tracePt t="39485" x="7899400" y="619125"/>
          <p14:tracePt t="39556" x="7904163" y="619125"/>
          <p14:tracePt t="39557" x="7907338" y="619125"/>
          <p14:tracePt t="39558" x="7912100" y="619125"/>
          <p14:tracePt t="39560" x="7915275" y="619125"/>
          <p14:tracePt t="39561" x="7920038" y="619125"/>
          <p14:tracePt t="39564" x="7924800" y="619125"/>
          <p14:tracePt t="39565" x="7927975" y="619125"/>
          <p14:tracePt t="39566" x="7932738" y="619125"/>
          <p14:tracePt t="39568" x="7940675" y="619125"/>
          <p14:tracePt t="39570" x="7948613" y="619125"/>
          <p14:tracePt t="39572" x="7958138" y="619125"/>
          <p14:tracePt t="39573" x="7966075" y="619125"/>
          <p14:tracePt t="39576" x="7969250" y="619125"/>
          <p14:tracePt t="39577" x="7978775" y="619125"/>
          <p14:tracePt t="39579" x="7981950" y="615950"/>
          <p14:tracePt t="39580" x="7986713" y="615950"/>
          <p14:tracePt t="39581" x="7991475" y="615950"/>
          <p14:tracePt t="39583" x="7994650" y="615950"/>
          <p14:tracePt t="39583" x="7999413" y="615950"/>
          <p14:tracePt t="39585" x="8002588" y="615950"/>
          <p14:tracePt t="39586" x="8007350" y="615950"/>
          <p14:tracePt t="39587" x="8012113" y="615950"/>
          <p14:tracePt t="39588" x="8020050" y="615950"/>
          <p14:tracePt t="39590" x="8027988" y="615950"/>
          <p14:tracePt t="39593" x="8035925" y="611188"/>
          <p14:tracePt t="39594" x="8040688" y="611188"/>
          <p14:tracePt t="39595" x="8045450" y="611188"/>
          <p14:tracePt t="39597" x="8048625" y="611188"/>
          <p14:tracePt t="39599" x="8056563" y="611188"/>
          <p14:tracePt t="39600" x="8061325" y="611188"/>
          <p14:tracePt t="39603" x="8066088" y="611188"/>
          <p14:tracePt t="39605" x="8069263" y="611188"/>
          <p14:tracePt t="39606" x="8074025" y="611188"/>
          <p14:tracePt t="39608" x="8078788" y="611188"/>
          <p14:tracePt t="39609" x="8081963" y="611188"/>
          <p14:tracePt t="39613" x="8086725" y="611188"/>
          <p14:tracePt t="39624" x="8089900" y="611188"/>
          <p14:tracePt t="39710" x="8086725" y="611188"/>
          <p14:tracePt t="39712" x="8081963" y="611188"/>
          <p14:tracePt t="39713" x="8078788" y="611188"/>
          <p14:tracePt t="39716" x="8074025" y="611188"/>
          <p14:tracePt t="39718" x="8069263" y="611188"/>
          <p14:tracePt t="39719" x="8066088" y="611188"/>
          <p14:tracePt t="39722" x="8061325" y="611188"/>
          <p14:tracePt t="39725" x="8056563" y="611188"/>
          <p14:tracePt t="39726" x="8053388" y="611188"/>
          <p14:tracePt t="39727" x="8048625" y="615950"/>
          <p14:tracePt t="39728" x="8045450" y="615950"/>
          <p14:tracePt t="39729" x="8040688" y="615950"/>
          <p14:tracePt t="39731" x="8035925" y="615950"/>
          <p14:tracePt t="39733" x="8027988" y="615950"/>
          <p14:tracePt t="39734" x="8023225" y="615950"/>
          <p14:tracePt t="39735" x="8020050" y="615950"/>
          <p14:tracePt t="39737" x="8015288" y="615950"/>
          <p14:tracePt t="39739" x="8012113" y="615950"/>
          <p14:tracePt t="39740" x="8012113" y="619125"/>
          <p14:tracePt t="39741" x="8007350" y="619125"/>
          <p14:tracePt t="39742" x="8002588" y="619125"/>
          <p14:tracePt t="39743" x="7999413" y="619125"/>
          <p14:tracePt t="39744" x="7994650" y="619125"/>
          <p14:tracePt t="39747" x="7991475" y="623888"/>
          <p14:tracePt t="39755" x="7986713" y="623888"/>
          <p14:tracePt t="39766" x="7986713" y="628650"/>
          <p14:tracePt t="39834" x="7991475" y="628650"/>
          <p14:tracePt t="39838" x="7994650" y="628650"/>
          <p14:tracePt t="39839" x="7999413" y="628650"/>
          <p14:tracePt t="39840" x="8002588" y="628650"/>
          <p14:tracePt t="39843" x="8007350" y="628650"/>
          <p14:tracePt t="39844" x="8012113" y="628650"/>
          <p14:tracePt t="39846" x="8015288" y="628650"/>
          <p14:tracePt t="39847" x="8020050" y="628650"/>
          <p14:tracePt t="39849" x="8023225" y="628650"/>
          <p14:tracePt t="39851" x="8027988" y="628650"/>
          <p14:tracePt t="39852" x="8032750" y="628650"/>
          <p14:tracePt t="39853" x="8035925" y="628650"/>
          <p14:tracePt t="39855" x="8040688" y="628650"/>
          <p14:tracePt t="39856" x="8045450" y="628650"/>
          <p14:tracePt t="39857" x="8048625" y="628650"/>
          <p14:tracePt t="39858" x="8053388" y="628650"/>
          <p14:tracePt t="39859" x="8056563" y="631825"/>
          <p14:tracePt t="39861" x="8061325" y="631825"/>
          <p14:tracePt t="39863" x="8066088" y="631825"/>
          <p14:tracePt t="39864" x="8069263" y="631825"/>
          <p14:tracePt t="39867" x="8074025" y="631825"/>
          <p14:tracePt t="39868" x="8078788" y="631825"/>
          <p14:tracePt t="39871" x="8081963" y="631825"/>
          <p14:tracePt t="39873" x="8086725" y="631825"/>
          <p14:tracePt t="39877" x="8086725" y="636588"/>
          <p14:tracePt t="39880" x="8089900" y="636588"/>
          <p14:tracePt t="39933" x="8086725" y="636588"/>
          <p14:tracePt t="39935" x="8081963" y="636588"/>
          <p14:tracePt t="39936" x="8078788" y="636588"/>
          <p14:tracePt t="39938" x="8074025" y="636588"/>
          <p14:tracePt t="39939" x="8069263" y="636588"/>
          <p14:tracePt t="39941" x="8066088" y="636588"/>
          <p14:tracePt t="39944" x="8061325" y="636588"/>
          <p14:tracePt t="39945" x="8056563" y="636588"/>
          <p14:tracePt t="39946" x="8053388" y="636588"/>
          <p14:tracePt t="39949" x="8045450" y="636588"/>
          <p14:tracePt t="39950" x="8040688" y="636588"/>
          <p14:tracePt t="39953" x="8035925" y="636588"/>
          <p14:tracePt t="39954" x="8027988" y="636588"/>
          <p14:tracePt t="39955" x="8023225" y="636588"/>
          <p14:tracePt t="39956" x="8020050" y="636588"/>
          <p14:tracePt t="39957" x="8015288" y="636588"/>
          <p14:tracePt t="39958" x="8015288" y="631825"/>
          <p14:tracePt t="39959" x="8012113" y="631825"/>
          <p14:tracePt t="39961" x="8007350" y="631825"/>
          <p14:tracePt t="39961" x="7999413" y="631825"/>
          <p14:tracePt t="39962" x="7994650" y="631825"/>
          <p14:tracePt t="39963" x="7991475" y="631825"/>
          <p14:tracePt t="39966" x="7978775" y="631825"/>
          <p14:tracePt t="39967" x="7974013" y="631825"/>
          <p14:tracePt t="39968" x="7969250" y="631825"/>
          <p14:tracePt t="39969" x="7966075" y="631825"/>
          <p14:tracePt t="39970" x="7961313" y="631825"/>
          <p14:tracePt t="39971" x="7958138" y="631825"/>
          <p14:tracePt t="39972" x="7953375" y="631825"/>
          <p14:tracePt t="39973" x="7945438" y="631825"/>
          <p14:tracePt t="39975" x="7940675" y="631825"/>
          <p14:tracePt t="39975" x="7935913" y="631825"/>
          <p14:tracePt t="39976" x="7932738" y="631825"/>
          <p14:tracePt t="39978" x="7927975" y="631825"/>
          <p14:tracePt t="39979" x="7920038" y="631825"/>
          <p14:tracePt t="39980" x="7915275" y="631825"/>
          <p14:tracePt t="39981" x="7912100" y="631825"/>
          <p14:tracePt t="39983" x="7904163" y="631825"/>
          <p14:tracePt t="39985" x="7899400" y="631825"/>
          <p14:tracePt t="39986" x="7894638" y="631825"/>
          <p14:tracePt t="39987" x="7891463" y="631825"/>
          <p14:tracePt t="39988" x="7886700" y="631825"/>
          <p14:tracePt t="39990" x="7881938" y="631825"/>
          <p14:tracePt t="39993" x="7878763" y="631825"/>
          <p14:tracePt t="39994" x="7874000" y="631825"/>
          <p14:tracePt t="39999" x="7870825" y="631825"/>
          <p14:tracePt t="40037" x="7874000" y="631825"/>
          <p14:tracePt t="40039" x="7878763" y="631825"/>
          <p14:tracePt t="40042" x="7881938" y="631825"/>
          <p14:tracePt t="40043" x="7886700" y="631825"/>
          <p14:tracePt t="40044" x="7891463" y="631825"/>
          <p14:tracePt t="40045" x="7894638" y="631825"/>
          <p14:tracePt t="40046" x="7899400" y="631825"/>
          <p14:tracePt t="40049" x="7904163" y="631825"/>
          <p14:tracePt t="40050" x="7912100" y="631825"/>
          <p14:tracePt t="40051" x="7920038" y="631825"/>
          <p14:tracePt t="40052" x="7924800" y="631825"/>
          <p14:tracePt t="40053" x="7927975" y="631825"/>
          <p14:tracePt t="40055" x="7935913" y="631825"/>
          <p14:tracePt t="40056" x="7940675" y="631825"/>
          <p14:tracePt t="40057" x="7945438" y="631825"/>
          <p14:tracePt t="40058" x="7948613" y="631825"/>
          <p14:tracePt t="40059" x="7958138" y="631825"/>
          <p14:tracePt t="40061" x="7961313" y="631825"/>
          <p14:tracePt t="40062" x="7969250" y="631825"/>
          <p14:tracePt t="40063" x="7974013" y="631825"/>
          <p14:tracePt t="40064" x="7978775" y="631825"/>
          <p14:tracePt t="40065" x="7981950" y="631825"/>
          <p14:tracePt t="40067" x="7986713" y="631825"/>
          <p14:tracePt t="40068" x="7991475" y="631825"/>
          <p14:tracePt t="40069" x="7999413" y="631825"/>
          <p14:tracePt t="40070" x="8002588" y="631825"/>
          <p14:tracePt t="40071" x="8007350" y="631825"/>
          <p14:tracePt t="40072" x="8012113" y="631825"/>
          <p14:tracePt t="40073" x="8012113" y="628650"/>
          <p14:tracePt t="40074" x="8015288" y="628650"/>
          <p14:tracePt t="40075" x="8020050" y="628650"/>
          <p14:tracePt t="40076" x="8023225" y="628650"/>
          <p14:tracePt t="40077" x="8027988" y="628650"/>
          <p14:tracePt t="40079" x="8032750" y="628650"/>
          <p14:tracePt t="40080" x="8035925" y="628650"/>
          <p14:tracePt t="40083" x="8040688" y="628650"/>
          <p14:tracePt t="40084" x="8040688" y="623888"/>
          <p14:tracePt t="40086" x="8045450" y="623888"/>
          <p14:tracePt t="40088" x="8048625" y="623888"/>
          <p14:tracePt t="40089" x="8053388" y="623888"/>
          <p14:tracePt t="40092" x="8056563" y="623888"/>
          <p14:tracePt t="40094" x="8056563" y="619125"/>
          <p14:tracePt t="40097" x="8061325" y="619125"/>
          <p14:tracePt t="40155" x="8056563" y="619125"/>
          <p14:tracePt t="40158" x="8053388" y="619125"/>
          <p14:tracePt t="40161" x="8048625" y="619125"/>
          <p14:tracePt t="40164" x="8045450" y="619125"/>
          <p14:tracePt t="40167" x="8040688" y="619125"/>
          <p14:tracePt t="40174" x="8035925" y="619125"/>
          <p14:tracePt t="40178" x="8032750" y="619125"/>
          <p14:tracePt t="40183" x="8027988" y="619125"/>
          <p14:tracePt t="40188" x="8023225" y="619125"/>
          <p14:tracePt t="40190" x="8023225" y="623888"/>
          <p14:tracePt t="40194" x="8020050" y="623888"/>
          <p14:tracePt t="40200" x="8015288" y="623888"/>
          <p14:tracePt t="40212" x="8012113" y="623888"/>
          <p14:tracePt t="40217" x="8007350" y="623888"/>
          <p14:tracePt t="40223" x="8002588" y="623888"/>
          <p14:tracePt t="40227" x="7999413" y="623888"/>
          <p14:tracePt t="40234" x="7994650" y="623888"/>
          <p14:tracePt t="40240" x="7991475" y="623888"/>
          <p14:tracePt t="40308" x="7994650" y="623888"/>
          <p14:tracePt t="40310" x="7999413" y="623888"/>
          <p14:tracePt t="40311" x="8002588" y="623888"/>
          <p14:tracePt t="40313" x="8007350" y="623888"/>
          <p14:tracePt t="40315" x="8012113" y="623888"/>
          <p14:tracePt t="40318" x="8015288" y="623888"/>
          <p14:tracePt t="40319" x="8020050" y="623888"/>
          <p14:tracePt t="40320" x="8023225" y="623888"/>
          <p14:tracePt t="40322" x="8027988" y="623888"/>
          <p14:tracePt t="40323" x="8032750" y="623888"/>
          <p14:tracePt t="40324" x="8035925" y="623888"/>
          <p14:tracePt t="40327" x="8040688" y="623888"/>
          <p14:tracePt t="40329" x="8045450" y="623888"/>
          <p14:tracePt t="40330" x="8048625" y="623888"/>
          <p14:tracePt t="40331" x="8053388" y="623888"/>
          <p14:tracePt t="40333" x="8056563" y="623888"/>
          <p14:tracePt t="40334" x="8061325" y="623888"/>
          <p14:tracePt t="40337" x="8066088" y="623888"/>
          <p14:tracePt t="40339" x="8069263" y="623888"/>
          <p14:tracePt t="40341" x="8074025" y="623888"/>
          <p14:tracePt t="40344" x="8078788" y="623888"/>
          <p14:tracePt t="40347" x="8081963" y="623888"/>
          <p14:tracePt t="40396" x="8078788" y="623888"/>
          <p14:tracePt t="40398" x="8074025" y="623888"/>
          <p14:tracePt t="40399" x="8069263" y="623888"/>
          <p14:tracePt t="40400" x="8066088" y="623888"/>
          <p14:tracePt t="40403" x="8061325" y="623888"/>
          <p14:tracePt t="40405" x="8056563" y="623888"/>
          <p14:tracePt t="40405" x="8053388" y="623888"/>
          <p14:tracePt t="40406" x="8048625" y="623888"/>
          <p14:tracePt t="40407" x="8045450" y="623888"/>
          <p14:tracePt t="40408" x="8040688" y="623888"/>
          <p14:tracePt t="40410" x="8035925" y="623888"/>
          <p14:tracePt t="40411" x="8032750" y="623888"/>
          <p14:tracePt t="40412" x="8027988" y="623888"/>
          <p14:tracePt t="40413" x="8023225" y="623888"/>
          <p14:tracePt t="40414" x="8020050" y="623888"/>
          <p14:tracePt t="40415" x="8015288" y="623888"/>
          <p14:tracePt t="40417" x="8012113" y="623888"/>
          <p14:tracePt t="40418" x="8007350" y="623888"/>
          <p14:tracePt t="40419" x="8002588" y="623888"/>
          <p14:tracePt t="40420" x="8002588" y="628650"/>
          <p14:tracePt t="40421" x="7999413" y="628650"/>
          <p14:tracePt t="40422" x="7994650" y="628650"/>
          <p14:tracePt t="40423" x="7991475" y="628650"/>
          <p14:tracePt t="40426" x="7986713" y="628650"/>
          <p14:tracePt t="40427" x="7981950" y="628650"/>
          <p14:tracePt t="40429" x="7978775" y="628650"/>
          <p14:tracePt t="40431" x="7974013" y="628650"/>
          <p14:tracePt t="40459" x="7974013" y="631825"/>
          <p14:tracePt t="40464" x="7978775" y="631825"/>
          <p14:tracePt t="40467" x="7981950" y="631825"/>
          <p14:tracePt t="40470" x="7986713" y="631825"/>
          <p14:tracePt t="40475" x="7994650" y="631825"/>
          <p14:tracePt t="40477" x="7999413" y="631825"/>
          <p14:tracePt t="40478" x="8002588" y="631825"/>
          <p14:tracePt t="40480" x="8007350" y="631825"/>
          <p14:tracePt t="40483" x="8015288" y="631825"/>
          <p14:tracePt t="40487" x="8020050" y="631825"/>
          <p14:tracePt t="40488" x="8023225" y="631825"/>
          <p14:tracePt t="40490" x="8027988" y="631825"/>
          <p14:tracePt t="40493" x="8032750" y="631825"/>
          <p14:tracePt t="40494" x="8035925" y="631825"/>
          <p14:tracePt t="40497" x="8035925" y="628650"/>
          <p14:tracePt t="40498" x="8040688" y="628650"/>
          <p14:tracePt t="40502" x="8045450" y="628650"/>
          <p14:tracePt t="40506" x="8048625" y="628650"/>
          <p14:tracePt t="40506" x="8048625" y="623888"/>
          <p14:tracePt t="40507" x="8053388" y="623888"/>
          <p14:tracePt t="40511" x="8056563" y="623888"/>
          <p14:tracePt t="40517" x="8061325" y="619125"/>
          <p14:tracePt t="40564" x="8066088" y="619125"/>
          <p14:tracePt t="40638" x="8061325" y="619125"/>
          <p14:tracePt t="40642" x="8056563" y="619125"/>
          <p14:tracePt t="40644" x="8053388" y="619125"/>
          <p14:tracePt t="40648" x="8048625" y="619125"/>
          <p14:tracePt t="40704" x="8053388" y="619125"/>
          <p14:tracePt t="40706" x="8056563" y="619125"/>
          <p14:tracePt t="40707" x="8061325" y="619125"/>
          <p14:tracePt t="40711" x="8066088" y="619125"/>
          <p14:tracePt t="40713" x="8069263" y="619125"/>
          <p14:tracePt t="40714" x="8074025" y="619125"/>
          <p14:tracePt t="40715" x="8078788" y="619125"/>
          <p14:tracePt t="40718" x="8081963" y="619125"/>
          <p14:tracePt t="40719" x="8086725" y="619125"/>
          <p14:tracePt t="40723" x="8089900" y="619125"/>
          <p14:tracePt t="40725" x="8094663" y="619125"/>
          <p14:tracePt t="40728" x="8099425" y="619125"/>
          <p14:tracePt t="40732" x="8102600" y="619125"/>
          <p14:tracePt t="40782" x="8099425" y="619125"/>
          <p14:tracePt t="40784" x="8094663" y="615950"/>
          <p14:tracePt t="40786" x="8089900" y="615950"/>
          <p14:tracePt t="40791" x="8086725" y="615950"/>
          <p14:tracePt t="40792" x="8081963" y="615950"/>
          <p14:tracePt t="40794" x="8078788" y="615950"/>
          <p14:tracePt t="40795" x="8074025" y="615950"/>
          <p14:tracePt t="40798" x="8069263" y="615950"/>
          <p14:tracePt t="40802" x="8066088" y="615950"/>
          <p14:tracePt t="40803" x="8061325" y="615950"/>
          <p14:tracePt t="40807" x="8056563" y="615950"/>
          <p14:tracePt t="40810" x="8053388" y="615950"/>
          <p14:tracePt t="40882" x="8056563" y="619125"/>
          <p14:tracePt t="40885" x="8056563" y="623888"/>
          <p14:tracePt t="40887" x="8061325" y="628650"/>
          <p14:tracePt t="40889" x="8061325" y="631825"/>
          <p14:tracePt t="40892" x="8061325" y="636588"/>
          <p14:tracePt t="40892" x="8066088" y="636588"/>
          <p14:tracePt t="40893" x="8066088" y="639763"/>
          <p14:tracePt t="40896" x="8066088" y="644525"/>
          <p14:tracePt t="40897" x="8066088" y="649288"/>
          <p14:tracePt t="40898" x="8069263" y="652463"/>
          <p14:tracePt t="40900" x="8069263" y="657225"/>
          <p14:tracePt t="40901" x="8069263" y="661988"/>
          <p14:tracePt t="40902" x="8074025" y="665163"/>
          <p14:tracePt t="40904" x="8078788" y="669925"/>
          <p14:tracePt t="40905" x="8078788" y="673100"/>
          <p14:tracePt t="40906" x="8081963" y="682625"/>
          <p14:tracePt t="40907" x="8081963" y="685800"/>
          <p14:tracePt t="40908" x="8086725" y="690563"/>
          <p14:tracePt t="40909" x="8086725" y="695325"/>
          <p14:tracePt t="40910" x="8089900" y="698500"/>
          <p14:tracePt t="40911" x="8094663" y="703263"/>
          <p14:tracePt t="40912" x="8094663" y="706438"/>
          <p14:tracePt t="40913" x="8094663" y="715963"/>
          <p14:tracePt t="40914" x="8099425" y="719138"/>
          <p14:tracePt t="40915" x="8102600" y="723900"/>
          <p14:tracePt t="40916" x="8107363" y="731838"/>
          <p14:tracePt t="40917" x="8112125" y="731838"/>
          <p14:tracePt t="40918" x="8115300" y="739775"/>
          <p14:tracePt t="40919" x="8120063" y="744538"/>
          <p14:tracePt t="40920" x="8128000" y="752475"/>
          <p14:tracePt t="40921" x="8132763" y="760413"/>
          <p14:tracePt t="40922" x="8135938" y="769938"/>
          <p14:tracePt t="40923" x="8143875" y="773113"/>
          <p14:tracePt t="40924" x="8148638" y="782638"/>
          <p14:tracePt t="40925" x="8153400" y="790575"/>
          <p14:tracePt t="40926" x="8161338" y="793750"/>
          <p14:tracePt t="40927" x="8169275" y="803275"/>
          <p14:tracePt t="40928" x="8174038" y="811213"/>
          <p14:tracePt t="40929" x="8181975" y="814388"/>
          <p14:tracePt t="40930" x="8186738" y="831850"/>
          <p14:tracePt t="40931" x="8194675" y="839788"/>
          <p14:tracePt t="40932" x="8202613" y="847725"/>
          <p14:tracePt t="40933" x="8210550" y="852488"/>
          <p14:tracePt t="40934" x="8223250" y="865188"/>
          <p14:tracePt t="40951" x="8382000" y="1027113"/>
          <p14:tracePt t="40951" x="8389938" y="1039813"/>
          <p14:tracePt t="40952" x="8397875" y="1044575"/>
          <p14:tracePt t="40954" x="8423275" y="1068388"/>
          <p14:tracePt t="40955" x="8431213" y="1081088"/>
          <p14:tracePt t="40956" x="8461375" y="1101725"/>
          <p14:tracePt t="40957" x="8461375" y="1106488"/>
          <p14:tracePt t="40958" x="8472488" y="1119188"/>
          <p14:tracePt t="40959" x="8482013" y="1127125"/>
          <p14:tracePt t="40961" x="8489950" y="1143000"/>
          <p14:tracePt t="40962" x="8510588" y="1165225"/>
          <p14:tracePt t="40963" x="8528050" y="1181100"/>
          <p14:tracePt t="40964" x="8535988" y="1193800"/>
          <p14:tracePt t="40965" x="8543925" y="1206500"/>
          <p14:tracePt t="40966" x="8572500" y="1243013"/>
          <p14:tracePt t="40968" x="8593138" y="1268413"/>
          <p14:tracePt t="40969" x="8602663" y="1285875"/>
          <p14:tracePt t="40970" x="8610600" y="1296988"/>
          <p14:tracePt t="40971" x="8618538" y="1309688"/>
          <p14:tracePt t="40972" x="8631238" y="1330325"/>
          <p14:tracePt t="40973" x="8639175" y="1347788"/>
          <p14:tracePt t="40974" x="8648700" y="1360488"/>
          <p14:tracePt t="40975" x="8651875" y="1373188"/>
          <p14:tracePt t="40976" x="8656638" y="1376363"/>
          <p14:tracePt t="40977" x="8664575" y="1389063"/>
          <p14:tracePt t="40978" x="8677275" y="1409700"/>
          <p14:tracePt t="40979" x="8689975" y="1443038"/>
          <p14:tracePt t="40980" x="8697913" y="1460500"/>
          <p14:tracePt t="40981" x="8702675" y="1476375"/>
          <p14:tracePt t="40982" x="8705850" y="1492250"/>
          <p14:tracePt t="40983" x="8713788" y="1504950"/>
          <p14:tracePt t="40984" x="8718550" y="1525588"/>
          <p14:tracePt t="40986" x="8736013" y="1563688"/>
          <p14:tracePt t="40987" x="8747125" y="1584325"/>
          <p14:tracePt t="40989" x="8751888" y="1604963"/>
          <p14:tracePt t="40989" x="8756650" y="1617663"/>
          <p14:tracePt t="40990" x="8759825" y="1638300"/>
          <p14:tracePt t="40991" x="8764588" y="1655763"/>
          <p14:tracePt t="40992" x="8777288" y="1676400"/>
          <p14:tracePt t="40993" x="8780463" y="1697038"/>
          <p14:tracePt t="40994" x="8785225" y="1709738"/>
          <p14:tracePt t="40995" x="8789988" y="1733550"/>
          <p14:tracePt t="40996" x="8793163" y="1755775"/>
          <p14:tracePt t="40997" x="8797925" y="1758950"/>
          <p14:tracePt t="40998" x="8797925" y="1776413"/>
          <p14:tracePt t="40999" x="8810625" y="1797050"/>
          <p14:tracePt t="41000" x="8813800" y="1812925"/>
          <p14:tracePt t="41002" x="8823325" y="1879600"/>
          <p14:tracePt t="41003" x="8831263" y="1897063"/>
          <p14:tracePt t="41004" x="8834438" y="1917700"/>
          <p14:tracePt t="41005" x="8839200" y="1925638"/>
          <p14:tracePt t="41006" x="8843963" y="1946275"/>
          <p14:tracePt t="41007" x="8843963" y="1963738"/>
          <p14:tracePt t="41008" x="8847138" y="1984375"/>
          <p14:tracePt t="41009" x="8859838" y="2005013"/>
          <p14:tracePt t="41010" x="8864600" y="2020888"/>
          <p14:tracePt t="41011" x="8867775" y="2051050"/>
          <p14:tracePt t="41012" x="8872538" y="2071688"/>
          <p14:tracePt t="41013" x="8877300" y="2087563"/>
          <p14:tracePt t="41014" x="8880475" y="2108200"/>
          <p14:tracePt t="41015" x="8890000" y="2133600"/>
          <p14:tracePt t="41016" x="8893175" y="2149475"/>
          <p14:tracePt t="41017" x="8897938" y="2166938"/>
          <p14:tracePt t="41019" x="8910638" y="2220913"/>
          <p14:tracePt t="41020" x="8910638" y="2225675"/>
          <p14:tracePt t="41021" x="8913813" y="2246313"/>
          <p14:tracePt t="41022" x="8918575" y="2266950"/>
          <p14:tracePt t="41023" x="8921750" y="2282825"/>
          <p14:tracePt t="41025" x="8926513" y="2312988"/>
          <p14:tracePt t="41025" x="8934450" y="2336800"/>
          <p14:tracePt t="41026" x="8939213" y="2357438"/>
          <p14:tracePt t="41027" x="8943975" y="2379663"/>
          <p14:tracePt t="41028" x="8947150" y="2390775"/>
          <p14:tracePt t="41029" x="8951913" y="2411413"/>
          <p14:tracePt t="41030" x="8955088" y="2428875"/>
          <p14:tracePt t="41031" x="8964613" y="2449513"/>
          <p14:tracePt t="41032" x="8967788" y="2466975"/>
          <p14:tracePt t="41033" x="8967788" y="2487613"/>
          <p14:tracePt t="41035" x="8977313" y="2498725"/>
          <p14:tracePt t="41036" x="8977313" y="2520950"/>
          <p14:tracePt t="41036" x="8980488" y="2536825"/>
          <p14:tracePt t="41037" x="8985250" y="2554288"/>
          <p14:tracePt t="41038" x="8985250" y="2565400"/>
          <p14:tracePt t="41039" x="8988425" y="2582863"/>
          <p14:tracePt t="41040" x="8997950" y="2598738"/>
          <p14:tracePt t="41041" x="8997950" y="2616200"/>
          <p14:tracePt t="41042" x="9001125" y="2641600"/>
          <p14:tracePt t="41043" x="9001125" y="2644775"/>
          <p14:tracePt t="41044" x="9005888" y="2662238"/>
          <p14:tracePt t="41045" x="9009063" y="2678113"/>
          <p14:tracePt t="41046" x="9009063" y="2690813"/>
          <p14:tracePt t="41047" x="9009063" y="2703513"/>
          <p14:tracePt t="41048" x="9013825" y="2716213"/>
          <p14:tracePt t="41049" x="9013825" y="2732088"/>
          <p14:tracePt t="41050" x="9018588" y="2744788"/>
          <p14:tracePt t="41052" x="9018588" y="2765425"/>
          <p14:tracePt t="41053" x="9018588" y="2773363"/>
          <p14:tracePt t="41054" x="9021763" y="2786063"/>
          <p14:tracePt t="41055" x="9021763" y="2806700"/>
          <p14:tracePt t="41056" x="9021763" y="2816225"/>
          <p14:tracePt t="41057" x="9021763" y="2819400"/>
          <p14:tracePt t="41058" x="9021763" y="2836863"/>
          <p14:tracePt t="41060" x="9021763" y="2852738"/>
          <p14:tracePt t="41062" x="9021763" y="2857500"/>
          <p14:tracePt t="41063" x="9021763" y="2865438"/>
          <p14:tracePt t="41064" x="9021763" y="2873375"/>
          <p14:tracePt t="41065" x="9021763" y="2882900"/>
          <p14:tracePt t="41067" x="9021763" y="2894013"/>
          <p14:tracePt t="41068" x="9018588" y="2903538"/>
          <p14:tracePt t="41069" x="9018588" y="2906713"/>
          <p14:tracePt t="41070" x="9013825" y="2906713"/>
          <p14:tracePt t="41071" x="9013825" y="2914650"/>
          <p14:tracePt t="41072" x="9009063" y="2919413"/>
          <p14:tracePt t="41073" x="9009063" y="2924175"/>
          <p14:tracePt t="41074" x="9009063" y="2932113"/>
          <p14:tracePt t="41075" x="9005888" y="2936875"/>
          <p14:tracePt t="41076" x="9001125" y="2936875"/>
          <p14:tracePt t="41077" x="9001125" y="2940050"/>
          <p14:tracePt t="41079" x="8993188" y="2947988"/>
          <p14:tracePt t="41080" x="8993188" y="2952750"/>
          <p14:tracePt t="41081" x="8988425" y="2957513"/>
          <p14:tracePt t="41082" x="8985250" y="2960688"/>
          <p14:tracePt t="41084" x="8980488" y="2960688"/>
          <p14:tracePt t="41084" x="8980488" y="2965450"/>
          <p14:tracePt t="41086" x="8977313" y="2973388"/>
          <p14:tracePt t="41087" x="8972550" y="2981325"/>
          <p14:tracePt t="41088" x="8967788" y="2986088"/>
          <p14:tracePt t="41089" x="8964613" y="2986088"/>
          <p14:tracePt t="41090" x="8959850" y="2990850"/>
          <p14:tracePt t="41091" x="8959850" y="2994025"/>
          <p14:tracePt t="41093" x="8955088" y="2998788"/>
          <p14:tracePt t="41093" x="8951913" y="3001963"/>
          <p14:tracePt t="41095" x="8951913" y="3006725"/>
          <p14:tracePt t="41096" x="8947150" y="3011488"/>
          <p14:tracePt t="41097" x="8947150" y="3014663"/>
          <p14:tracePt t="41100" x="8943975" y="3019425"/>
          <p14:tracePt t="41101" x="8943975" y="3024188"/>
          <p14:tracePt t="41103" x="8939213" y="3027363"/>
          <p14:tracePt t="41104" x="8939213" y="3032125"/>
          <p14:tracePt t="41107" x="8939213" y="3035300"/>
          <p14:tracePt t="41108" x="8939213" y="3040063"/>
          <p14:tracePt t="41110" x="8939213" y="3044825"/>
          <p14:tracePt t="41112" x="8939213" y="3048000"/>
          <p14:tracePt t="41117" x="8939213" y="3052763"/>
          <p14:tracePt t="41118" x="8939213" y="3057525"/>
          <p14:tracePt t="41122" x="8939213" y="3060700"/>
          <p14:tracePt t="41126" x="8939213" y="3065463"/>
          <p14:tracePt t="41158" x="8943975" y="3065463"/>
          <p14:tracePt t="41174" x="8943975" y="3060700"/>
          <p14:tracePt t="41177" x="8939213" y="3060700"/>
          <p14:tracePt t="41212" x="8934450" y="3060700"/>
          <p14:tracePt t="41217" x="8934450" y="3065463"/>
          <p14:tracePt t="41221" x="8931275" y="3068638"/>
          <p14:tracePt t="41225" x="8931275" y="3073400"/>
          <p14:tracePt t="41228" x="8926513" y="3073400"/>
          <p14:tracePt t="41230" x="8926513" y="3078163"/>
          <p14:tracePt t="41234" x="8926513" y="3081338"/>
          <p14:tracePt t="41235" x="8926513" y="3086100"/>
          <p14:tracePt t="41237" x="8926513" y="3089275"/>
          <p14:tracePt t="41239" x="8921750" y="3094038"/>
          <p14:tracePt t="41240" x="8921750" y="3098800"/>
          <p14:tracePt t="41243" x="8918575" y="3098800"/>
          <p14:tracePt t="41245" x="8918575" y="3101975"/>
          <p14:tracePt t="41247" x="8918575" y="3106738"/>
          <p14:tracePt t="41248" x="8918575" y="3111500"/>
          <p14:tracePt t="41249" x="8918575" y="3114675"/>
          <p14:tracePt t="41250" x="8913813" y="3114675"/>
          <p14:tracePt t="41252" x="8913813" y="3119438"/>
          <p14:tracePt t="41253" x="8913813" y="3122613"/>
          <p14:tracePt t="41255" x="8913813" y="3127375"/>
          <p14:tracePt t="41257" x="8913813" y="3132138"/>
          <p14:tracePt t="41258" x="8913813" y="3135313"/>
          <p14:tracePt t="41259" x="8913813" y="3140075"/>
          <p14:tracePt t="41260" x="8913813" y="3144838"/>
          <p14:tracePt t="41262" x="8913813" y="3148013"/>
          <p14:tracePt t="41263" x="8910638" y="3155950"/>
          <p14:tracePt t="41264" x="8910638" y="3160713"/>
          <p14:tracePt t="41265" x="8910638" y="3165475"/>
          <p14:tracePt t="41266" x="8910638" y="3168650"/>
          <p14:tracePt t="41268" x="8910638" y="3186113"/>
          <p14:tracePt t="41270" x="8910638" y="3189288"/>
          <p14:tracePt t="41271" x="8910638" y="3198813"/>
          <p14:tracePt t="41272" x="8910638" y="3201988"/>
          <p14:tracePt t="41273" x="8910638" y="3209925"/>
          <p14:tracePt t="41274" x="8910638" y="3219450"/>
          <p14:tracePt t="41275" x="8913813" y="3219450"/>
          <p14:tracePt t="41276" x="8913813" y="3227388"/>
          <p14:tracePt t="41277" x="8913813" y="3235325"/>
          <p14:tracePt t="41278" x="8918575" y="3240088"/>
          <p14:tracePt t="41279" x="8918575" y="3248025"/>
          <p14:tracePt t="41280" x="8918575" y="3255963"/>
          <p14:tracePt t="41281" x="8921750" y="3265488"/>
          <p14:tracePt t="41282" x="8921750" y="3273425"/>
          <p14:tracePt t="41284" x="8926513" y="3281363"/>
          <p14:tracePt t="41285" x="8931275" y="3289300"/>
          <p14:tracePt t="41287" x="8931275" y="3297238"/>
          <p14:tracePt t="41288" x="8934450" y="3314700"/>
          <p14:tracePt t="41289" x="8934450" y="3319463"/>
          <p14:tracePt t="41290" x="8934450" y="3322638"/>
          <p14:tracePt t="41291" x="8943975" y="3330575"/>
          <p14:tracePt t="41292" x="8943975" y="3335338"/>
          <p14:tracePt t="41293" x="8943975" y="3343275"/>
          <p14:tracePt t="41294" x="8943975" y="3352800"/>
          <p14:tracePt t="41295" x="8947150" y="3355975"/>
          <p14:tracePt t="41296" x="8951913" y="3363913"/>
          <p14:tracePt t="41297" x="8951913" y="3368675"/>
          <p14:tracePt t="41298" x="8955088" y="3376613"/>
          <p14:tracePt t="41299" x="8959850" y="3384550"/>
          <p14:tracePt t="41301" x="8959850" y="3389313"/>
          <p14:tracePt t="41302" x="8959850" y="3394075"/>
          <p14:tracePt t="41303" x="8964613" y="3397250"/>
          <p14:tracePt t="41304" x="8967788" y="3406775"/>
          <p14:tracePt t="41305" x="8967788" y="3409950"/>
          <p14:tracePt t="41306" x="8972550" y="3414713"/>
          <p14:tracePt t="41308" x="8972550" y="3417888"/>
          <p14:tracePt t="41309" x="8972550" y="3422650"/>
          <p14:tracePt t="41310" x="8972550" y="3427413"/>
          <p14:tracePt t="41311" x="8977313" y="3430588"/>
          <p14:tracePt t="41312" x="8977313" y="3435350"/>
          <p14:tracePt t="41313" x="8977313" y="3440113"/>
          <p14:tracePt t="41317" x="8977313" y="3443288"/>
          <p14:tracePt t="41318" x="8980488" y="3448050"/>
          <p14:tracePt t="41319" x="8980488" y="3451225"/>
          <p14:tracePt t="41321" x="8980488" y="3455988"/>
          <p14:tracePt t="41323" x="8980488" y="3460750"/>
          <p14:tracePt t="41326" x="8980488" y="3463925"/>
          <p14:tracePt t="41358" x="8977313" y="3468688"/>
          <p14:tracePt t="41361" x="8972550" y="3468688"/>
          <p14:tracePt t="41362" x="8967788" y="3468688"/>
          <p14:tracePt t="41366" x="8964613" y="3468688"/>
          <p14:tracePt t="41367" x="8959850" y="3468688"/>
          <p14:tracePt t="41370" x="8955088" y="3468688"/>
          <p14:tracePt t="41371" x="8951913" y="3468688"/>
          <p14:tracePt t="41374" x="8947150" y="3468688"/>
          <p14:tracePt t="41375" x="8943975" y="3468688"/>
          <p14:tracePt t="41378" x="8939213" y="3468688"/>
          <p14:tracePt t="41379" x="8934450" y="3468688"/>
          <p14:tracePt t="41384" x="8931275" y="3468688"/>
          <p14:tracePt t="41386" x="8926513" y="3468688"/>
          <p14:tracePt t="41387" x="8921750" y="3468688"/>
          <p14:tracePt t="41389" x="8918575" y="3468688"/>
          <p14:tracePt t="41390" x="8918575" y="3463925"/>
          <p14:tracePt t="41392" x="8913813" y="3463925"/>
          <p14:tracePt t="41396" x="8910638" y="3463925"/>
          <p14:tracePt t="41405" x="8905875" y="3460750"/>
          <p14:tracePt t="41406" x="8901113" y="3460750"/>
          <p14:tracePt t="41413" x="8897938" y="3460750"/>
          <p14:tracePt t="41418" x="8893175" y="3455988"/>
          <p14:tracePt t="41420" x="8890000" y="3455988"/>
          <p14:tracePt t="41426" x="8885238" y="3455988"/>
          <p14:tracePt t="41428" x="8885238" y="3451225"/>
          <p14:tracePt t="41430" x="8880475" y="3451225"/>
          <p14:tracePt t="41432" x="8877300" y="3451225"/>
          <p14:tracePt t="41435" x="8872538" y="3451225"/>
          <p14:tracePt t="41436" x="8872538" y="3448050"/>
          <p14:tracePt t="41438" x="8867775" y="3448050"/>
          <p14:tracePt t="41441" x="8864600" y="3448050"/>
          <p14:tracePt t="41445" x="8864600" y="3443288"/>
          <p14:tracePt t="41448" x="8859838" y="3443288"/>
          <p14:tracePt t="41451" x="8856663" y="3443288"/>
          <p14:tracePt t="41457" x="8851900" y="3443288"/>
          <p14:tracePt t="41458" x="8847138" y="3443288"/>
          <p14:tracePt t="41465" x="8843963" y="3440113"/>
          <p14:tracePt t="41467" x="8839200" y="3440113"/>
          <p14:tracePt t="41472" x="8839200" y="3435350"/>
          <p14:tracePt t="41475" x="8834438" y="3435350"/>
          <p14:tracePt t="41478" x="8831263" y="3435350"/>
          <p14:tracePt t="41479" x="8826500" y="3430588"/>
          <p14:tracePt t="41482" x="8823325" y="3430588"/>
          <p14:tracePt t="41485" x="8818563" y="3430588"/>
          <p14:tracePt t="41487" x="8813800" y="3430588"/>
          <p14:tracePt t="41488" x="8813800" y="3427413"/>
          <p14:tracePt t="41491" x="8810625" y="3427413"/>
          <p14:tracePt t="41494" x="8805863" y="3422650"/>
          <p14:tracePt t="41495" x="8801100" y="3422650"/>
          <p14:tracePt t="41498" x="8797925" y="3422650"/>
          <p14:tracePt t="41499" x="8793163" y="3422650"/>
          <p14:tracePt t="41503" x="8789988" y="3422650"/>
          <p14:tracePt t="41526" x="8785225" y="3422650"/>
          <p14:tracePt t="41538" x="8780463" y="3422650"/>
          <p14:tracePt t="41580" x="8785225" y="3422650"/>
          <p14:tracePt t="41582" x="8789988" y="3422650"/>
          <p14:tracePt t="41584" x="8793163" y="3422650"/>
          <p14:tracePt t="41586" x="8797925" y="3422650"/>
          <p14:tracePt t="41587" x="8801100" y="3422650"/>
          <p14:tracePt t="41588" x="8805863" y="3422650"/>
          <p14:tracePt t="41589" x="8810625" y="3422650"/>
          <p14:tracePt t="41593" x="8818563" y="3422650"/>
          <p14:tracePt t="41593" x="8823325" y="3422650"/>
          <p14:tracePt t="41594" x="8826500" y="3422650"/>
          <p14:tracePt t="41595" x="8831263" y="3422650"/>
          <p14:tracePt t="41596" x="8834438" y="3422650"/>
          <p14:tracePt t="41597" x="8839200" y="3422650"/>
          <p14:tracePt t="41600" x="8847138" y="3422650"/>
          <p14:tracePt t="41601" x="8856663" y="3422650"/>
          <p14:tracePt t="41602" x="8864600" y="3422650"/>
          <p14:tracePt t="41603" x="8867775" y="3422650"/>
          <p14:tracePt t="41604" x="8872538" y="3422650"/>
          <p14:tracePt t="41605" x="8877300" y="3422650"/>
          <p14:tracePt t="41606" x="8880475" y="3422650"/>
          <p14:tracePt t="41607" x="8890000" y="3422650"/>
          <p14:tracePt t="41608" x="8893175" y="3422650"/>
          <p14:tracePt t="41609" x="8897938" y="3422650"/>
          <p14:tracePt t="41610" x="8905875" y="3422650"/>
          <p14:tracePt t="41612" x="8913813" y="3422650"/>
          <p14:tracePt t="41613" x="8918575" y="3422650"/>
          <p14:tracePt t="41614" x="8926513" y="3422650"/>
          <p14:tracePt t="41615" x="8931275" y="3422650"/>
          <p14:tracePt t="41616" x="8934450" y="3422650"/>
          <p14:tracePt t="41617" x="8943975" y="3422650"/>
          <p14:tracePt t="41619" x="8951913" y="3422650"/>
          <p14:tracePt t="41620" x="8955088" y="3417888"/>
          <p14:tracePt t="41621" x="8959850" y="3417888"/>
          <p14:tracePt t="41622" x="8967788" y="3417888"/>
          <p14:tracePt t="41623" x="8972550" y="3417888"/>
          <p14:tracePt t="41624" x="8977313" y="3417888"/>
          <p14:tracePt t="41625" x="8977313" y="3414713"/>
          <p14:tracePt t="41626" x="8980488" y="3414713"/>
          <p14:tracePt t="41627" x="8985250" y="3414713"/>
          <p14:tracePt t="41628" x="8988425" y="3414713"/>
          <p14:tracePt t="41629" x="8993188" y="3414713"/>
          <p14:tracePt t="41630" x="8997950" y="3414713"/>
          <p14:tracePt t="41631" x="9001125" y="3414713"/>
          <p14:tracePt t="41634" x="9005888" y="3414713"/>
          <p14:tracePt t="41635" x="9009063" y="3414713"/>
          <p14:tracePt t="41638" x="9013825" y="3414713"/>
          <p14:tracePt t="41664" x="9013825" y="3409950"/>
          <p14:tracePt t="41669" x="9009063" y="3409950"/>
          <p14:tracePt t="41670" x="9005888" y="3409950"/>
          <p14:tracePt t="41674" x="9001125" y="3409950"/>
          <p14:tracePt t="41675" x="8997950" y="3409950"/>
          <p14:tracePt t="41677" x="8988425" y="3409950"/>
          <p14:tracePt t="41678" x="8980488" y="3409950"/>
          <p14:tracePt t="41683" x="8964613" y="3409950"/>
          <p14:tracePt t="41684" x="8959850" y="3409950"/>
          <p14:tracePt t="41686" x="8955088" y="3409950"/>
          <p14:tracePt t="41687" x="8951913" y="3409950"/>
          <p14:tracePt t="41688" x="8943975" y="3409950"/>
          <p14:tracePt t="41689" x="8939213" y="3409950"/>
          <p14:tracePt t="41690" x="8934450" y="3409950"/>
          <p14:tracePt t="41691" x="8926513" y="3409950"/>
          <p14:tracePt t="41693" x="8921750" y="3409950"/>
          <p14:tracePt t="41694" x="8918575" y="3409950"/>
          <p14:tracePt t="41695" x="8913813" y="3409950"/>
          <p14:tracePt t="41696" x="8905875" y="3409950"/>
          <p14:tracePt t="41697" x="8901113" y="3409950"/>
          <p14:tracePt t="41699" x="8893175" y="3409950"/>
          <p14:tracePt t="41701" x="8885238" y="3409950"/>
          <p14:tracePt t="41702" x="8880475" y="3409950"/>
          <p14:tracePt t="41704" x="8872538" y="3409950"/>
          <p14:tracePt t="41705" x="8867775" y="3409950"/>
          <p14:tracePt t="41707" x="8864600" y="3409950"/>
          <p14:tracePt t="41708" x="8859838" y="3409950"/>
          <p14:tracePt t="41709" x="8856663" y="3409950"/>
          <p14:tracePt t="41711" x="8851900" y="3409950"/>
          <p14:tracePt t="41712" x="8847138" y="3409950"/>
          <p14:tracePt t="41714" x="8843963" y="3409950"/>
          <p14:tracePt t="41717" x="8839200" y="3409950"/>
          <p14:tracePt t="41719" x="8834438" y="3409950"/>
          <p14:tracePt t="41720" x="8831263" y="3409950"/>
          <p14:tracePt t="41721" x="8826500" y="3409950"/>
          <p14:tracePt t="41725" x="8823325" y="3414713"/>
          <p14:tracePt t="41725" x="8818563" y="3414713"/>
          <p14:tracePt t="41730" x="8813800" y="3414713"/>
          <p14:tracePt t="41732" x="8810625" y="3414713"/>
          <p14:tracePt t="41735" x="8805863" y="3414713"/>
          <p14:tracePt t="41736" x="8801100" y="3414713"/>
          <p14:tracePt t="41739" x="8797925" y="3414713"/>
          <p14:tracePt t="41742" x="8793163" y="3414713"/>
          <p14:tracePt t="41748" x="8789988" y="3414713"/>
          <p14:tracePt t="41751" x="8785225" y="3414713"/>
          <p14:tracePt t="41755" x="8780463" y="3414713"/>
          <p14:tracePt t="41763" x="8777288" y="3414713"/>
          <p14:tracePt t="41805" x="8780463" y="3414713"/>
          <p14:tracePt t="41808" x="8785225" y="3414713"/>
          <p14:tracePt t="41810" x="8789988" y="3414713"/>
          <p14:tracePt t="41815" x="8793163" y="3414713"/>
          <p14:tracePt t="41816" x="8797925" y="3414713"/>
          <p14:tracePt t="41818" x="8801100" y="3414713"/>
          <p14:tracePt t="41819" x="8805863" y="3414713"/>
          <p14:tracePt t="41822" x="8810625" y="3414713"/>
          <p14:tracePt t="41823" x="8813800" y="3409950"/>
          <p14:tracePt t="41825" x="8818563" y="3409950"/>
          <p14:tracePt t="41826" x="8823325" y="3409950"/>
          <p14:tracePt t="41829" x="8831263" y="3409950"/>
          <p14:tracePt t="41830" x="8834438" y="3409950"/>
          <p14:tracePt t="41832" x="8839200" y="3409950"/>
          <p14:tracePt t="41834" x="8843963" y="3409950"/>
          <p14:tracePt t="41835" x="8847138" y="3409950"/>
          <p14:tracePt t="41837" x="8851900" y="3409950"/>
          <p14:tracePt t="41838" x="8856663" y="3409950"/>
          <p14:tracePt t="41839" x="8859838" y="3409950"/>
          <p14:tracePt t="41840" x="8864600" y="3409950"/>
          <p14:tracePt t="41843" x="8867775" y="3409950"/>
          <p14:tracePt t="41844" x="8872538" y="3409950"/>
          <p14:tracePt t="41845" x="8877300" y="3409950"/>
          <p14:tracePt t="41846" x="8880475" y="3409950"/>
          <p14:tracePt t="41847" x="8885238" y="3409950"/>
          <p14:tracePt t="41848" x="8890000" y="3409950"/>
          <p14:tracePt t="41851" x="8893175" y="3409950"/>
          <p14:tracePt t="41852" x="8897938" y="3409950"/>
          <p14:tracePt t="41853" x="8901113" y="3409950"/>
          <p14:tracePt t="41854" x="8905875" y="3409950"/>
          <p14:tracePt t="41857" x="8910638" y="3409950"/>
          <p14:tracePt t="41857" x="8913813" y="3409950"/>
          <p14:tracePt t="41861" x="8921750" y="3409950"/>
          <p14:tracePt t="41862" x="8926513" y="3409950"/>
          <p14:tracePt t="41863" x="8931275" y="3409950"/>
          <p14:tracePt t="41866" x="8934450" y="3409950"/>
          <p14:tracePt t="41871" x="8939213" y="3409950"/>
          <p14:tracePt t="41874" x="8943975" y="3409950"/>
          <p14:tracePt t="41917" x="8939213" y="3409950"/>
          <p14:tracePt t="41920" x="8934450" y="3409950"/>
          <p14:tracePt t="41921" x="8931275" y="3409950"/>
          <p14:tracePt t="41922" x="8926513" y="3409950"/>
          <p14:tracePt t="41923" x="8921750" y="3409950"/>
          <p14:tracePt t="41924" x="8918575" y="3409950"/>
          <p14:tracePt t="41926" x="8913813" y="3409950"/>
          <p14:tracePt t="41927" x="8910638" y="3409950"/>
          <p14:tracePt t="41928" x="8905875" y="3409950"/>
          <p14:tracePt t="41929" x="8901113" y="3409950"/>
          <p14:tracePt t="41931" x="8897938" y="3409950"/>
          <p14:tracePt t="41932" x="8893175" y="3409950"/>
          <p14:tracePt t="41934" x="8890000" y="3409950"/>
          <p14:tracePt t="41935" x="8885238" y="3409950"/>
          <p14:tracePt t="41936" x="8880475" y="3409950"/>
          <p14:tracePt t="41937" x="8877300" y="3409950"/>
          <p14:tracePt t="41938" x="8872538" y="3409950"/>
          <p14:tracePt t="41939" x="8864600" y="3409950"/>
          <p14:tracePt t="41942" x="8856663" y="3406775"/>
          <p14:tracePt t="41943" x="8847138" y="3406775"/>
          <p14:tracePt t="41944" x="8843963" y="3406775"/>
          <p14:tracePt t="41945" x="8839200" y="3406775"/>
          <p14:tracePt t="41946" x="8834438" y="3406775"/>
          <p14:tracePt t="41947" x="8831263" y="3406775"/>
          <p14:tracePt t="41949" x="8826500" y="3406775"/>
          <p14:tracePt t="41951" x="8818563" y="3406775"/>
          <p14:tracePt t="41954" x="8813800" y="3406775"/>
          <p14:tracePt t="41954" x="8810625" y="3406775"/>
          <p14:tracePt t="41955" x="8805863" y="3406775"/>
          <p14:tracePt t="41957" x="8801100" y="3406775"/>
          <p14:tracePt t="41961" x="8793163" y="3406775"/>
          <p14:tracePt t="41963" x="8789988" y="3406775"/>
          <p14:tracePt t="41966" x="8785225" y="3406775"/>
          <p14:tracePt t="41970" x="8780463" y="3406775"/>
          <p14:tracePt t="42024" x="8780463" y="3409950"/>
          <p14:tracePt t="42025" x="8789988" y="3409950"/>
          <p14:tracePt t="42028" x="8797925" y="3409950"/>
          <p14:tracePt t="42030" x="8801100" y="3409950"/>
          <p14:tracePt t="42031" x="8805863" y="3409950"/>
          <p14:tracePt t="42033" x="8810625" y="3409950"/>
          <p14:tracePt t="42035" x="8813800" y="3409950"/>
          <p14:tracePt t="42035" x="8818563" y="3409950"/>
          <p14:tracePt t="42036" x="8823325" y="3409950"/>
          <p14:tracePt t="42037" x="8826500" y="3409950"/>
          <p14:tracePt t="42038" x="8831263" y="3409950"/>
          <p14:tracePt t="42040" x="8834438" y="3409950"/>
          <p14:tracePt t="42042" x="8843963" y="3409950"/>
          <p14:tracePt t="42042" x="8847138" y="3409950"/>
          <p14:tracePt t="42043" x="8856663" y="3409950"/>
          <p14:tracePt t="42044" x="8859838" y="3409950"/>
          <p14:tracePt t="42046" x="8867775" y="3409950"/>
          <p14:tracePt t="42047" x="8872538" y="3414713"/>
          <p14:tracePt t="42048" x="8877300" y="3414713"/>
          <p14:tracePt t="42049" x="8885238" y="3414713"/>
          <p14:tracePt t="42051" x="8890000" y="3414713"/>
          <p14:tracePt t="42052" x="8897938" y="3414713"/>
          <p14:tracePt t="42053" x="8901113" y="3414713"/>
          <p14:tracePt t="42054" x="8905875" y="3414713"/>
          <p14:tracePt t="42055" x="8913813" y="3414713"/>
          <p14:tracePt t="42056" x="8921750" y="3414713"/>
          <p14:tracePt t="42057" x="8931275" y="3414713"/>
          <p14:tracePt t="42059" x="8934450" y="3414713"/>
          <p14:tracePt t="42060" x="8939213" y="3414713"/>
          <p14:tracePt t="42061" x="8943975" y="3414713"/>
          <p14:tracePt t="42062" x="8947150" y="3414713"/>
          <p14:tracePt t="42064" x="8955088" y="3414713"/>
          <p14:tracePt t="42065" x="8959850" y="3414713"/>
          <p14:tracePt t="42068" x="8964613" y="3414713"/>
          <p14:tracePt t="42068" x="8967788" y="3414713"/>
          <p14:tracePt t="42069" x="8972550" y="3414713"/>
          <p14:tracePt t="42070" x="8977313" y="3414713"/>
          <p14:tracePt t="42072" x="8980488" y="3414713"/>
          <p14:tracePt t="42073" x="8985250" y="3414713"/>
          <p14:tracePt t="42076" x="8988425" y="3414713"/>
          <p14:tracePt t="42077" x="8993188" y="3414713"/>
          <p14:tracePt t="42080" x="8997950" y="3414713"/>
          <p14:tracePt t="42081" x="9001125" y="3414713"/>
          <p14:tracePt t="42122" x="8997950" y="3414713"/>
          <p14:tracePt t="42123" x="8993188" y="3414713"/>
          <p14:tracePt t="42125" x="8988425" y="3414713"/>
          <p14:tracePt t="42127" x="8985250" y="3414713"/>
          <p14:tracePt t="42129" x="8980488" y="3414713"/>
          <p14:tracePt t="42130" x="8977313" y="3414713"/>
          <p14:tracePt t="42131" x="8972550" y="3414713"/>
          <p14:tracePt t="42132" x="8967788" y="3414713"/>
          <p14:tracePt t="42133" x="8964613" y="3414713"/>
          <p14:tracePt t="42135" x="8955088" y="3414713"/>
          <p14:tracePt t="42136" x="8951913" y="3414713"/>
          <p14:tracePt t="42137" x="8947150" y="3414713"/>
          <p14:tracePt t="42138" x="8939213" y="3414713"/>
          <p14:tracePt t="42139" x="8934450" y="3414713"/>
          <p14:tracePt t="42140" x="8931275" y="3414713"/>
          <p14:tracePt t="42142" x="8921750" y="3414713"/>
          <p14:tracePt t="42143" x="8918575" y="3414713"/>
          <p14:tracePt t="42144" x="8910638" y="3414713"/>
          <p14:tracePt t="42145" x="8905875" y="3414713"/>
          <p14:tracePt t="42146" x="8901113" y="3414713"/>
          <p14:tracePt t="42147" x="8897938" y="3414713"/>
          <p14:tracePt t="42148" x="8890000" y="3414713"/>
          <p14:tracePt t="42150" x="8885238" y="3414713"/>
          <p14:tracePt t="42151" x="8872538" y="3414713"/>
          <p14:tracePt t="42152" x="8864600" y="3414713"/>
          <p14:tracePt t="42154" x="8856663" y="3414713"/>
          <p14:tracePt t="42155" x="8851900" y="3414713"/>
          <p14:tracePt t="42156" x="8847138" y="3414713"/>
          <p14:tracePt t="42157" x="8839200" y="3414713"/>
          <p14:tracePt t="42158" x="8834438" y="3414713"/>
          <p14:tracePt t="42160" x="8826500" y="3414713"/>
          <p14:tracePt t="42161" x="8818563" y="3414713"/>
          <p14:tracePt t="42162" x="8813800" y="3414713"/>
          <p14:tracePt t="42163" x="8810625" y="3414713"/>
          <p14:tracePt t="42164" x="8801100" y="3414713"/>
          <p14:tracePt t="42166" x="8793163" y="3414713"/>
          <p14:tracePt t="42168" x="8789988" y="3414713"/>
          <p14:tracePt t="42169" x="8785225" y="3414713"/>
          <p14:tracePt t="42170" x="8780463" y="3414713"/>
          <p14:tracePt t="42171" x="8777288" y="3414713"/>
          <p14:tracePt t="42172" x="8772525" y="3414713"/>
          <p14:tracePt t="42173" x="8769350" y="3414713"/>
          <p14:tracePt t="42175" x="8764588" y="3414713"/>
          <p14:tracePt t="42177" x="8759825" y="3414713"/>
          <p14:tracePt t="42179" x="8756650" y="3414713"/>
          <p14:tracePt t="42182" x="8751888" y="3417888"/>
          <p14:tracePt t="42185" x="8747125" y="3417888"/>
          <p14:tracePt t="42188" x="8747125" y="3422650"/>
          <p14:tracePt t="42235" x="8747125" y="3427413"/>
          <p14:tracePt t="42237" x="8751888" y="3427413"/>
          <p14:tracePt t="42239" x="8756650" y="3427413"/>
          <p14:tracePt t="42240" x="8759825" y="3427413"/>
          <p14:tracePt t="42241" x="8764588" y="3427413"/>
          <p14:tracePt t="42242" x="8764588" y="3430588"/>
          <p14:tracePt t="42244" x="8769350" y="3430588"/>
          <p14:tracePt t="42247" x="8772525" y="3430588"/>
          <p14:tracePt t="42248" x="8777288" y="3430588"/>
          <p14:tracePt t="42249" x="8780463" y="3430588"/>
          <p14:tracePt t="42250" x="8785225" y="3430588"/>
          <p14:tracePt t="42252" x="8789988" y="3430588"/>
          <p14:tracePt t="42254" x="8797925" y="3430588"/>
          <p14:tracePt t="42256" x="8801100" y="3430588"/>
          <p14:tracePt t="42257" x="8805863" y="3430588"/>
          <p14:tracePt t="42258" x="8810625" y="3430588"/>
          <p14:tracePt t="42260" x="8813800" y="3430588"/>
          <p14:tracePt t="42261" x="8818563" y="3430588"/>
          <p14:tracePt t="42262" x="8823325" y="3430588"/>
          <p14:tracePt t="42263" x="8826500" y="3430588"/>
          <p14:tracePt t="42264" x="8831263" y="3430588"/>
          <p14:tracePt t="42265" x="8839200" y="3430588"/>
          <p14:tracePt t="42267" x="8843963" y="3430588"/>
          <p14:tracePt t="42268" x="8847138" y="3430588"/>
          <p14:tracePt t="42269" x="8851900" y="3430588"/>
          <p14:tracePt t="42270" x="8856663" y="3430588"/>
          <p14:tracePt t="42271" x="8859838" y="3430588"/>
          <p14:tracePt t="42272" x="8864600" y="3430588"/>
          <p14:tracePt t="42273" x="8867775" y="3430588"/>
          <p14:tracePt t="42276" x="8872538" y="3430588"/>
          <p14:tracePt t="42277" x="8877300" y="3430588"/>
          <p14:tracePt t="42278" x="8880475" y="3430588"/>
          <p14:tracePt t="42279" x="8885238" y="3430588"/>
          <p14:tracePt t="42280" x="8890000" y="3430588"/>
          <p14:tracePt t="42282" x="8893175" y="3427413"/>
          <p14:tracePt t="42284" x="8897938" y="3427413"/>
          <p14:tracePt t="42285" x="8901113" y="3427413"/>
          <p14:tracePt t="42290" x="8910638" y="3427413"/>
          <p14:tracePt t="42291" x="8910638" y="3422650"/>
          <p14:tracePt t="42292" x="8913813" y="3422650"/>
          <p14:tracePt t="42301" x="8918575" y="3422650"/>
          <p14:tracePt t="42334" x="8913813" y="3422650"/>
          <p14:tracePt t="42337" x="8910638" y="3422650"/>
          <p14:tracePt t="42337" x="8905875" y="3422650"/>
          <p14:tracePt t="42339" x="8901113" y="3422650"/>
          <p14:tracePt t="42341" x="8897938" y="3422650"/>
          <p14:tracePt t="42344" x="8890000" y="3422650"/>
          <p14:tracePt t="42346" x="8885238" y="3422650"/>
          <p14:tracePt t="42347" x="8880475" y="3422650"/>
          <p14:tracePt t="42350" x="8877300" y="3422650"/>
          <p14:tracePt t="42350" x="8872538" y="3422650"/>
          <p14:tracePt t="42352" x="8867775" y="3422650"/>
          <p14:tracePt t="42353" x="8864600" y="3422650"/>
          <p14:tracePt t="42355" x="8859838" y="3422650"/>
          <p14:tracePt t="42357" x="8856663" y="3422650"/>
          <p14:tracePt t="42357" x="8851900" y="3422650"/>
          <p14:tracePt t="42358" x="8847138" y="3422650"/>
          <p14:tracePt t="42360" x="8843963" y="3422650"/>
          <p14:tracePt t="42362" x="8839200" y="3422650"/>
          <p14:tracePt t="42364" x="8834438" y="3422650"/>
          <p14:tracePt t="42366" x="8831263" y="3422650"/>
          <p14:tracePt t="42368" x="8826500" y="3427413"/>
          <p14:tracePt t="42369" x="8823325" y="3427413"/>
          <p14:tracePt t="42373" x="8818563" y="3427413"/>
          <p14:tracePt t="42377" x="8813800" y="3430588"/>
          <p14:tracePt t="42381" x="8810625" y="3430588"/>
          <p14:tracePt t="42382" x="8810625" y="3435350"/>
          <p14:tracePt t="42385" x="8805863" y="3435350"/>
          <p14:tracePt t="42389" x="8801100" y="3435350"/>
          <p14:tracePt t="42395" x="8797925" y="3435350"/>
          <p14:tracePt t="42451" x="8801100" y="3435350"/>
          <p14:tracePt t="42453" x="8810625" y="3435350"/>
          <p14:tracePt t="42455" x="8813800" y="3435350"/>
          <p14:tracePt t="42456" x="8818563" y="3435350"/>
          <p14:tracePt t="42458" x="8823325" y="3440113"/>
          <p14:tracePt t="42459" x="8826500" y="3440113"/>
          <p14:tracePt t="42461" x="8831263" y="3440113"/>
          <p14:tracePt t="42461" x="8834438" y="3440113"/>
          <p14:tracePt t="42462" x="8843963" y="3440113"/>
          <p14:tracePt t="42464" x="8847138" y="3440113"/>
          <p14:tracePt t="42465" x="8851900" y="3443288"/>
          <p14:tracePt t="42466" x="8856663" y="3443288"/>
          <p14:tracePt t="42468" x="8867775" y="3443288"/>
          <p14:tracePt t="42470" x="8872538" y="3443288"/>
          <p14:tracePt t="42471" x="8877300" y="3443288"/>
          <p14:tracePt t="42472" x="8880475" y="3443288"/>
          <p14:tracePt t="42473" x="8890000" y="3443288"/>
          <p14:tracePt t="42475" x="8897938" y="3443288"/>
          <p14:tracePt t="42477" x="8901113" y="3443288"/>
          <p14:tracePt t="42478" x="8905875" y="3443288"/>
          <p14:tracePt t="42479" x="8910638" y="3443288"/>
          <p14:tracePt t="42480" x="8913813" y="3448050"/>
          <p14:tracePt t="42481" x="8918575" y="3448050"/>
          <p14:tracePt t="42482" x="8921750" y="3448050"/>
          <p14:tracePt t="42484" x="8926513" y="3448050"/>
          <p14:tracePt t="42485" x="8931275" y="3448050"/>
          <p14:tracePt t="42487" x="8934450" y="3448050"/>
          <p14:tracePt t="42488" x="8939213" y="3448050"/>
          <p14:tracePt t="42490" x="8943975" y="3448050"/>
          <p14:tracePt t="42492" x="8947150" y="3448050"/>
          <p14:tracePt t="42498" x="8951913" y="3448050"/>
          <p14:tracePt t="42539" x="8947150" y="3448050"/>
          <p14:tracePt t="42541" x="8939213" y="3448050"/>
          <p14:tracePt t="42542" x="8934450" y="3448050"/>
          <p14:tracePt t="42543" x="8931275" y="3448050"/>
          <p14:tracePt t="42544" x="8926513" y="3448050"/>
          <p14:tracePt t="42546" x="8921750" y="3448050"/>
          <p14:tracePt t="42547" x="8918575" y="3448050"/>
          <p14:tracePt t="42548" x="8913813" y="3448050"/>
          <p14:tracePt t="42549" x="8910638" y="3448050"/>
          <p14:tracePt t="42550" x="8905875" y="3448050"/>
          <p14:tracePt t="42551" x="8901113" y="3448050"/>
          <p14:tracePt t="42553" x="8897938" y="3448050"/>
          <p14:tracePt t="42554" x="8890000" y="3448050"/>
          <p14:tracePt t="42555" x="8885238" y="3448050"/>
          <p14:tracePt t="42556" x="8880475" y="3448050"/>
          <p14:tracePt t="42558" x="8872538" y="3448050"/>
          <p14:tracePt t="42559" x="8867775" y="3448050"/>
          <p14:tracePt t="42560" x="8864600" y="3448050"/>
          <p14:tracePt t="42561" x="8859838" y="3448050"/>
          <p14:tracePt t="42562" x="8851900" y="3448050"/>
          <p14:tracePt t="42563" x="8847138" y="3448050"/>
          <p14:tracePt t="42564" x="8843963" y="3448050"/>
          <p14:tracePt t="42565" x="8839200" y="3448050"/>
          <p14:tracePt t="42566" x="8834438" y="3448050"/>
          <p14:tracePt t="42567" x="8831263" y="3448050"/>
          <p14:tracePt t="42568" x="8826500" y="3448050"/>
          <p14:tracePt t="42569" x="8823325" y="3448050"/>
          <p14:tracePt t="42570" x="8818563" y="3448050"/>
          <p14:tracePt t="42571" x="8813800" y="3448050"/>
          <p14:tracePt t="42573" x="8810625" y="3448050"/>
          <p14:tracePt t="42575" x="8805863" y="3448050"/>
          <p14:tracePt t="42576" x="8801100" y="3448050"/>
          <p14:tracePt t="42579" x="8793163" y="3448050"/>
          <p14:tracePt t="42602" x="8793163" y="3451225"/>
          <p14:tracePt t="42613" x="8793163" y="3455988"/>
          <p14:tracePt t="42616" x="8797925" y="3455988"/>
          <p14:tracePt t="42617" x="8801100" y="3455988"/>
          <p14:tracePt t="42621" x="8805863" y="3455988"/>
          <p14:tracePt t="42623" x="8810625" y="3455988"/>
          <p14:tracePt t="42627" x="8813800" y="3455988"/>
          <p14:tracePt t="42629" x="8818563" y="3455988"/>
          <p14:tracePt t="42630" x="8823325" y="3455988"/>
          <p14:tracePt t="42631" x="8826500" y="3455988"/>
          <p14:tracePt t="42633" x="8831263" y="3455988"/>
          <p14:tracePt t="42636" x="8834438" y="3455988"/>
          <p14:tracePt t="42637" x="8839200" y="3455988"/>
          <p14:tracePt t="42638" x="8843963" y="3455988"/>
          <p14:tracePt t="42640" x="8847138" y="3455988"/>
          <p14:tracePt t="42641" x="8851900" y="3455988"/>
          <p14:tracePt t="42642" x="8856663" y="3455988"/>
          <p14:tracePt t="42643" x="8859838" y="3455988"/>
          <p14:tracePt t="42645" x="8864600" y="3455988"/>
          <p14:tracePt t="42646" x="8867775" y="3455988"/>
          <p14:tracePt t="42647" x="8872538" y="3455988"/>
          <p14:tracePt t="42648" x="8877300" y="3455988"/>
          <p14:tracePt t="42649" x="8880475" y="3455988"/>
          <p14:tracePt t="42651" x="8890000" y="3455988"/>
          <p14:tracePt t="42653" x="8893175" y="3455988"/>
          <p14:tracePt t="42655" x="8897938" y="3455988"/>
          <p14:tracePt t="42656" x="8901113" y="3455988"/>
          <p14:tracePt t="42657" x="8905875" y="3455988"/>
          <p14:tracePt t="42658" x="8910638" y="3455988"/>
          <p14:tracePt t="42660" x="8918575" y="3455988"/>
          <p14:tracePt t="42663" x="8921750" y="3455988"/>
          <p14:tracePt t="42664" x="8926513" y="3455988"/>
          <p14:tracePt t="42666" x="8931275" y="3455988"/>
          <p14:tracePt t="42667" x="8934450" y="3455988"/>
          <p14:tracePt t="42670" x="8939213" y="3455988"/>
          <p14:tracePt t="42672" x="8943975" y="3455988"/>
          <p14:tracePt t="42722" x="8939213" y="3455988"/>
          <p14:tracePt t="42723" x="8934450" y="3455988"/>
          <p14:tracePt t="42724" x="8931275" y="3455988"/>
          <p14:tracePt t="42726" x="8926513" y="3455988"/>
          <p14:tracePt t="42729" x="8921750" y="3455988"/>
          <p14:tracePt t="42733" x="8918575" y="3455988"/>
          <p14:tracePt t="42736" x="8913813" y="3455988"/>
          <p14:tracePt t="42741" x="8910638" y="3455988"/>
          <p14:tracePt t="42777" x="8913813" y="3455988"/>
          <p14:tracePt t="42779" x="8918575" y="3455988"/>
          <p14:tracePt t="42785" x="8921750" y="3455988"/>
          <p14:tracePt t="42787" x="8926513" y="3455988"/>
          <p14:tracePt t="42788" x="8931275" y="3455988"/>
          <p14:tracePt t="42791" x="8934450" y="3455988"/>
          <p14:tracePt t="42794" x="8939213" y="3455988"/>
          <p14:tracePt t="42802" x="8943975" y="3455988"/>
          <p14:tracePt t="59930" x="8947150" y="3455988"/>
          <p14:tracePt t="59932" x="8955088" y="3455988"/>
          <p14:tracePt t="59934" x="8959850" y="3455988"/>
          <p14:tracePt t="59935" x="8964613" y="3455988"/>
          <p14:tracePt t="59936" x="8967788" y="3455988"/>
          <p14:tracePt t="59938" x="8972550" y="3455988"/>
          <p14:tracePt t="59939" x="8977313" y="3455988"/>
          <p14:tracePt t="59940" x="8980488" y="3455988"/>
          <p14:tracePt t="59942" x="8988425" y="3455988"/>
          <p14:tracePt t="59944" x="8997950" y="3455988"/>
          <p14:tracePt t="59946" x="9005888" y="3455988"/>
          <p14:tracePt t="59948" x="9009063" y="3455988"/>
          <p14:tracePt t="59950" x="9018588" y="3460750"/>
          <p14:tracePt t="59951" x="9021763" y="3460750"/>
          <p14:tracePt t="59952" x="9034463" y="3460750"/>
          <p14:tracePt t="59955" x="9042400" y="3460750"/>
          <p14:tracePt t="59957" x="9051925" y="3463925"/>
          <p14:tracePt t="59958" x="9055100" y="3463925"/>
          <p14:tracePt t="59959" x="9064625" y="3463925"/>
          <p14:tracePt t="59960" x="9067800" y="3463925"/>
          <p14:tracePt t="59961" x="9072563" y="3463925"/>
          <p14:tracePt t="59962" x="9080500" y="3468688"/>
          <p14:tracePt t="59964" x="9088438" y="3468688"/>
          <p14:tracePt t="59966" x="9097963" y="3473450"/>
          <p14:tracePt t="59967" x="9105900" y="3473450"/>
          <p14:tracePt t="59968" x="9109075" y="3476625"/>
          <p14:tracePt t="59969" x="9113838" y="3476625"/>
          <p14:tracePt t="59970" x="9118600" y="3476625"/>
          <p14:tracePt t="59971" x="9121775" y="3481388"/>
          <p14:tracePt t="59972" x="9126538" y="3481388"/>
          <p14:tracePt t="59973" x="9129713" y="3481388"/>
          <p14:tracePt t="59975" x="9142413" y="3484563"/>
          <p14:tracePt t="59978" x="9147175" y="3489325"/>
          <p14:tracePt t="59979" x="9151938" y="3494088"/>
          <p14:tracePt t="59980" x="9155113" y="3497263"/>
          <p14:tracePt t="59982" x="9159875" y="3502025"/>
          <p14:tracePt t="59983" x="9163050" y="3502025"/>
          <p14:tracePt t="59984" x="9167813" y="3505200"/>
          <p14:tracePt t="59985" x="9167813" y="3509963"/>
          <p14:tracePt t="59988" x="9172575" y="3509963"/>
          <p14:tracePt t="59989" x="9175750" y="3514725"/>
          <p14:tracePt t="59990" x="9180513" y="3517900"/>
          <p14:tracePt t="59991" x="9180513" y="3522663"/>
          <p14:tracePt t="59992" x="9185275" y="3522663"/>
          <p14:tracePt t="59993" x="9188450" y="3527425"/>
          <p14:tracePt t="59994" x="9188450" y="3530600"/>
          <p14:tracePt t="59996" x="9188450" y="3535363"/>
          <p14:tracePt t="59997" x="9193213" y="3535363"/>
          <p14:tracePt t="59998" x="9193213" y="3538538"/>
          <p14:tracePt t="59999" x="9196388" y="3543300"/>
          <p14:tracePt t="60001" x="9201150" y="3548063"/>
          <p14:tracePt t="60002" x="9201150" y="3551238"/>
          <p14:tracePt t="60003" x="9205913" y="3556000"/>
          <p14:tracePt t="60004" x="9205913" y="3560763"/>
          <p14:tracePt t="60005" x="9205913" y="3563938"/>
          <p14:tracePt t="60006" x="9209088" y="3568700"/>
          <p14:tracePt t="60007" x="9209088" y="3571875"/>
          <p14:tracePt t="60319" x="9209088" y="3563938"/>
          <p14:tracePt t="60322" x="9213850" y="3551238"/>
          <p14:tracePt t="60324" x="9213850" y="3548063"/>
          <p14:tracePt t="60325" x="9213850" y="3543300"/>
          <p14:tracePt t="60326" x="9213850" y="3538538"/>
          <p14:tracePt t="60329" x="9213850" y="3535363"/>
          <p14:tracePt t="60330" x="9213850" y="3530600"/>
          <p14:tracePt t="60331" x="9213850" y="3527425"/>
          <p14:tracePt t="60333" x="9218613" y="3522663"/>
          <p14:tracePt t="60334" x="9218613" y="3517900"/>
          <p14:tracePt t="60337" x="9218613" y="3514725"/>
          <p14:tracePt t="60340" x="9218613" y="3509963"/>
          <p14:tracePt t="60343" x="9218613" y="3505200"/>
          <p14:tracePt t="60352" x="9218613" y="3502025"/>
          <p14:tracePt t="60368" x="9218613" y="3497263"/>
          <p14:tracePt t="60375" x="9218613" y="3494088"/>
          <p14:tracePt t="60379" x="9221788" y="3494088"/>
          <p14:tracePt t="60381" x="9221788" y="3489325"/>
          <p14:tracePt t="60383" x="9221788" y="3484563"/>
          <p14:tracePt t="60384" x="9226550" y="3481388"/>
          <p14:tracePt t="60385" x="9226550" y="3476625"/>
          <p14:tracePt t="60387" x="9229725" y="3473450"/>
          <p14:tracePt t="60388" x="9229725" y="3468688"/>
          <p14:tracePt t="60389" x="9234488" y="3468688"/>
          <p14:tracePt t="60390" x="9234488" y="3463925"/>
          <p14:tracePt t="60391" x="9239250" y="3460750"/>
          <p14:tracePt t="60392" x="9239250" y="3455988"/>
          <p14:tracePt t="60393" x="9239250" y="3451225"/>
          <p14:tracePt t="60394" x="9242425" y="3448050"/>
          <p14:tracePt t="60395" x="9247188" y="3443288"/>
          <p14:tracePt t="60397" x="9250363" y="3435350"/>
          <p14:tracePt t="60398" x="9255125" y="3430588"/>
          <p14:tracePt t="60399" x="9259888" y="3427413"/>
          <p14:tracePt t="60400" x="9267825" y="3417888"/>
          <p14:tracePt t="60402" x="9272588" y="3409950"/>
          <p14:tracePt t="60403" x="9275763" y="3406775"/>
          <p14:tracePt t="60404" x="9275763" y="3402013"/>
          <p14:tracePt t="60405" x="9280525" y="3397250"/>
          <p14:tracePt t="60406" x="9283700" y="3397250"/>
          <p14:tracePt t="60407" x="9288463" y="3394075"/>
          <p14:tracePt t="60408" x="9293225" y="3389313"/>
          <p14:tracePt t="60409" x="9301163" y="3384550"/>
          <p14:tracePt t="60410" x="9305925" y="3381375"/>
          <p14:tracePt t="60411" x="9305925" y="3376613"/>
          <p14:tracePt t="60412" x="9313863" y="3373438"/>
          <p14:tracePt t="60413" x="9321800" y="3363913"/>
          <p14:tracePt t="60414" x="9334500" y="3360738"/>
          <p14:tracePt t="60415" x="9337675" y="3352800"/>
          <p14:tracePt t="60416" x="9337675" y="3348038"/>
          <p14:tracePt t="60418" x="9355138" y="3335338"/>
          <p14:tracePt t="60419" x="9359900" y="3327400"/>
          <p14:tracePt t="60420" x="9367838" y="3322638"/>
          <p14:tracePt t="60421" x="9380538" y="3314700"/>
          <p14:tracePt t="60423" x="9388475" y="3306763"/>
          <p14:tracePt t="60424" x="9396413" y="3302000"/>
          <p14:tracePt t="60425" x="9404350" y="3294063"/>
          <p14:tracePt t="60426" x="9413875" y="3289300"/>
          <p14:tracePt t="60427" x="9421813" y="3281363"/>
          <p14:tracePt t="60428" x="9434513" y="3268663"/>
          <p14:tracePt t="60429" x="9447213" y="3260725"/>
          <p14:tracePt t="60430" x="9450388" y="3252788"/>
          <p14:tracePt t="60431" x="9463088" y="3243263"/>
          <p14:tracePt t="60433" x="9480550" y="3232150"/>
          <p14:tracePt t="60434" x="9488488" y="3222625"/>
          <p14:tracePt t="60435" x="9496425" y="3219450"/>
          <p14:tracePt t="60436" x="9509125" y="3201988"/>
          <p14:tracePt t="60437" x="9517063" y="3194050"/>
          <p14:tracePt t="60438" x="9529763" y="3186113"/>
          <p14:tracePt t="60439" x="9537700" y="3178175"/>
          <p14:tracePt t="60440" x="9547225" y="3168650"/>
          <p14:tracePt t="60441" x="9555163" y="3165475"/>
          <p14:tracePt t="60442" x="9567863" y="3148013"/>
          <p14:tracePt t="60443" x="9575800" y="3140075"/>
          <p14:tracePt t="60444" x="9588500" y="3132138"/>
          <p14:tracePt t="60445" x="9596438" y="3122613"/>
          <p14:tracePt t="60446" x="9612313" y="3106738"/>
          <p14:tracePt t="60447" x="9617075" y="3101975"/>
          <p14:tracePt t="60448" x="9629775" y="3089275"/>
          <p14:tracePt t="60449" x="9637713" y="3081338"/>
          <p14:tracePt t="60450" x="9645650" y="3068638"/>
          <p14:tracePt t="60452" x="9663113" y="3052763"/>
          <p14:tracePt t="60454" x="9688513" y="3027363"/>
          <p14:tracePt t="60455" x="9696450" y="3019425"/>
          <p14:tracePt t="60456" x="9704388" y="3006725"/>
          <p14:tracePt t="60457" x="9712325" y="2994025"/>
          <p14:tracePt t="60458" x="9725025" y="2981325"/>
          <p14:tracePt t="60459" x="9732963" y="2973388"/>
          <p14:tracePt t="60460" x="9742488" y="2965450"/>
          <p14:tracePt t="60461" x="9750425" y="2947988"/>
          <p14:tracePt t="60462" x="9758363" y="2940050"/>
          <p14:tracePt t="60463" x="9771063" y="2927350"/>
          <p14:tracePt t="60464" x="9779000" y="2919413"/>
          <p14:tracePt t="60465" x="9786938" y="2903538"/>
          <p14:tracePt t="60466" x="9796463" y="2894013"/>
          <p14:tracePt t="60468" x="9809163" y="2873375"/>
          <p14:tracePt t="60469" x="9820275" y="2852738"/>
          <p14:tracePt t="60470" x="9829800" y="2844800"/>
          <p14:tracePt t="60471" x="9832975" y="2832100"/>
          <p14:tracePt t="60472" x="9837738" y="2824163"/>
          <p14:tracePt t="60473" x="9845675" y="2806700"/>
          <p14:tracePt t="60475" x="9850438" y="2798763"/>
          <p14:tracePt t="60475" x="9853613" y="2786063"/>
          <p14:tracePt t="60476" x="9863138" y="2778125"/>
          <p14:tracePt t="60477" x="9871075" y="2762250"/>
          <p14:tracePt t="60478" x="9875838" y="2752725"/>
          <p14:tracePt t="60479" x="9875838" y="2744788"/>
          <p14:tracePt t="60480" x="9883775" y="2732088"/>
          <p14:tracePt t="60481" x="9883775" y="2724150"/>
          <p14:tracePt t="60483" x="9891713" y="2703513"/>
          <p14:tracePt t="60485" x="9896475" y="2690813"/>
          <p14:tracePt t="60486" x="9899650" y="2678113"/>
          <p14:tracePt t="60487" x="9899650" y="2674938"/>
          <p14:tracePt t="60489" x="9904413" y="2662238"/>
          <p14:tracePt t="60489" x="9907588" y="2662238"/>
          <p14:tracePt t="60490" x="9907588" y="2652713"/>
          <p14:tracePt t="60491" x="9912350" y="2641600"/>
          <p14:tracePt t="60493" x="9917113" y="2628900"/>
          <p14:tracePt t="60494" x="9920288" y="2619375"/>
          <p14:tracePt t="60495" x="9920288" y="2616200"/>
          <p14:tracePt t="60496" x="9925050" y="2603500"/>
          <p14:tracePt t="60497" x="9929813" y="2603500"/>
          <p14:tracePt t="60498" x="9929813" y="2595563"/>
          <p14:tracePt t="60500" x="9937750" y="2586038"/>
          <p14:tracePt t="60501" x="9940925" y="2578100"/>
          <p14:tracePt t="60502" x="9940925" y="2574925"/>
          <p14:tracePt t="60503" x="9945688" y="2574925"/>
          <p14:tracePt t="60504" x="9945688" y="2565400"/>
          <p14:tracePt t="60505" x="9950450" y="2562225"/>
          <p14:tracePt t="60506" x="9953625" y="2557463"/>
          <p14:tracePt t="60507" x="9958388" y="2549525"/>
          <p14:tracePt t="60508" x="9963150" y="2544763"/>
          <p14:tracePt t="60509" x="9966325" y="2541588"/>
          <p14:tracePt t="60511" x="9971088" y="2536825"/>
          <p14:tracePt t="60512" x="9971088" y="2532063"/>
          <p14:tracePt t="60513" x="9979025" y="2528888"/>
          <p14:tracePt t="60514" x="9979025" y="2524125"/>
          <p14:tracePt t="60515" x="9986963" y="2516188"/>
          <p14:tracePt t="60516" x="9991725" y="2516188"/>
          <p14:tracePt t="60517" x="9994900" y="2511425"/>
          <p14:tracePt t="60518" x="9999663" y="2508250"/>
          <p14:tracePt t="60520" x="10007600" y="2508250"/>
          <p14:tracePt t="60521" x="10012363" y="2498725"/>
          <p14:tracePt t="60524" x="10012363" y="2495550"/>
          <p14:tracePt t="60525" x="10017125" y="2490788"/>
          <p14:tracePt t="60526" x="10025063" y="2487613"/>
          <p14:tracePt t="60527" x="10028238" y="2482850"/>
          <p14:tracePt t="60528" x="10033000" y="2482850"/>
          <p14:tracePt t="60529" x="10037763" y="2482850"/>
          <p14:tracePt t="60530" x="10040938" y="2478088"/>
          <p14:tracePt t="60531" x="10040938" y="2474913"/>
          <p14:tracePt t="60533" x="10045700" y="2470150"/>
          <p14:tracePt t="60535" x="10050463" y="2470150"/>
          <p14:tracePt t="60536" x="10058400" y="2466975"/>
          <p14:tracePt t="60538" x="10061575" y="2466975"/>
          <p14:tracePt t="60539" x="10066338" y="2462213"/>
          <p14:tracePt t="60541" x="10066338" y="2457450"/>
          <p14:tracePt t="60542" x="10071100" y="2457450"/>
          <p14:tracePt t="60544" x="10071100" y="2454275"/>
          <p14:tracePt t="60545" x="10074275" y="2454275"/>
          <p14:tracePt t="60546" x="10074275" y="2449513"/>
          <p14:tracePt t="60547" x="10079038" y="2449513"/>
          <p14:tracePt t="60551" x="10083800" y="2444750"/>
          <p14:tracePt t="60553" x="10086975" y="2444750"/>
          <p14:tracePt t="60557" x="10086975" y="2441575"/>
          <p14:tracePt t="60558" x="10091738" y="2441575"/>
          <p14:tracePt t="60560" x="10094913" y="2441575"/>
          <p14:tracePt t="60562" x="10094913" y="2436813"/>
          <p14:tracePt t="60567" x="10094913" y="2433638"/>
          <p14:tracePt t="60570" x="10099675" y="2428875"/>
          <p14:tracePt t="60574" x="10099675" y="2424113"/>
          <p14:tracePt t="60577" x="10104438" y="2420938"/>
          <p14:tracePt t="60584" x="10107613" y="2416175"/>
          <p14:tracePt t="60588" x="10107613" y="2411413"/>
          <p14:tracePt t="60590" x="10112375" y="2411413"/>
          <p14:tracePt t="60591" x="10112375" y="2408238"/>
          <p14:tracePt t="60594" x="10112375" y="2403475"/>
          <p14:tracePt t="60596" x="10112375" y="2400300"/>
          <p14:tracePt t="60598" x="10115550" y="2400300"/>
          <p14:tracePt t="60601" x="10115550" y="2395538"/>
          <p14:tracePt t="60604" x="10115550" y="2390775"/>
          <p14:tracePt t="60607" x="10115550" y="2387600"/>
          <p14:tracePt t="60608" x="10115550" y="2382838"/>
          <p14:tracePt t="60609" x="10120313" y="2382838"/>
          <p14:tracePt t="60610" x="10120313" y="2379663"/>
          <p14:tracePt t="60612" x="10125075" y="2374900"/>
          <p14:tracePt t="60614" x="10125075" y="2370138"/>
          <p14:tracePt t="60615" x="10128250" y="2370138"/>
          <p14:tracePt t="60617" x="10133013" y="2366963"/>
          <p14:tracePt t="60618" x="10133013" y="2362200"/>
          <p14:tracePt t="60619" x="10137775" y="2362200"/>
          <p14:tracePt t="60620" x="10137775" y="2357438"/>
          <p14:tracePt t="60622" x="10140950" y="2354263"/>
          <p14:tracePt t="60623" x="10140950" y="2349500"/>
          <p14:tracePt t="60626" x="10145713" y="2346325"/>
          <p14:tracePt t="60627" x="10148888" y="2341563"/>
          <p14:tracePt t="60628" x="10148888" y="2336800"/>
          <p14:tracePt t="60629" x="10153650" y="2336800"/>
          <p14:tracePt t="60630" x="10158413" y="2333625"/>
          <p14:tracePt t="60631" x="10158413" y="2328863"/>
          <p14:tracePt t="60632" x="10161588" y="2328863"/>
          <p14:tracePt t="60634" x="10166350" y="2324100"/>
          <p14:tracePt t="60637" x="10171113" y="2320925"/>
          <p14:tracePt t="60639" x="10174288" y="2316163"/>
          <p14:tracePt t="60640" x="10174288" y="2312988"/>
          <p14:tracePt t="60641" x="10179050" y="2312988"/>
          <p14:tracePt t="60642" x="10182225" y="2312988"/>
          <p14:tracePt t="60643" x="10182225" y="2308225"/>
          <p14:tracePt t="60645" x="10186988" y="2303463"/>
          <p14:tracePt t="60646" x="10191750" y="2303463"/>
          <p14:tracePt t="60647" x="10191750" y="2300288"/>
          <p14:tracePt t="60649" x="10194925" y="2300288"/>
          <p14:tracePt t="60650" x="10199688" y="2300288"/>
          <p14:tracePt t="60652" x="10204450" y="2295525"/>
          <p14:tracePt t="60653" x="10207625" y="2290763"/>
          <p14:tracePt t="60655" x="10212388" y="2290763"/>
          <p14:tracePt t="60656" x="10215563" y="2287588"/>
          <p14:tracePt t="60659" x="10215563" y="2282825"/>
          <p14:tracePt t="60660" x="10220325" y="2282825"/>
          <p14:tracePt t="60661" x="10220325" y="2279650"/>
          <p14:tracePt t="60662" x="10225088" y="2279650"/>
          <p14:tracePt t="60663" x="10228263" y="2279650"/>
          <p14:tracePt t="60664" x="10228263" y="2274888"/>
          <p14:tracePt t="60666" x="10233025" y="2274888"/>
          <p14:tracePt t="60668" x="10236200" y="2274888"/>
          <p14:tracePt t="60669" x="10236200" y="2270125"/>
          <p14:tracePt t="60684" x="10248900" y="2249488"/>
          <p14:tracePt t="60686" x="10253663" y="2249488"/>
          <p14:tracePt t="60688" x="10258425" y="2246313"/>
          <p14:tracePt t="60690" x="10258425" y="2241550"/>
          <p14:tracePt t="60692" x="10261600" y="2236788"/>
          <p14:tracePt t="60694" x="10261600" y="2233613"/>
          <p14:tracePt t="60695" x="10266363" y="2233613"/>
          <p14:tracePt t="60696" x="10266363" y="2228850"/>
          <p14:tracePt t="60697" x="10266363" y="2225675"/>
          <p14:tracePt t="60701" x="10269538" y="2220913"/>
          <p14:tracePt t="60702" x="10269538" y="2216150"/>
          <p14:tracePt t="60704" x="10274300" y="2212975"/>
          <p14:tracePt t="60705" x="10274300" y="2208213"/>
          <p14:tracePt t="60707" x="10279063" y="2203450"/>
          <p14:tracePt t="60709" x="10282238" y="2200275"/>
          <p14:tracePt t="60711" x="10287000" y="2195513"/>
          <p14:tracePt t="60712" x="10287000" y="2192338"/>
          <p14:tracePt t="60713" x="10291763" y="2192338"/>
          <p14:tracePt t="60714" x="10291763" y="2187575"/>
          <p14:tracePt t="60715" x="10291763" y="2182813"/>
          <p14:tracePt t="60717" x="10291763" y="2179638"/>
          <p14:tracePt t="60717" x="10294938" y="2179638"/>
          <p14:tracePt t="60718" x="10294938" y="2174875"/>
          <p14:tracePt t="60719" x="10299700" y="2174875"/>
          <p14:tracePt t="60720" x="10302875" y="2171700"/>
          <p14:tracePt t="60721" x="10302875" y="2166938"/>
          <p14:tracePt t="60722" x="10307638" y="2162175"/>
          <p14:tracePt t="60723" x="10307638" y="2159000"/>
          <p14:tracePt t="60725" x="10312400" y="2159000"/>
          <p14:tracePt t="60726" x="10312400" y="2149475"/>
          <p14:tracePt t="60727" x="10320338" y="2146300"/>
          <p14:tracePt t="60730" x="10325100" y="2141538"/>
          <p14:tracePt t="60732" x="10325100" y="2138363"/>
          <p14:tracePt t="60732" x="10325100" y="2133600"/>
          <p14:tracePt t="60734" x="10328275" y="2128838"/>
          <p14:tracePt t="60735" x="10328275" y="2125663"/>
          <p14:tracePt t="60736" x="10333038" y="2120900"/>
          <p14:tracePt t="60739" x="10336213" y="2120900"/>
          <p14:tracePt t="60739" x="10336213" y="2116138"/>
          <p14:tracePt t="60740" x="10336213" y="2112963"/>
          <p14:tracePt t="60741" x="10340975" y="2112963"/>
          <p14:tracePt t="60742" x="10340975" y="2108200"/>
          <p14:tracePt t="60743" x="10345738" y="2105025"/>
          <p14:tracePt t="60744" x="10345738" y="2100263"/>
          <p14:tracePt t="60746" x="10348913" y="2095500"/>
          <p14:tracePt t="60750" x="10348913" y="2092325"/>
          <p14:tracePt t="60751" x="10348913" y="2087563"/>
          <p14:tracePt t="60752" x="10348913" y="2084388"/>
          <p14:tracePt t="60754" x="10353675" y="2079625"/>
          <p14:tracePt t="60756" x="10353675" y="2074863"/>
          <p14:tracePt t="60759" x="10356850" y="2074863"/>
          <p14:tracePt t="60761" x="10356850" y="2071688"/>
          <p14:tracePt t="60763" x="10356850" y="2066925"/>
          <p14:tracePt t="60765" x="10356850" y="2062163"/>
          <p14:tracePt t="60769" x="10356850" y="2058988"/>
          <p14:tracePt t="60772" x="10356850" y="2054225"/>
          <p14:tracePt t="60775" x="10356850" y="2051050"/>
          <p14:tracePt t="60780" x="10356850" y="2046288"/>
          <p14:tracePt t="60783" x="10356850" y="2041525"/>
          <p14:tracePt t="60785" x="10356850" y="2038350"/>
          <p14:tracePt t="60790" x="10356850" y="2033588"/>
          <p14:tracePt t="60792" x="10356850" y="2028825"/>
          <p14:tracePt t="60797" x="10356850" y="2025650"/>
          <p14:tracePt t="60805" x="10356850" y="2020888"/>
          <p14:tracePt t="60808" x="10356850" y="2017713"/>
          <p14:tracePt t="60812" x="10356850" y="2012950"/>
          <p14:tracePt t="60815" x="10356850" y="2008188"/>
          <p14:tracePt t="60820" x="10356850" y="2005013"/>
          <p14:tracePt t="60823" x="10356850" y="2000250"/>
          <p14:tracePt t="60831" x="10356850" y="1995488"/>
          <p14:tracePt t="60833" x="10356850" y="1992313"/>
          <p14:tracePt t="60838" x="10356850" y="1987550"/>
          <p14:tracePt t="60840" x="10356850" y="1984375"/>
          <p14:tracePt t="60845" x="10356850" y="1979613"/>
          <p14:tracePt t="60847" x="10356850" y="1974850"/>
          <p14:tracePt t="60854" x="10356850" y="1971675"/>
          <p14:tracePt t="60858" x="10356850" y="1966913"/>
          <p14:tracePt t="60862" x="10356850" y="1963738"/>
          <p14:tracePt t="60863" x="10361613" y="1963738"/>
          <p14:tracePt t="60864" x="10361613" y="1958975"/>
          <p14:tracePt t="60867" x="10361613" y="1954213"/>
          <p14:tracePt t="60873" x="10366375" y="1951038"/>
          <p14:tracePt t="60875" x="10366375" y="1946275"/>
          <p14:tracePt t="60880" x="10366375" y="1941513"/>
          <p14:tracePt t="60884" x="10366375" y="1938338"/>
          <p14:tracePt t="60885" x="10369550" y="1938338"/>
          <p14:tracePt t="60887" x="10369550" y="1933575"/>
          <p14:tracePt t="60890" x="10369550" y="1930400"/>
          <p14:tracePt t="60896" x="10369550" y="1925638"/>
          <p14:tracePt t="60901" x="10369550" y="1920875"/>
          <p14:tracePt t="60903" x="10369550" y="1917700"/>
          <p14:tracePt t="60906" x="10369550" y="1912938"/>
          <p14:tracePt t="60909" x="10369550" y="1908175"/>
          <p14:tracePt t="60912" x="10369550" y="1905000"/>
          <p14:tracePt t="60917" x="10369550" y="1900238"/>
          <p14:tracePt t="60920" x="10369550" y="1897063"/>
          <p14:tracePt t="60922" x="10369550" y="1892300"/>
          <p14:tracePt t="60926" x="10369550" y="1887538"/>
          <p14:tracePt t="60928" x="10369550" y="1884363"/>
          <p14:tracePt t="60929" x="10366375" y="1884363"/>
          <p14:tracePt t="60932" x="10366375" y="1879600"/>
          <p14:tracePt t="60937" x="10361613" y="1879600"/>
          <p14:tracePt t="60940" x="10361613" y="1876425"/>
          <p14:tracePt t="60947" x="10361613" y="1871663"/>
          <p14:tracePt t="60970" x="10361613" y="1866900"/>
          <p14:tracePt t="60986" x="10356850" y="1866900"/>
          <p14:tracePt t="60994" x="10356850" y="1863725"/>
          <p14:tracePt t="60996" x="10353675" y="1863725"/>
          <p14:tracePt t="61006" x="10353675" y="1858963"/>
          <p14:tracePt t="61015" x="10353675" y="1854200"/>
          <p14:tracePt t="61017" x="10348913" y="1854200"/>
          <p14:tracePt t="61024" x="10345738" y="1854200"/>
          <p14:tracePt t="61027" x="10345738" y="1851025"/>
          <p14:tracePt t="61028" x="10340975" y="1851025"/>
          <p14:tracePt t="61032" x="10336213" y="1846263"/>
          <p14:tracePt t="61036" x="10333038" y="1843088"/>
          <p14:tracePt t="61039" x="10333038" y="1838325"/>
          <p14:tracePt t="61040" x="10328275" y="1838325"/>
          <p14:tracePt t="61044" x="10328275" y="1833563"/>
          <p14:tracePt t="61047" x="10328275" y="1830388"/>
          <p14:tracePt t="61048" x="10325100" y="1830388"/>
          <p14:tracePt t="61052" x="10320338" y="1830388"/>
          <p14:tracePt t="61056" x="10315575" y="1825625"/>
          <p14:tracePt t="61061" x="10312400" y="1825625"/>
          <p14:tracePt t="61062" x="10312400" y="1820863"/>
          <p14:tracePt t="61067" x="10307638" y="1820863"/>
          <p14:tracePt t="61068" x="10307638" y="1817688"/>
          <p14:tracePt t="61075" x="10302875" y="1817688"/>
          <p14:tracePt t="61095" x="10302875" y="1812925"/>
          <p14:tracePt t="61154" x="10307638" y="1812925"/>
          <p14:tracePt t="61156" x="10312400" y="1812925"/>
          <p14:tracePt t="61159" x="10315575" y="1812925"/>
          <p14:tracePt t="61160" x="10320338" y="1812925"/>
          <p14:tracePt t="61164" x="10325100" y="1812925"/>
          <p14:tracePt t="61167" x="10328275" y="1812925"/>
          <p14:tracePt t="61169" x="10333038" y="1812925"/>
          <p14:tracePt t="61171" x="10336213" y="1812925"/>
          <p14:tracePt t="61174" x="10340975" y="1812925"/>
          <p14:tracePt t="61175" x="10345738" y="1812925"/>
          <p14:tracePt t="61177" x="10348913" y="1812925"/>
          <p14:tracePt t="61181" x="10353675" y="1812925"/>
          <p14:tracePt t="61184" x="10356850" y="1812925"/>
          <p14:tracePt t="61186" x="10361613" y="1812925"/>
          <p14:tracePt t="61189" x="10366375" y="1812925"/>
          <p14:tracePt t="61192" x="10369550" y="1812925"/>
          <p14:tracePt t="61194" x="10374313" y="1812925"/>
          <p14:tracePt t="61201" x="10379075" y="1812925"/>
          <p14:tracePt t="61203" x="10382250" y="1812925"/>
          <p14:tracePt t="61206" x="10387013" y="1812925"/>
          <p14:tracePt t="61209" x="10390188" y="1812925"/>
          <p14:tracePt t="61213" x="10394950" y="1812925"/>
          <p14:tracePt t="61222" x="10399713" y="1812925"/>
          <p14:tracePt t="61225" x="10399713" y="1817688"/>
          <p14:tracePt t="61226" x="10402888" y="1817688"/>
          <p14:tracePt t="61228" x="10407650" y="1817688"/>
          <p14:tracePt t="61232" x="10412413" y="1817688"/>
          <p14:tracePt t="61234" x="10415588" y="1817688"/>
          <p14:tracePt t="61236" x="10420350" y="1817688"/>
          <p14:tracePt t="61240" x="10423525" y="1817688"/>
          <p14:tracePt t="61241" x="10428288" y="1820863"/>
          <p14:tracePt t="61243" x="10433050" y="1820863"/>
          <p14:tracePt t="61245" x="10436225" y="1820863"/>
          <p14:tracePt t="61246" x="10440988" y="1820863"/>
          <p14:tracePt t="61247" x="10444163" y="1820863"/>
          <p14:tracePt t="61250" x="10448925" y="1820863"/>
          <p14:tracePt t="61252" x="10453688" y="1820863"/>
          <p14:tracePt t="61253" x="10456863" y="1820863"/>
          <p14:tracePt t="61254" x="10461625" y="1820863"/>
          <p14:tracePt t="61255" x="10466388" y="1820863"/>
          <p14:tracePt t="61257" x="10469563" y="1820863"/>
          <p14:tracePt t="61259" x="10474325" y="1820863"/>
          <p14:tracePt t="61261" x="10477500" y="1820863"/>
          <p14:tracePt t="61262" x="10482263" y="1820863"/>
          <p14:tracePt t="61264" x="10487025" y="1820863"/>
          <p14:tracePt t="61266" x="10490200" y="1820863"/>
          <p14:tracePt t="61269" x="10499725" y="1820863"/>
          <p14:tracePt t="61271" x="10502900" y="1817688"/>
          <p14:tracePt t="61272" x="10507663" y="1817688"/>
          <p14:tracePt t="61275" x="10515600" y="1817688"/>
          <p14:tracePt t="61278" x="10520363" y="1817688"/>
          <p14:tracePt t="61280" x="10520363" y="1812925"/>
          <p14:tracePt t="61282" x="10523538" y="1812925"/>
          <p14:tracePt t="61284" x="10528300" y="1812925"/>
          <p14:tracePt t="61285" x="10533063" y="1812925"/>
          <p14:tracePt t="61286" x="10533063" y="1809750"/>
          <p14:tracePt t="61288" x="10536238" y="1809750"/>
          <p14:tracePt t="61289" x="10541000" y="1809750"/>
          <p14:tracePt t="61291" x="10544175" y="1809750"/>
          <p14:tracePt t="61295" x="10548938" y="1809750"/>
          <p14:tracePt t="61297" x="10553700" y="1809750"/>
          <p14:tracePt t="61298" x="10556875" y="1809750"/>
          <p14:tracePt t="61300" x="10561638" y="1809750"/>
          <p14:tracePt t="61301" x="10564813" y="1809750"/>
          <p14:tracePt t="61303" x="10569575" y="1809750"/>
          <p14:tracePt t="61305" x="10574338" y="1809750"/>
          <p14:tracePt t="61306" x="10577513" y="1809750"/>
          <p14:tracePt t="61307" x="10582275" y="1809750"/>
          <p14:tracePt t="61308" x="10587038" y="1809750"/>
          <p14:tracePt t="61309" x="10590213" y="1809750"/>
          <p14:tracePt t="61310" x="10594975" y="1809750"/>
          <p14:tracePt t="61312" x="10598150" y="1809750"/>
          <p14:tracePt t="61313" x="10602913" y="1809750"/>
          <p14:tracePt t="61314" x="10607675" y="1809750"/>
          <p14:tracePt t="61315" x="10610850" y="1809750"/>
          <p14:tracePt t="61317" x="10620375" y="1809750"/>
          <p14:tracePt t="61318" x="10623550" y="1809750"/>
          <p14:tracePt t="61319" x="10631488" y="1809750"/>
          <p14:tracePt t="61320" x="10636250" y="1809750"/>
          <p14:tracePt t="61321" x="10644188" y="1809750"/>
          <p14:tracePt t="61322" x="10648950" y="1809750"/>
          <p14:tracePt t="61323" x="10653713" y="1809750"/>
          <p14:tracePt t="61324" x="10656888" y="1809750"/>
          <p14:tracePt t="61325" x="10664825" y="1809750"/>
          <p14:tracePt t="61326" x="10669588" y="1809750"/>
          <p14:tracePt t="61327" x="10677525" y="1809750"/>
          <p14:tracePt t="61328" x="10685463" y="1809750"/>
          <p14:tracePt t="61329" x="10690225" y="1809750"/>
          <p14:tracePt t="61331" x="10694988" y="1809750"/>
          <p14:tracePt t="61332" x="10710863" y="1809750"/>
          <p14:tracePt t="61333" x="10715625" y="1809750"/>
          <p14:tracePt t="61334" x="10718800" y="1809750"/>
          <p14:tracePt t="61335" x="10723563" y="1809750"/>
          <p14:tracePt t="61336" x="10731500" y="1809750"/>
          <p14:tracePt t="61337" x="10741025" y="1809750"/>
          <p14:tracePt t="61339" x="10748963" y="1809750"/>
          <p14:tracePt t="61340" x="10752138" y="1809750"/>
          <p14:tracePt t="61341" x="10761663" y="1809750"/>
          <p14:tracePt t="61343" x="10769600" y="1809750"/>
          <p14:tracePt t="61344" x="10772775" y="1809750"/>
          <p14:tracePt t="61345" x="10782300" y="1809750"/>
          <p14:tracePt t="61346" x="10785475" y="1809750"/>
          <p14:tracePt t="61347" x="10795000" y="1809750"/>
          <p14:tracePt t="61348" x="10798175" y="1809750"/>
          <p14:tracePt t="61350" x="10802938" y="1809750"/>
          <p14:tracePt t="61351" x="10815638" y="1809750"/>
          <p14:tracePt t="61352" x="10818813" y="1809750"/>
          <p14:tracePt t="61353" x="10823575" y="1809750"/>
          <p14:tracePt t="61354" x="10828338" y="1809750"/>
          <p14:tracePt t="61356" x="10831513" y="1809750"/>
          <p14:tracePt t="61357" x="10839450" y="1809750"/>
          <p14:tracePt t="61359" x="10844213" y="1809750"/>
          <p14:tracePt t="61360" x="10848975" y="1809750"/>
          <p14:tracePt t="61361" x="10852150" y="1809750"/>
          <p14:tracePt t="61364" x="10856913" y="1809750"/>
          <p14:tracePt t="61364" x="10861675" y="1809750"/>
          <p14:tracePt t="61367" x="10869613" y="1809750"/>
          <p14:tracePt t="61368" x="10872788" y="1809750"/>
          <p14:tracePt t="61370" x="10877550" y="1809750"/>
          <p14:tracePt t="61374" x="10882313" y="1809750"/>
          <p14:tracePt t="61375" x="10885488" y="1809750"/>
          <p14:tracePt t="61378" x="10890250" y="1809750"/>
          <p14:tracePt t="61379" x="10893425" y="1809750"/>
          <p14:tracePt t="61381" x="10898188" y="1809750"/>
          <p14:tracePt t="61384" x="10902950" y="1809750"/>
          <p14:tracePt t="61532" x="10902950" y="1804988"/>
          <p14:tracePt t="61535" x="10898188" y="1804988"/>
          <p14:tracePt t="61563" x="10893425" y="1804988"/>
          <p14:tracePt t="61594" x="10890250" y="1804988"/>
          <p14:tracePt t="61598" x="10890250" y="1800225"/>
          <p14:tracePt t="61639" x="10885488" y="1800225"/>
          <p14:tracePt t="61717" x="10885488" y="1797050"/>
          <p14:tracePt t="61748" x="10882313" y="1797050"/>
          <p14:tracePt t="62077" x="10882313" y="1792288"/>
          <p14:tracePt t="62081" x="10882313" y="1789113"/>
          <p14:tracePt t="67787" x="10885488" y="1792288"/>
          <p14:tracePt t="67789" x="10890250" y="1797050"/>
          <p14:tracePt t="67791" x="10893425" y="1797050"/>
          <p14:tracePt t="67792" x="10898188" y="1797050"/>
          <p14:tracePt t="67793" x="10898188" y="1800225"/>
          <p14:tracePt t="67794" x="10906125" y="1804988"/>
          <p14:tracePt t="67796" x="10910888" y="1804988"/>
          <p14:tracePt t="67797" x="10918825" y="1809750"/>
          <p14:tracePt t="67798" x="10923588" y="1809750"/>
          <p14:tracePt t="67799" x="10926763" y="1809750"/>
          <p14:tracePt t="67800" x="10931525" y="1809750"/>
          <p14:tracePt t="67801" x="10939463" y="1809750"/>
          <p14:tracePt t="67802" x="10948988" y="1812925"/>
          <p14:tracePt t="67803" x="10956925" y="1812925"/>
          <p14:tracePt t="67806" x="10972800" y="1817688"/>
          <p14:tracePt t="67807" x="10982325" y="1820863"/>
          <p14:tracePt t="67808" x="10993438" y="1820863"/>
          <p14:tracePt t="67809" x="11014075" y="1820863"/>
          <p14:tracePt t="67810" x="11026775" y="1825625"/>
          <p14:tracePt t="67811" x="11039475" y="1825625"/>
          <p14:tracePt t="67812" x="11056938" y="1825625"/>
          <p14:tracePt t="67813" x="11072813" y="1825625"/>
          <p14:tracePt t="67814" x="11093450" y="1825625"/>
          <p14:tracePt t="67815" x="11123613" y="1825625"/>
          <p14:tracePt t="67816" x="11144250" y="1825625"/>
          <p14:tracePt t="67817" x="11160125" y="1825625"/>
          <p14:tracePt t="67818" x="11172825" y="1825625"/>
          <p14:tracePt t="67819" x="11198225" y="1825625"/>
          <p14:tracePt t="67820" x="11218863" y="1825625"/>
          <p14:tracePt t="67821" x="11231563" y="1825625"/>
          <p14:tracePt t="67822" x="11255375" y="1825625"/>
          <p14:tracePt t="67824" x="11331575" y="1825625"/>
          <p14:tracePt t="67825" x="11352213" y="1825625"/>
          <p14:tracePt t="67826" x="11376025" y="1825625"/>
          <p14:tracePt t="67827" x="11401425" y="1825625"/>
          <p14:tracePt t="67828" x="11414125" y="1825625"/>
          <p14:tracePt t="67829" x="11434763" y="1825625"/>
          <p14:tracePt t="67830" x="11460163" y="1825625"/>
          <p14:tracePt t="67831" x="11485563" y="1825625"/>
          <p14:tracePt t="67832" x="11501438" y="1825625"/>
          <p14:tracePt t="67833" x="11522075" y="1825625"/>
          <p14:tracePt t="67834" x="11542713" y="1825625"/>
          <p14:tracePt t="67835" x="11555413" y="1830388"/>
          <p14:tracePt t="67836" x="11580813" y="1833563"/>
          <p14:tracePt t="67838" x="11601450" y="1846263"/>
          <p14:tracePt t="67840" x="11647488" y="1863725"/>
          <p14:tracePt t="67841" x="11655425" y="1866900"/>
          <p14:tracePt t="67843" x="11676063" y="1876425"/>
          <p14:tracePt t="67844" x="11688763" y="1879600"/>
          <p14:tracePt t="67845" x="11704638" y="1884363"/>
          <p14:tracePt t="67846" x="11714163" y="1887538"/>
          <p14:tracePt t="67847" x="11726863" y="1900238"/>
          <p14:tracePt t="67848" x="11737975" y="1905000"/>
          <p14:tracePt t="67849" x="11747500" y="1908175"/>
          <p14:tracePt t="67850" x="11755438" y="1912938"/>
          <p14:tracePt t="67851" x="11771313" y="1917700"/>
          <p14:tracePt t="67852" x="11780838" y="1925638"/>
          <p14:tracePt t="67853" x="11791950" y="1930400"/>
          <p14:tracePt t="67854" x="11801475" y="1933575"/>
          <p14:tracePt t="67855" x="11814175" y="1938338"/>
          <p14:tracePt t="67857" x="11834813" y="1946275"/>
          <p14:tracePt t="67858" x="11847513" y="1954213"/>
          <p14:tracePt t="67859" x="11855450" y="1954213"/>
          <p14:tracePt t="67860" x="11876088" y="1966913"/>
          <p14:tracePt t="67861" x="11884025" y="1974850"/>
          <p14:tracePt t="67862" x="11891963" y="1974850"/>
          <p14:tracePt t="67864" x="11904663" y="1984375"/>
          <p14:tracePt t="67864" x="11912600" y="1984375"/>
          <p14:tracePt t="67865" x="11922125" y="1992313"/>
          <p14:tracePt t="67866" x="11930063" y="1995488"/>
          <p14:tracePt t="67867" x="11938000" y="1995488"/>
          <p14:tracePt t="67868" x="11945938" y="2008188"/>
          <p14:tracePt t="67869" x="11955463" y="2012950"/>
          <p14:tracePt t="67870" x="11971338" y="2017713"/>
          <p14:tracePt t="67871" x="11984038" y="2020888"/>
          <p14:tracePt t="67873" x="11999913" y="2028825"/>
          <p14:tracePt t="67874" x="12012613" y="2033588"/>
          <p14:tracePt t="67875" x="12022138" y="2041525"/>
          <p14:tracePt t="67876" x="12038013" y="2046288"/>
          <p14:tracePt t="67877" x="12045950" y="2051050"/>
          <p14:tracePt t="67878" x="12058650" y="2054225"/>
          <p14:tracePt t="67879" x="12066588" y="2058988"/>
          <p14:tracePt t="67881" x="12087225" y="2071688"/>
          <p14:tracePt t="67882" x="12099925" y="2074863"/>
          <p14:tracePt t="67883" x="12109450" y="2079625"/>
          <p14:tracePt t="67884" x="12125325" y="2087563"/>
          <p14:tracePt t="67885" x="12138025" y="2092325"/>
          <p14:tracePt t="67886" x="12145963" y="2095500"/>
          <p14:tracePt t="67887" x="12158663" y="2100263"/>
          <p14:tracePt t="67888" x="12176125" y="2108200"/>
          <p14:tracePt t="67889" x="12187238" y="2116138"/>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9FE6-064F-E791-00AA-31479E0F5527}"/>
              </a:ext>
            </a:extLst>
          </p:cNvPr>
          <p:cNvSpPr>
            <a:spLocks noGrp="1"/>
          </p:cNvSpPr>
          <p:nvPr>
            <p:ph type="title"/>
          </p:nvPr>
        </p:nvSpPr>
        <p:spPr/>
        <p:txBody>
          <a:bodyPr/>
          <a:lstStyle/>
          <a:p>
            <a:r>
              <a:rPr lang="en-US" dirty="0"/>
              <a:t>Eos </a:t>
            </a:r>
            <a:r>
              <a:rPr lang="en-US" sz="2000" dirty="0"/>
              <a:t>[6]</a:t>
            </a:r>
            <a:endParaRPr lang="en-US" dirty="0"/>
          </a:p>
        </p:txBody>
      </p:sp>
      <p:sp>
        <p:nvSpPr>
          <p:cNvPr id="3" name="Content Placeholder 2">
            <a:extLst>
              <a:ext uri="{FF2B5EF4-FFF2-40B4-BE49-F238E27FC236}">
                <a16:creationId xmlns:a16="http://schemas.microsoft.com/office/drawing/2014/main" id="{E7F7BDA9-D70D-12F0-C56F-3DA3A4490F54}"/>
              </a:ext>
            </a:extLst>
          </p:cNvPr>
          <p:cNvSpPr>
            <a:spLocks noGrp="1"/>
          </p:cNvSpPr>
          <p:nvPr>
            <p:ph idx="1"/>
          </p:nvPr>
        </p:nvSpPr>
        <p:spPr>
          <a:xfrm>
            <a:off x="838200" y="1309151"/>
            <a:ext cx="5943600" cy="4351338"/>
          </a:xfrm>
        </p:spPr>
        <p:txBody>
          <a:bodyPr>
            <a:normAutofit/>
          </a:bodyPr>
          <a:lstStyle/>
          <a:p>
            <a:r>
              <a:rPr lang="en-US" dirty="0"/>
              <a:t>Testbed for hybrid neutrino detection technology (LBNL/Berkeley)</a:t>
            </a:r>
          </a:p>
          <a:p>
            <a:pPr lvl="1"/>
            <a:r>
              <a:rPr lang="en-US" dirty="0"/>
              <a:t>See Ed Callaghan’s talk for more detail</a:t>
            </a:r>
          </a:p>
          <a:p>
            <a:r>
              <a:rPr lang="en-US" dirty="0"/>
              <a:t>Mix Cherenkov and Scintillation light </a:t>
            </a:r>
          </a:p>
          <a:p>
            <a:pPr lvl="1"/>
            <a:r>
              <a:rPr lang="en-US" dirty="0"/>
              <a:t>Cherenkov Light</a:t>
            </a:r>
          </a:p>
          <a:p>
            <a:pPr lvl="2"/>
            <a:r>
              <a:rPr lang="en-US" dirty="0"/>
              <a:t>Directional light informs particle direction</a:t>
            </a:r>
          </a:p>
          <a:p>
            <a:pPr lvl="1"/>
            <a:r>
              <a:rPr lang="en-US" dirty="0"/>
              <a:t>Scintillation Light</a:t>
            </a:r>
          </a:p>
          <a:p>
            <a:pPr lvl="2"/>
            <a:r>
              <a:rPr lang="en-US" dirty="0"/>
              <a:t>High light yield improves energy and vertex resolution</a:t>
            </a:r>
          </a:p>
          <a:p>
            <a:pPr lvl="1"/>
            <a:endParaRPr lang="en-US" dirty="0"/>
          </a:p>
        </p:txBody>
      </p:sp>
      <p:sp>
        <p:nvSpPr>
          <p:cNvPr id="4" name="Slide Number Placeholder 3">
            <a:extLst>
              <a:ext uri="{FF2B5EF4-FFF2-40B4-BE49-F238E27FC236}">
                <a16:creationId xmlns:a16="http://schemas.microsoft.com/office/drawing/2014/main" id="{FAB73989-A7C8-86C6-9007-7D475D2B4684}"/>
              </a:ext>
            </a:extLst>
          </p:cNvPr>
          <p:cNvSpPr>
            <a:spLocks noGrp="1"/>
          </p:cNvSpPr>
          <p:nvPr>
            <p:ph type="sldNum" sz="quarter" idx="12"/>
          </p:nvPr>
        </p:nvSpPr>
        <p:spPr/>
        <p:txBody>
          <a:bodyPr/>
          <a:lstStyle/>
          <a:p>
            <a:fld id="{E9F420B2-EBC4-466C-BA3D-528752E8DD38}" type="slidenum">
              <a:rPr lang="en-US" smtClean="0"/>
              <a:t>9</a:t>
            </a:fld>
            <a:endParaRPr lang="en-US"/>
          </a:p>
        </p:txBody>
      </p:sp>
      <p:pic>
        <p:nvPicPr>
          <p:cNvPr id="4098" name="Picture 2" descr="EOS">
            <a:extLst>
              <a:ext uri="{FF2B5EF4-FFF2-40B4-BE49-F238E27FC236}">
                <a16:creationId xmlns:a16="http://schemas.microsoft.com/office/drawing/2014/main" id="{DB2ABD71-052D-9917-59CF-897415971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232" y="0"/>
            <a:ext cx="3462867" cy="3591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646DDD6-22F9-28CB-8FD2-EA9F6E08F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231" y="3518304"/>
            <a:ext cx="3462867" cy="259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96668"/>
      </p:ext>
    </p:extLst>
  </p:cSld>
  <p:clrMapOvr>
    <a:masterClrMapping/>
  </p:clrMapOvr>
  <mc:AlternateContent xmlns:mc="http://schemas.openxmlformats.org/markup-compatibility/2006" xmlns:p14="http://schemas.microsoft.com/office/powerpoint/2010/main">
    <mc:Choice Requires="p14">
      <p:transition spd="slow" p14:dur="2000" advTm="44523"/>
    </mc:Choice>
    <mc:Fallback xmlns="">
      <p:transition spd="slow" advTm="4452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TotalTime>
  <Words>3209</Words>
  <Application>Microsoft Office PowerPoint</Application>
  <PresentationFormat>Widescreen</PresentationFormat>
  <Paragraphs>261</Paragraphs>
  <Slides>20</Slides>
  <Notes>14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Book</vt:lpstr>
      <vt:lpstr>Calibri</vt:lpstr>
      <vt:lpstr>Calibri Light</vt:lpstr>
      <vt:lpstr>Cambria Math</vt:lpstr>
      <vt:lpstr>Trebuchet MS</vt:lpstr>
      <vt:lpstr>Office Theme</vt:lpstr>
      <vt:lpstr>PowerPoint Presentation</vt:lpstr>
      <vt:lpstr>Introduction &amp; Motivation</vt:lpstr>
      <vt:lpstr>Mission Relevance</vt:lpstr>
      <vt:lpstr>The Inference Problem:</vt:lpstr>
      <vt:lpstr>Neural Ratio Estimators</vt:lpstr>
      <vt:lpstr>Extended Maximum Likelihood (EML)</vt:lpstr>
      <vt:lpstr>Optimization Routine</vt:lpstr>
      <vt:lpstr>Analytic Reconstruction Study</vt:lpstr>
      <vt:lpstr>Eos [6]</vt:lpstr>
      <vt:lpstr>Eos Reconstruction Study</vt:lpstr>
      <vt:lpstr>PowerPoint Presentation</vt:lpstr>
      <vt:lpstr>HITMAN Workflow</vt:lpstr>
      <vt:lpstr>Future Work</vt:lpstr>
      <vt:lpstr>MTV Impact</vt:lpstr>
      <vt:lpstr>Acknowledgements</vt:lpstr>
      <vt:lpstr>Citations</vt:lpstr>
      <vt:lpstr>Backup Slides…</vt:lpstr>
      <vt:lpstr>Neural Ratio Estimator: Theory</vt:lpstr>
      <vt:lpstr>The Extended Maximum Likelihood: Explicit Inputs</vt:lpstr>
      <vt:lpstr>Network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Timing Resolution and Module Loss on Event Reconstruction</dc:title>
  <dc:creator>Garrett Wendel</dc:creator>
  <cp:lastModifiedBy>Wendel, Garrett Michael</cp:lastModifiedBy>
  <cp:revision>15</cp:revision>
  <dcterms:created xsi:type="dcterms:W3CDTF">2020-09-15T16:13:28Z</dcterms:created>
  <dcterms:modified xsi:type="dcterms:W3CDTF">2023-03-20T12:31:44Z</dcterms:modified>
</cp:coreProperties>
</file>