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0" r:id="rId3"/>
    <p:sldId id="270" r:id="rId4"/>
    <p:sldId id="269" r:id="rId5"/>
    <p:sldId id="271" r:id="rId6"/>
    <p:sldId id="262" r:id="rId7"/>
    <p:sldId id="272" r:id="rId8"/>
    <p:sldId id="264" r:id="rId9"/>
    <p:sldId id="273" r:id="rId10"/>
    <p:sldId id="266" r:id="rId11"/>
    <p:sldId id="263" r:id="rId12"/>
    <p:sldId id="267" r:id="rId13"/>
    <p:sldId id="268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4454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82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1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43A34-90D5-4B34-BED2-C2556C11AAE9}" type="datetimeFigureOut">
              <a:rPr lang="en-US" smtClean="0"/>
              <a:t>3/16/23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9EEBB-ED59-45EE-94F8-A00B3D53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A8C40-71BB-42E5-9001-96A113230332}" type="datetimeFigureOut">
              <a:rPr lang="en-US" smtClean="0"/>
              <a:t>3/16/23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CAEE-CE33-4B9A-BC1D-E2668F76A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6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B67C-1DC4-7048-8F01-108CCE2CC1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6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C9D8E-B781-455D-9489-3A5C4A4D9D14}" type="datetime1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4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9D82-20C3-40A5-A820-1BB3D53279A0}" type="datetime1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097-9716-4D94-ABD8-451A9756AB9A}" type="datetime1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0EC27B-2FED-C916-4075-62D31CB4C757}"/>
              </a:ext>
            </a:extLst>
          </p:cNvPr>
          <p:cNvSpPr/>
          <p:nvPr userDrawn="1"/>
        </p:nvSpPr>
        <p:spPr>
          <a:xfrm>
            <a:off x="10048240" y="6154110"/>
            <a:ext cx="950979" cy="70389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4304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MIT-logo-black-red.png">
            <a:extLst>
              <a:ext uri="{FF2B5EF4-FFF2-40B4-BE49-F238E27FC236}">
                <a16:creationId xmlns:a16="http://schemas.microsoft.com/office/drawing/2014/main" id="{4004DC92-461F-2E10-6C87-7F6AFA62B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80" y="6121422"/>
            <a:ext cx="1458979" cy="736578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91F2D17-86F6-3DE1-BF39-625510FFB3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659" y="6092040"/>
            <a:ext cx="771141" cy="7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9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D1D1-89CC-4D30-A421-39993E9E186B}" type="datetime1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F26B-6C04-4E83-9FA0-EBDA8889F5C0}" type="datetime1">
              <a:rPr lang="en-US" smtClean="0"/>
              <a:t>3/16/23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5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3D2F-C8D9-4421-BCCB-5B43FF1BD27D}" type="datetime1">
              <a:rPr lang="en-US" smtClean="0"/>
              <a:t>3/16/23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6F30-0BFB-4AE7-8E5E-DDD754248C39}" type="datetime1">
              <a:rPr lang="en-US" smtClean="0"/>
              <a:t>3/16/23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9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2EC4-87EF-4AFB-B1D1-885728A0B41A}" type="datetime1">
              <a:rPr lang="en-US" smtClean="0"/>
              <a:t>3/16/23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3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9FEE-C083-410F-8170-78648A612973}" type="datetime1">
              <a:rPr lang="en-US" smtClean="0"/>
              <a:t>3/16/23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5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EBD5-E00F-47F4-A4C3-876DC0BE9F3B}" type="datetime1">
              <a:rPr lang="en-US" smtClean="0"/>
              <a:t>3/16/23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3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29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BB423-6061-48DF-B249-33DE0875FAD0}" type="datetime1">
              <a:rPr lang="en-US" smtClean="0"/>
              <a:t>3/16/23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29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29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9B8A-0457-4E1E-8FD2-4E3A912134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096001"/>
            <a:ext cx="12192000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31" y="6184505"/>
            <a:ext cx="1510478" cy="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1004104" y="6272674"/>
            <a:ext cx="0" cy="4117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77" y="6207824"/>
            <a:ext cx="535351" cy="535589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52142" y="634113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699B8A-0457-4E1E-8FD2-4E3A9121342F}" type="slidenum"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440334" y="6152452"/>
            <a:ext cx="85261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Your</a:t>
            </a:r>
            <a:r>
              <a:rPr lang="en-US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Logo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0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tiff"/><Relationship Id="rId18" Type="http://schemas.openxmlformats.org/officeDocument/2006/relationships/image" Target="../media/image32.tiff"/><Relationship Id="rId3" Type="http://schemas.openxmlformats.org/officeDocument/2006/relationships/image" Target="../media/image17.jpeg"/><Relationship Id="rId7" Type="http://schemas.openxmlformats.org/officeDocument/2006/relationships/image" Target="../media/image21.tiff"/><Relationship Id="rId12" Type="http://schemas.openxmlformats.org/officeDocument/2006/relationships/image" Target="../media/image26.tiff"/><Relationship Id="rId17" Type="http://schemas.openxmlformats.org/officeDocument/2006/relationships/image" Target="../media/image31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5" Type="http://schemas.openxmlformats.org/officeDocument/2006/relationships/image" Target="../media/image29.tiff"/><Relationship Id="rId10" Type="http://schemas.openxmlformats.org/officeDocument/2006/relationships/image" Target="../media/image24.tiff"/><Relationship Id="rId4" Type="http://schemas.openxmlformats.org/officeDocument/2006/relationships/image" Target="../media/image18.jpeg"/><Relationship Id="rId9" Type="http://schemas.openxmlformats.org/officeDocument/2006/relationships/image" Target="../media/image23.tiff"/><Relationship Id="rId1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22414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0062" y="620224"/>
            <a:ext cx="8272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Electric Zero Knowledge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5564" y="4548264"/>
            <a:ext cx="71121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Areg Danagoulian</a:t>
            </a:r>
          </a:p>
          <a:p>
            <a:pPr algn="r"/>
            <a:r>
              <a:rPr lang="en-US" sz="2000" dirty="0"/>
              <a:t>Laboratory of Applied Nuclear Physics (LANPh), MIT</a:t>
            </a:r>
          </a:p>
          <a:p>
            <a:pPr algn="r"/>
            <a:r>
              <a:rPr lang="en-US" sz="2000" b="1" dirty="0"/>
              <a:t>Lab collaborators</a:t>
            </a:r>
            <a:r>
              <a:rPr lang="en-US" sz="2000" dirty="0"/>
              <a:t>: Glen Warren, </a:t>
            </a:r>
            <a:r>
              <a:rPr lang="en-US" sz="2000" dirty="0" err="1"/>
              <a:t>Mital</a:t>
            </a:r>
            <a:r>
              <a:rPr lang="en-US" sz="2000" dirty="0"/>
              <a:t> </a:t>
            </a:r>
            <a:r>
              <a:rPr lang="en-US" sz="2000"/>
              <a:t>Zalavadia</a:t>
            </a:r>
            <a:endParaRPr lang="en-US" sz="2000" dirty="0"/>
          </a:p>
          <a:p>
            <a:pPr algn="r"/>
            <a:r>
              <a:rPr lang="en-US" sz="2000" b="1" dirty="0"/>
              <a:t>PNNL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43A72-1531-164D-8F90-A1481AA9A8BF}"/>
              </a:ext>
            </a:extLst>
          </p:cNvPr>
          <p:cNvSpPr txBox="1"/>
          <p:nvPr/>
        </p:nvSpPr>
        <p:spPr>
          <a:xfrm>
            <a:off x="3414161" y="3071351"/>
            <a:ext cx="4118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2023 MTV Workshop</a:t>
            </a:r>
          </a:p>
          <a:p>
            <a:r>
              <a:rPr lang="en-US" dirty="0"/>
              <a:t>(March 22)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35" y="1617571"/>
            <a:ext cx="2602724" cy="26038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CFC876-38B3-E04F-A6EB-7F8649A2875D}"/>
              </a:ext>
            </a:extLst>
          </p:cNvPr>
          <p:cNvCxnSpPr/>
          <p:nvPr/>
        </p:nvCxnSpPr>
        <p:spPr>
          <a:xfrm>
            <a:off x="3205150" y="1967011"/>
            <a:ext cx="0" cy="190500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45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add </a:t>
            </a:r>
            <a:r>
              <a:rPr lang="en-US" dirty="0" err="1"/>
              <a:t>futher</a:t>
            </a:r>
            <a:r>
              <a:rPr lang="en-US" dirty="0"/>
              <a:t> security / confidence in the warhead verification protocol</a:t>
            </a:r>
          </a:p>
          <a:p>
            <a:r>
              <a:rPr lang="en-US" dirty="0"/>
              <a:t>Applies to any TOF-based technique</a:t>
            </a:r>
          </a:p>
        </p:txBody>
      </p:sp>
    </p:spTree>
    <p:extLst>
      <p:ext uri="{BB962C8B-B14F-4D97-AF65-F5344CB8AC3E}">
        <p14:creationId xmlns:p14="http://schemas.microsoft.com/office/powerpoint/2010/main" val="323215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MTV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4304"/>
            <a:ext cx="11353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Collaboration with national laboratories </a:t>
            </a:r>
          </a:p>
          <a:p>
            <a:r>
              <a:rPr lang="en-US" dirty="0"/>
              <a:t>Current collaborators:</a:t>
            </a:r>
          </a:p>
          <a:p>
            <a:pPr lvl="1"/>
            <a:r>
              <a:rPr lang="en-US" dirty="0"/>
              <a:t>Glen Warren, </a:t>
            </a:r>
            <a:r>
              <a:rPr lang="en-US" dirty="0" err="1"/>
              <a:t>Mital</a:t>
            </a:r>
            <a:r>
              <a:rPr lang="en-US" dirty="0"/>
              <a:t> </a:t>
            </a:r>
            <a:r>
              <a:rPr lang="en-US" dirty="0" err="1"/>
              <a:t>Zalavadia</a:t>
            </a:r>
            <a:r>
              <a:rPr lang="en-US" dirty="0"/>
              <a:t>, Michael Moore and others – PNNL, IVAC project </a:t>
            </a:r>
          </a:p>
          <a:p>
            <a:pPr lvl="1"/>
            <a:r>
              <a:rPr lang="en-US" dirty="0"/>
              <a:t>Ben McDonald – PNNL, NRTA-SG project</a:t>
            </a:r>
          </a:p>
          <a:p>
            <a:pPr lvl="1"/>
            <a:r>
              <a:rPr lang="en-US" dirty="0"/>
              <a:t>Rob Goldston -- PPPL</a:t>
            </a:r>
          </a:p>
          <a:p>
            <a:r>
              <a:rPr lang="en-US" dirty="0"/>
              <a:t>Possible future lab and university collaborations:</a:t>
            </a:r>
          </a:p>
          <a:p>
            <a:pPr lvl="1"/>
            <a:r>
              <a:rPr lang="en-US" dirty="0"/>
              <a:t>Jason Nattress, ORNL (white paper submitted)</a:t>
            </a:r>
          </a:p>
          <a:p>
            <a:pPr lvl="1"/>
            <a:r>
              <a:rPr lang="en-US" dirty="0"/>
              <a:t>Jason Hayward, UTK</a:t>
            </a:r>
          </a:p>
          <a:p>
            <a:r>
              <a:rPr lang="en-US" dirty="0"/>
              <a:t>Technology transitions – possible users:</a:t>
            </a:r>
          </a:p>
          <a:p>
            <a:pPr lvl="1"/>
            <a:r>
              <a:rPr lang="en-US" dirty="0"/>
              <a:t>NNSA, NA-22</a:t>
            </a:r>
          </a:p>
          <a:p>
            <a:pPr lvl="1"/>
            <a:r>
              <a:rPr lang="en-US" dirty="0"/>
              <a:t>IAEA?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9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9369"/>
            <a:ext cx="10515600" cy="4351338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strike="sngStrike" dirty="0"/>
              <a:t>digital electronics</a:t>
            </a:r>
            <a:r>
              <a:rPr lang="en-US" dirty="0"/>
              <a:t> </a:t>
            </a:r>
            <a:r>
              <a:rPr lang="en-US" i="1" dirty="0"/>
              <a:t>electricity</a:t>
            </a:r>
            <a:r>
              <a:rPr lang="en-US" dirty="0"/>
              <a:t> to reduce a spectrum to two numbers:  counts1, counts2… for a ZK comparison </a:t>
            </a:r>
          </a:p>
          <a:p>
            <a:endParaRPr lang="en-US" dirty="0"/>
          </a:p>
          <a:p>
            <a:r>
              <a:rPr lang="en-US" dirty="0"/>
              <a:t>Analog primitive devices – simple and easy to verify: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 size &gt;&gt; </a:t>
            </a:r>
            <a:r>
              <a:rPr lang="en-US" dirty="0" err="1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-ray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easy to test and verify</a:t>
            </a:r>
          </a:p>
          <a:p>
            <a:pPr lvl="1"/>
            <a:r>
              <a:rPr lang="en-US" dirty="0"/>
              <a:t>O(100) components</a:t>
            </a:r>
          </a:p>
          <a:p>
            <a:pPr lvl="1"/>
            <a:endParaRPr lang="en-US" dirty="0"/>
          </a:p>
          <a:p>
            <a:r>
              <a:rPr lang="en-US" b="1" u="sng" dirty="0"/>
              <a:t>Preliminary</a:t>
            </a:r>
            <a:r>
              <a:rPr lang="en-US" dirty="0"/>
              <a:t> simulation results show that this is feasible</a:t>
            </a:r>
          </a:p>
        </p:txBody>
      </p:sp>
    </p:spTree>
    <p:extLst>
      <p:ext uri="{BB962C8B-B14F-4D97-AF65-F5344CB8AC3E}">
        <p14:creationId xmlns:p14="http://schemas.microsoft.com/office/powerpoint/2010/main" val="930531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8992-5B71-9842-91DA-03291FA9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1EF9B-68B7-9643-9A4B-432331187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Collaborate with colleagues / electrical engineers at national labs</a:t>
            </a:r>
          </a:p>
          <a:p>
            <a:pPr lvl="1"/>
            <a:r>
              <a:rPr lang="en-US" dirty="0"/>
              <a:t>improve the design</a:t>
            </a:r>
          </a:p>
          <a:p>
            <a:pPr lvl="1"/>
            <a:r>
              <a:rPr lang="en-US" dirty="0"/>
              <a:t>develop a breadboard prototype</a:t>
            </a:r>
          </a:p>
          <a:p>
            <a:pPr lvl="1"/>
            <a:r>
              <a:rPr lang="en-US" dirty="0"/>
              <a:t>apply to the output of our DT-based NRTA</a:t>
            </a:r>
          </a:p>
          <a:p>
            <a:endParaRPr lang="en-US" dirty="0"/>
          </a:p>
          <a:p>
            <a:r>
              <a:rPr lang="en-US" dirty="0"/>
              <a:t>Possible challenges ahead:</a:t>
            </a:r>
          </a:p>
          <a:p>
            <a:pPr lvl="1"/>
            <a:r>
              <a:rPr lang="en-US" dirty="0"/>
              <a:t>Comparators require transistors with </a:t>
            </a:r>
            <a:r>
              <a:rPr lang="en-US" u="sng" dirty="0"/>
              <a:t>identical</a:t>
            </a:r>
            <a:r>
              <a:rPr lang="en-US" dirty="0"/>
              <a:t>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 – not easy (variability of dopant levels)</a:t>
            </a:r>
          </a:p>
          <a:p>
            <a:pPr lvl="1"/>
            <a:r>
              <a:rPr lang="en-US" dirty="0"/>
              <a:t>Possible solution:  produce two transistors on a single silicon wafer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252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971550" y="2134214"/>
            <a:ext cx="8229600" cy="30868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The Consortium for Monitoring, Technology, and Verification would like to thank the DOE-NNSA for the continued support of these research activities. </a:t>
            </a:r>
          </a:p>
          <a:p>
            <a:pPr marL="0" indent="0">
              <a:buNone/>
            </a:pPr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pPr marL="400050" lvl="1" indent="0"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This work was funded by the Consortium for Monitoring, Technology, and Verification under Department of Energy National Nuclear Security Administration award number DE-NA0003920</a:t>
            </a:r>
            <a:endParaRPr lang="en-US" sz="18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pic>
        <p:nvPicPr>
          <p:cNvPr id="13" name="Picture 18" descr="DOE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593" y="5256616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NNSA Logo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790" y="5278063"/>
            <a:ext cx="2372430" cy="67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CE6D5-5773-9547-A6D1-905B8289F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985638"/>
            <a:ext cx="849124" cy="849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59F6-20D9-EB47-97B7-FC9EA41B2A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126802"/>
            <a:ext cx="849124" cy="560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4D14EE-A644-BB42-B141-0BA8EB46F0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5" y="3066798"/>
            <a:ext cx="761995" cy="761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B4CB7-A05E-154B-829F-ED1FFE7F2D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05" y="2126809"/>
            <a:ext cx="781314" cy="641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3A56EA-0954-994F-A4C9-50CA4AF86CF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5" y="979675"/>
            <a:ext cx="849124" cy="849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306836-C282-7B41-9D66-E591BB41B1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88" y="5161312"/>
            <a:ext cx="684982" cy="679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F8AB70-5F2A-3342-AE45-3659303EC8C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582" y="1060207"/>
            <a:ext cx="724383" cy="679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7E71E-3FC7-AA47-808D-3ECC7AE1DF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770" y="3240642"/>
            <a:ext cx="1092419" cy="5188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8C02C2-6360-E740-BB64-01BF527F83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7213" y="2060507"/>
            <a:ext cx="955532" cy="955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417527-3E44-CB4B-9D62-C787BC0051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8770" y="859460"/>
            <a:ext cx="1092419" cy="10924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DF35EF-D6C3-CC45-A9D5-E930C10F114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50" y="871109"/>
            <a:ext cx="1080770" cy="10807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4CC569-624D-B742-88A3-53B0401A41C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579" y="1066804"/>
            <a:ext cx="761995" cy="761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6BF608-8EB0-E645-9D55-452D18FD60C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298" y="1048828"/>
            <a:ext cx="684981" cy="7619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9D481B-BB39-1C47-9028-C7A94611708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518" y="4017523"/>
            <a:ext cx="642952" cy="9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91" y="1139774"/>
            <a:ext cx="10515600" cy="4351338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Warhead verification -- requirements: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Sensitivity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== detect a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hoax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Treaty Accountable Item (TAI)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Specificity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== ability to clear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honest TAI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Privacy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==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 all classified information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the TAI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35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07272-8810-BFBE-7CF5-176940BD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1353800" cy="822358"/>
          </a:xfrm>
        </p:spPr>
        <p:txBody>
          <a:bodyPr/>
          <a:lstStyle/>
          <a:p>
            <a:r>
              <a:rPr lang="en-US" dirty="0"/>
              <a:t>Electronic Concepts in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EDA1-39D3-C568-DC2A-4EAB64261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4493"/>
            <a:ext cx="10515600" cy="159067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Barriers (IB), electronic and computational – national labs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problem: shifts the burden of verification to the IB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 size &lt;&lt; </a:t>
            </a:r>
            <a:r>
              <a:rPr lang="en-US" dirty="0" err="1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-ray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millions of components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0282B1C-289E-8017-DF4E-01DB6E522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76" y="1957466"/>
            <a:ext cx="5613524" cy="2334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DCCC10-D1E9-E7F1-F835-F59EFCEA4C18}"/>
              </a:ext>
            </a:extLst>
          </p:cNvPr>
          <p:cNvSpPr txBox="1"/>
          <p:nvPr/>
        </p:nvSpPr>
        <p:spPr>
          <a:xfrm>
            <a:off x="96819" y="2459058"/>
            <a:ext cx="61533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Kutt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Glaser, ”</a:t>
            </a:r>
            <a:r>
              <a:rPr lang="en-US" sz="2400" i="0" dirty="0">
                <a:solidFill>
                  <a:srgbClr val="202020"/>
                </a:solidFill>
                <a:effectLst/>
                <a:latin typeface="Open Sans" panose="020B0606030504020204" pitchFamily="34" charset="0"/>
              </a:rPr>
              <a:t> Vintage electronics for trusted radiation measurements and verified dismantlement of nuclear weapons,” (2019)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https://doi.org/10.1371/journal.pone.0224149</a:t>
            </a:r>
            <a:r>
              <a:rPr lang="en-US" sz="2400" dirty="0">
                <a:effectLst/>
              </a:rPr>
              <a:t>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approach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abandon digital altogether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3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AF47-C0B0-410E-1D91-ECB6DCB7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Privacy</a:t>
            </a:r>
            <a:r>
              <a:rPr lang="en-US" dirty="0"/>
              <a:t> in Neutron Resonant Transmission Analysis (NRTA): Our Past Work</a:t>
            </a:r>
          </a:p>
        </p:txBody>
      </p:sp>
      <p:pic>
        <p:nvPicPr>
          <p:cNvPr id="4" name="Picture 3" descr="p21.png">
            <a:extLst>
              <a:ext uri="{FF2B5EF4-FFF2-40B4-BE49-F238E27FC236}">
                <a16:creationId xmlns:a16="http://schemas.microsoft.com/office/drawing/2014/main" id="{F9EEF41E-7722-F758-41B0-F774D5294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84" y="1605709"/>
            <a:ext cx="6098984" cy="1872208"/>
          </a:xfrm>
          <a:prstGeom prst="rect">
            <a:avLst/>
          </a:prstGeom>
        </p:spPr>
      </p:pic>
      <p:pic>
        <p:nvPicPr>
          <p:cNvPr id="5" name="Picture 4" descr="cross_sections_jeff_32.png">
            <a:extLst>
              <a:ext uri="{FF2B5EF4-FFF2-40B4-BE49-F238E27FC236}">
                <a16:creationId xmlns:a16="http://schemas.microsoft.com/office/drawing/2014/main" id="{56870691-F621-CC04-BEAA-D05C84C99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605713"/>
            <a:ext cx="2987824" cy="2240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81ABAE-68AC-B14D-F06C-FE55FD6B605C}"/>
              </a:ext>
            </a:extLst>
          </p:cNvPr>
          <p:cNvSpPr txBox="1"/>
          <p:nvPr/>
        </p:nvSpPr>
        <p:spPr>
          <a:xfrm>
            <a:off x="6888088" y="2073763"/>
            <a:ext cx="795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(TOF)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896D99-8BF9-C11A-6BDD-08966AF2F6E2}"/>
              </a:ext>
            </a:extLst>
          </p:cNvPr>
          <p:cNvSpPr txBox="1"/>
          <p:nvPr/>
        </p:nvSpPr>
        <p:spPr>
          <a:xfrm>
            <a:off x="4907873" y="1353684"/>
            <a:ext cx="138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cryptographic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E87DD6-9871-DF6E-B4DE-5D7A66112678}"/>
                  </a:ext>
                </a:extLst>
              </p:cNvPr>
              <p:cNvSpPr txBox="1"/>
              <p:nvPr/>
            </p:nvSpPr>
            <p:spPr>
              <a:xfrm>
                <a:off x="1486976" y="3481064"/>
                <a:ext cx="31455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𝑠𝑖𝑔𝑛𝑎𝑙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𝑜𝑏𝑗𝑒𝑐𝑡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𝑚𝑎𝑠𝑘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E87DD6-9871-DF6E-B4DE-5D7A66112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976" y="3481064"/>
                <a:ext cx="3145540" cy="276999"/>
              </a:xfrm>
              <a:prstGeom prst="rect">
                <a:avLst/>
              </a:prstGeom>
              <a:blipFill>
                <a:blip r:embed="rId4"/>
                <a:stretch>
                  <a:fillRect t="-4545" r="-806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3A39FBA-403E-6522-5551-5D7AFFF7B08D}"/>
              </a:ext>
            </a:extLst>
          </p:cNvPr>
          <p:cNvSpPr txBox="1"/>
          <p:nvPr/>
        </p:nvSpPr>
        <p:spPr>
          <a:xfrm>
            <a:off x="1559496" y="1497699"/>
            <a:ext cx="2340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golden copy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57A47-8302-DD11-C922-AF4F3144C0DC}"/>
              </a:ext>
            </a:extLst>
          </p:cNvPr>
          <p:cNvSpPr txBox="1"/>
          <p:nvPr/>
        </p:nvSpPr>
        <p:spPr>
          <a:xfrm>
            <a:off x="1506445" y="1506319"/>
            <a:ext cx="31323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candidate object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F7B79-E255-1197-1EB4-0EFD4AEABEEB}"/>
              </a:ext>
            </a:extLst>
          </p:cNvPr>
          <p:cNvSpPr txBox="1"/>
          <p:nvPr/>
        </p:nvSpPr>
        <p:spPr>
          <a:xfrm>
            <a:off x="4069127" y="4023517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SIGNAL</a:t>
            </a:r>
            <a:r>
              <a:rPr lang="en-US" baseline="-25000" dirty="0" err="1">
                <a:solidFill>
                  <a:srgbClr val="0000FF"/>
                </a:solidFill>
              </a:rPr>
              <a:t>golden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A04DE-753B-FC13-27AD-51DD0CAAA660}"/>
              </a:ext>
            </a:extLst>
          </p:cNvPr>
          <p:cNvSpPr txBox="1"/>
          <p:nvPr/>
        </p:nvSpPr>
        <p:spPr>
          <a:xfrm>
            <a:off x="7021456" y="4023517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SIGNAL</a:t>
            </a:r>
            <a:r>
              <a:rPr lang="en-US" baseline="-25000" dirty="0" err="1">
                <a:solidFill>
                  <a:srgbClr val="C00000"/>
                </a:solidFill>
              </a:rPr>
              <a:t>candidate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F6959F-FDB5-7CA7-25EF-89B65EAD5CBB}"/>
              </a:ext>
            </a:extLst>
          </p:cNvPr>
          <p:cNvSpPr txBox="1"/>
          <p:nvPr/>
        </p:nvSpPr>
        <p:spPr>
          <a:xfrm>
            <a:off x="6049347" y="3735486"/>
            <a:ext cx="3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  <a:p>
            <a:r>
              <a:rPr lang="en-US" dirty="0"/>
              <a:t>=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97CCB8-831A-9551-FDBB-138BCE363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89" y="4384695"/>
            <a:ext cx="6098984" cy="1695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B9D6A7-2A56-E88B-7ACF-5BEFEA748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91" y="4376075"/>
            <a:ext cx="6098983" cy="16954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8E52A2-2E5E-B4F9-66AF-4EE53600D747}"/>
              </a:ext>
            </a:extLst>
          </p:cNvPr>
          <p:cNvSpPr/>
          <p:nvPr/>
        </p:nvSpPr>
        <p:spPr>
          <a:xfrm>
            <a:off x="4907872" y="1353680"/>
            <a:ext cx="1432616" cy="474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Encrypting mask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A9A45D-EB58-7196-3FB2-8D90D5834FF3}"/>
              </a:ext>
            </a:extLst>
          </p:cNvPr>
          <p:cNvSpPr/>
          <p:nvPr/>
        </p:nvSpPr>
        <p:spPr>
          <a:xfrm>
            <a:off x="5411924" y="1828254"/>
            <a:ext cx="792088" cy="1466114"/>
          </a:xfrm>
          <a:prstGeom prst="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B4F450-2016-327F-A89D-061481C9DD44}"/>
              </a:ext>
            </a:extLst>
          </p:cNvPr>
          <p:cNvSpPr txBox="1"/>
          <p:nvPr/>
        </p:nvSpPr>
        <p:spPr>
          <a:xfrm>
            <a:off x="9504306" y="4376075"/>
            <a:ext cx="278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[</a:t>
            </a:r>
            <a:r>
              <a:rPr 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-apple-system"/>
              </a:rPr>
              <a:t>Engel, Danagoulian, </a:t>
            </a:r>
            <a:r>
              <a:rPr lang="en-US" sz="16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-apple-system"/>
              </a:rPr>
              <a:t>Nature Communications</a:t>
            </a:r>
            <a:r>
              <a:rPr 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-apple-system"/>
              </a:rPr>
              <a:t> </a:t>
            </a:r>
            <a:r>
              <a:rPr lang="en-US" sz="1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-apple-system"/>
              </a:rPr>
              <a:t>10</a:t>
            </a:r>
            <a:r>
              <a:rPr 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-apple-system"/>
              </a:rPr>
              <a:t>, 4433 (2019)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]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940D4-92E3-ABF9-2029-82C1218D12BE}"/>
              </a:ext>
            </a:extLst>
          </p:cNvPr>
          <p:cNvSpPr txBox="1"/>
          <p:nvPr/>
        </p:nvSpPr>
        <p:spPr>
          <a:xfrm>
            <a:off x="9504306" y="5138108"/>
            <a:ext cx="260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[</a:t>
            </a:r>
            <a:r>
              <a:rPr lang="en-US" sz="1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Klein, Naqvi, </a:t>
            </a:r>
            <a:r>
              <a:rPr lang="en-US" sz="1400" b="0" i="0" dirty="0" err="1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Bickus</a:t>
            </a:r>
            <a:r>
              <a:rPr lang="en-US" sz="1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, Lee, Danagoulian, Goldston</a:t>
            </a:r>
          </a:p>
          <a:p>
            <a:pPr algn="l"/>
            <a:r>
              <a:rPr lang="en-US" sz="1400" b="0" i="1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Physical Review Applied </a:t>
            </a:r>
            <a:r>
              <a:rPr lang="en-US" sz="1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15 (5), (2021)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20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0882C6DF-29D6-EF9F-9EF5-28A1A1B8B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47" y="741419"/>
            <a:ext cx="7852001" cy="4417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9BC9B5-BECC-6052-FCF9-82558E12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 additional cryptographic layer – with </a:t>
            </a:r>
            <a:r>
              <a:rPr lang="en-US" b="1" dirty="0"/>
              <a:t>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6A9A0-E787-F11F-16EA-FD7DA4AC8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4028"/>
            <a:ext cx="10515600" cy="79161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Use an analog (non-digital) electric mask to block parts of TOF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2ADF87-1D47-B9F9-04AE-B275432F22D8}"/>
              </a:ext>
            </a:extLst>
          </p:cNvPr>
          <p:cNvGrpSpPr/>
          <p:nvPr/>
        </p:nvGrpSpPr>
        <p:grpSpPr>
          <a:xfrm>
            <a:off x="3566472" y="925417"/>
            <a:ext cx="7020737" cy="3698535"/>
            <a:chOff x="3566472" y="925417"/>
            <a:chExt cx="7020737" cy="36985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F908ED-3201-BE2C-13CB-A795E439053E}"/>
                </a:ext>
              </a:extLst>
            </p:cNvPr>
            <p:cNvSpPr/>
            <p:nvPr/>
          </p:nvSpPr>
          <p:spPr>
            <a:xfrm>
              <a:off x="5352105" y="925417"/>
              <a:ext cx="991824" cy="3698535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BLOCK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773D80-042B-21F9-4771-0C7E93215D44}"/>
                </a:ext>
              </a:extLst>
            </p:cNvPr>
            <p:cNvSpPr/>
            <p:nvPr/>
          </p:nvSpPr>
          <p:spPr>
            <a:xfrm>
              <a:off x="3566472" y="925417"/>
              <a:ext cx="784146" cy="3698535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BLOCK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610E2F-9F48-B3E9-FA3E-0E6939C1589B}"/>
                </a:ext>
              </a:extLst>
            </p:cNvPr>
            <p:cNvSpPr/>
            <p:nvPr/>
          </p:nvSpPr>
          <p:spPr>
            <a:xfrm>
              <a:off x="6839896" y="925417"/>
              <a:ext cx="3747313" cy="3698535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BLOCK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B58ABD-F4A5-F0D7-7E96-A82A86424E7F}"/>
              </a:ext>
            </a:extLst>
          </p:cNvPr>
          <p:cNvSpPr txBox="1"/>
          <p:nvPr/>
        </p:nvSpPr>
        <p:spPr>
          <a:xfrm>
            <a:off x="9031687" y="4871660"/>
            <a:ext cx="311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(from a run at PNNL, July 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4E584-D848-FC95-7659-23371EAA23F2}"/>
              </a:ext>
            </a:extLst>
          </p:cNvPr>
          <p:cNvSpPr txBox="1"/>
          <p:nvPr/>
        </p:nvSpPr>
        <p:spPr>
          <a:xfrm>
            <a:off x="0" y="2005261"/>
            <a:ext cx="1852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TOF data with</a:t>
            </a:r>
          </a:p>
          <a:p>
            <a:r>
              <a:rPr lang="en-US" dirty="0"/>
              <a:t>a DT generator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8403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Convert time to a voltage via an RC circuit:  t </a:t>
            </a:r>
            <a:r>
              <a:rPr lang="en-US" sz="1800" dirty="0">
                <a:sym typeface="Wingdings" pitchFamily="2" charset="2"/>
              </a:rPr>
              <a:t> V</a:t>
            </a:r>
          </a:p>
          <a:p>
            <a:r>
              <a:rPr lang="en-US" sz="1800" dirty="0">
                <a:sym typeface="Wingdings" pitchFamily="2" charset="2"/>
              </a:rPr>
              <a:t>Send V to a series of comparators  gates</a:t>
            </a:r>
          </a:p>
          <a:p>
            <a:r>
              <a:rPr lang="en-US" sz="1800" dirty="0">
                <a:sym typeface="Wingdings" pitchFamily="2" charset="2"/>
              </a:rPr>
              <a:t>gates  block the analog output from the detector</a:t>
            </a:r>
          </a:p>
          <a:p>
            <a:r>
              <a:rPr lang="en-US" sz="1800" dirty="0">
                <a:sym typeface="Wingdings" pitchFamily="2" charset="2"/>
              </a:rPr>
              <a:t>t  Voltage  gate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D3F8E61-34E9-7D51-6BB1-53B96B5C7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57" y="2161791"/>
            <a:ext cx="7789843" cy="38832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A0BC6B-75A1-EACA-2872-6892350D0B6E}"/>
              </a:ext>
            </a:extLst>
          </p:cNvPr>
          <p:cNvSpPr/>
          <p:nvPr/>
        </p:nvSpPr>
        <p:spPr>
          <a:xfrm>
            <a:off x="8879595" y="5023692"/>
            <a:ext cx="973322" cy="616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gate2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7656FF-7070-2315-65A9-67438FF755E6}"/>
              </a:ext>
            </a:extLst>
          </p:cNvPr>
          <p:cNvSpPr/>
          <p:nvPr/>
        </p:nvSpPr>
        <p:spPr>
          <a:xfrm>
            <a:off x="9923278" y="4414939"/>
            <a:ext cx="973322" cy="616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gate1</a:t>
            </a:r>
          </a:p>
        </p:txBody>
      </p:sp>
    </p:spTree>
    <p:extLst>
      <p:ext uri="{BB962C8B-B14F-4D97-AF65-F5344CB8AC3E}">
        <p14:creationId xmlns:p14="http://schemas.microsoft.com/office/powerpoint/2010/main" val="2863413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8888-7B12-CDF0-9641-0879ACB9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LTSpice</a:t>
            </a:r>
            <a:r>
              <a:rPr lang="en-US" dirty="0"/>
              <a:t> Simulation</a:t>
            </a: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75F14CE3-1AF3-8871-2F5A-5117574ED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8" y="927086"/>
            <a:ext cx="9832369" cy="5154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8FE48F-575B-3DFE-832C-2A7EDE6E760D}"/>
              </a:ext>
            </a:extLst>
          </p:cNvPr>
          <p:cNvSpPr txBox="1"/>
          <p:nvPr/>
        </p:nvSpPr>
        <p:spPr>
          <a:xfrm>
            <a:off x="565078" y="4674742"/>
            <a:ext cx="132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TTL from DT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3C31152-EEED-0EA9-8633-C95CCB1E643B}"/>
              </a:ext>
            </a:extLst>
          </p:cNvPr>
          <p:cNvCxnSpPr>
            <a:stCxn id="5" idx="0"/>
          </p:cNvCxnSpPr>
          <p:nvPr/>
        </p:nvCxnSpPr>
        <p:spPr>
          <a:xfrm flipV="1">
            <a:off x="1225708" y="3698697"/>
            <a:ext cx="397609" cy="976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DA7FD2-538F-036D-87E1-7F8DBC49D80F}"/>
              </a:ext>
            </a:extLst>
          </p:cNvPr>
          <p:cNvSpPr txBox="1"/>
          <p:nvPr/>
        </p:nvSpPr>
        <p:spPr>
          <a:xfrm>
            <a:off x="10459815" y="5044074"/>
            <a:ext cx="1669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work: </a:t>
            </a:r>
          </a:p>
          <a:p>
            <a:r>
              <a:rPr lang="en-US" dirty="0"/>
              <a:t>Colin Chaney</a:t>
            </a:r>
          </a:p>
          <a:p>
            <a:r>
              <a:rPr lang="en-US" dirty="0"/>
              <a:t>(currently at NI)</a:t>
            </a:r>
          </a:p>
        </p:txBody>
      </p:sp>
    </p:spTree>
    <p:extLst>
      <p:ext uri="{BB962C8B-B14F-4D97-AF65-F5344CB8AC3E}">
        <p14:creationId xmlns:p14="http://schemas.microsoft.com/office/powerpoint/2010/main" val="1683717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LTSpice</a:t>
            </a:r>
            <a:r>
              <a:rPr lang="en-US" dirty="0"/>
              <a:t> Simulation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33" y="1325563"/>
            <a:ext cx="10515600" cy="4228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Output for a single gate1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1F70F-DC4B-EC49-10EC-1084A35819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80"/>
          <a:stretch/>
        </p:blipFill>
        <p:spPr bwMode="auto">
          <a:xfrm>
            <a:off x="238956" y="1748455"/>
            <a:ext cx="10667742" cy="3637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32589D-A4F7-F8C1-FE13-C12997C49D34}"/>
              </a:ext>
            </a:extLst>
          </p:cNvPr>
          <p:cNvSpPr txBox="1"/>
          <p:nvPr/>
        </p:nvSpPr>
        <p:spPr>
          <a:xfrm>
            <a:off x="1646836" y="3567234"/>
            <a:ext cx="1903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capacitor charging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44E55-3793-6A9C-CA90-FA00A9454300}"/>
              </a:ext>
            </a:extLst>
          </p:cNvPr>
          <p:cNvSpPr txBox="1"/>
          <p:nvPr/>
        </p:nvSpPr>
        <p:spPr>
          <a:xfrm>
            <a:off x="554804" y="5624239"/>
            <a:ext cx="9916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DT pulse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0F60B6-D398-89B4-1959-82A9AC2FA6ED}"/>
              </a:ext>
            </a:extLst>
          </p:cNvPr>
          <p:cNvCxnSpPr/>
          <p:nvPr/>
        </p:nvCxnSpPr>
        <p:spPr>
          <a:xfrm flipV="1">
            <a:off x="554804" y="5386013"/>
            <a:ext cx="0" cy="223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1E488A-D258-5DC8-82B0-184A093C2FE4}"/>
              </a:ext>
            </a:extLst>
          </p:cNvPr>
          <p:cNvSpPr txBox="1"/>
          <p:nvPr/>
        </p:nvSpPr>
        <p:spPr>
          <a:xfrm>
            <a:off x="4447006" y="5622528"/>
            <a:ext cx="9916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DT pulse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3FEDA5-5DDA-955E-EB0C-5AA2D15E5056}"/>
              </a:ext>
            </a:extLst>
          </p:cNvPr>
          <p:cNvCxnSpPr/>
          <p:nvPr/>
        </p:nvCxnSpPr>
        <p:spPr>
          <a:xfrm flipV="1">
            <a:off x="4447006" y="5384302"/>
            <a:ext cx="0" cy="223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62B6E9-2825-5A40-29D6-552BABFC1FDD}"/>
              </a:ext>
            </a:extLst>
          </p:cNvPr>
          <p:cNvSpPr txBox="1"/>
          <p:nvPr/>
        </p:nvSpPr>
        <p:spPr>
          <a:xfrm>
            <a:off x="7784392" y="5620818"/>
            <a:ext cx="9916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DT pulse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8D62C8-9EC1-C5B5-E8E8-B48E6F25EDA3}"/>
              </a:ext>
            </a:extLst>
          </p:cNvPr>
          <p:cNvCxnSpPr/>
          <p:nvPr/>
        </p:nvCxnSpPr>
        <p:spPr>
          <a:xfrm flipV="1">
            <a:off x="7784392" y="5382592"/>
            <a:ext cx="0" cy="223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287FE00-28D0-8A25-5333-FDD80F5C1B0A}"/>
              </a:ext>
            </a:extLst>
          </p:cNvPr>
          <p:cNvSpPr txBox="1"/>
          <p:nvPr/>
        </p:nvSpPr>
        <p:spPr>
          <a:xfrm>
            <a:off x="672314" y="2935518"/>
            <a:ext cx="1228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end_comparator</a:t>
            </a:r>
            <a:endParaRPr lang="en-US" sz="1200" dirty="0">
              <a:solidFill>
                <a:srgbClr val="0432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D5EE06-2921-ADB7-26D9-4231F84E111E}"/>
              </a:ext>
            </a:extLst>
          </p:cNvPr>
          <p:cNvSpPr txBox="1"/>
          <p:nvPr/>
        </p:nvSpPr>
        <p:spPr>
          <a:xfrm>
            <a:off x="989098" y="3087918"/>
            <a:ext cx="127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start_comparator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7755AA-5721-4D70-6065-64674B037605}"/>
              </a:ext>
            </a:extLst>
          </p:cNvPr>
          <p:cNvSpPr txBox="1"/>
          <p:nvPr/>
        </p:nvSpPr>
        <p:spPr>
          <a:xfrm>
            <a:off x="1049032" y="4360199"/>
            <a:ext cx="510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GATE</a:t>
            </a:r>
          </a:p>
        </p:txBody>
      </p:sp>
    </p:spTree>
    <p:extLst>
      <p:ext uri="{BB962C8B-B14F-4D97-AF65-F5344CB8AC3E}">
        <p14:creationId xmlns:p14="http://schemas.microsoft.com/office/powerpoint/2010/main" val="276678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083" y="76857"/>
            <a:ext cx="3392813" cy="1325563"/>
          </a:xfrm>
        </p:spPr>
        <p:txBody>
          <a:bodyPr>
            <a:normAutofit/>
          </a:bodyPr>
          <a:lstStyle/>
          <a:p>
            <a:r>
              <a:rPr lang="en-US" dirty="0"/>
              <a:t>Filtered signal:</a:t>
            </a:r>
          </a:p>
        </p:txBody>
      </p: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A1C01622-01C7-750C-2C7B-F470F67B2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30" y="-19597"/>
            <a:ext cx="8904269" cy="61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08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12449</TotalTime>
  <Words>573</Words>
  <Application>Microsoft Macintosh PowerPoint</Application>
  <PresentationFormat>Widescreen</PresentationFormat>
  <Paragraphs>106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-apple-system</vt:lpstr>
      <vt:lpstr>Arial</vt:lpstr>
      <vt:lpstr>Avenir Book</vt:lpstr>
      <vt:lpstr>Calibri</vt:lpstr>
      <vt:lpstr>Calibri Light</vt:lpstr>
      <vt:lpstr>Cambria Math</vt:lpstr>
      <vt:lpstr>Open Sans</vt:lpstr>
      <vt:lpstr>Symbol</vt:lpstr>
      <vt:lpstr>Trebuchet MS</vt:lpstr>
      <vt:lpstr>Wingdings</vt:lpstr>
      <vt:lpstr>Office Theme</vt:lpstr>
      <vt:lpstr>PowerPoint Presentation</vt:lpstr>
      <vt:lpstr>Introduction</vt:lpstr>
      <vt:lpstr>Electronic Concepts in Privacy</vt:lpstr>
      <vt:lpstr>Privacy in Neutron Resonant Transmission Analysis (NRTA): Our Past Work</vt:lpstr>
      <vt:lpstr>Challenge:  additional cryptographic layer – with electricity</vt:lpstr>
      <vt:lpstr>Technical Approach</vt:lpstr>
      <vt:lpstr>LTSpice Simulation</vt:lpstr>
      <vt:lpstr>LTSpice Simulation Results</vt:lpstr>
      <vt:lpstr>Filtered signal:</vt:lpstr>
      <vt:lpstr>Expected Impact</vt:lpstr>
      <vt:lpstr>MTV Impact</vt:lpstr>
      <vt:lpstr>Conclusion</vt:lpstr>
      <vt:lpstr>Next Steps and Challenges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DNNG</dc:creator>
  <cp:lastModifiedBy>Areg Danagoulian</cp:lastModifiedBy>
  <cp:revision>107</cp:revision>
  <dcterms:created xsi:type="dcterms:W3CDTF">2019-02-11T21:15:40Z</dcterms:created>
  <dcterms:modified xsi:type="dcterms:W3CDTF">2023-03-16T18:07:29Z</dcterms:modified>
</cp:coreProperties>
</file>