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1" r:id="rId3"/>
    <p:sldId id="260" r:id="rId4"/>
    <p:sldId id="262" r:id="rId5"/>
    <p:sldId id="270" r:id="rId6"/>
    <p:sldId id="273" r:id="rId7"/>
    <p:sldId id="274" r:id="rId8"/>
    <p:sldId id="276" r:id="rId9"/>
    <p:sldId id="272" r:id="rId10"/>
    <p:sldId id="278" r:id="rId11"/>
    <p:sldId id="279" r:id="rId12"/>
    <p:sldId id="264" r:id="rId13"/>
    <p:sldId id="266" r:id="rId14"/>
    <p:sldId id="26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69688" autoAdjust="0"/>
  </p:normalViewPr>
  <p:slideViewPr>
    <p:cSldViewPr snapToGrid="0">
      <p:cViewPr varScale="1">
        <p:scale>
          <a:sx n="58" d="100"/>
          <a:sy n="58" d="100"/>
        </p:scale>
        <p:origin x="1690" y="53"/>
      </p:cViewPr>
      <p:guideLst/>
    </p:cSldViewPr>
  </p:slideViewPr>
  <p:notesTextViewPr>
    <p:cViewPr>
      <p:scale>
        <a:sx n="1" d="1"/>
        <a:sy n="1" d="1"/>
      </p:scale>
      <p:origin x="0" y="0"/>
    </p:cViewPr>
  </p:notesTextViewPr>
  <p:notesViewPr>
    <p:cSldViewPr snapToGrid="0">
      <p:cViewPr varScale="1">
        <p:scale>
          <a:sx n="81" d="100"/>
          <a:sy n="81" d="100"/>
        </p:scale>
        <p:origin x="21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43A34-90D5-4B34-BED2-C2556C11AAE9}" type="datetimeFigureOut">
              <a:rPr lang="en-US" smtClean="0"/>
              <a:t>3/14/2023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9EEBB-ED59-45EE-94F8-A00B3D53A0E3}" type="slidenum">
              <a:rPr lang="en-US" smtClean="0"/>
              <a:t>‹#›</a:t>
            </a:fld>
            <a:endParaRPr lang="en-US"/>
          </a:p>
        </p:txBody>
      </p:sp>
    </p:spTree>
    <p:extLst>
      <p:ext uri="{BB962C8B-B14F-4D97-AF65-F5344CB8AC3E}">
        <p14:creationId xmlns:p14="http://schemas.microsoft.com/office/powerpoint/2010/main" val="263359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A8C40-71BB-42E5-9001-96A113230332}"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CAEE-CE33-4B9A-BC1D-E2668F76AF64}" type="slidenum">
              <a:rPr lang="en-US" smtClean="0"/>
              <a:t>‹#›</a:t>
            </a:fld>
            <a:endParaRPr lang="en-US"/>
          </a:p>
        </p:txBody>
      </p:sp>
    </p:spTree>
    <p:extLst>
      <p:ext uri="{BB962C8B-B14F-4D97-AF65-F5344CB8AC3E}">
        <p14:creationId xmlns:p14="http://schemas.microsoft.com/office/powerpoint/2010/main" val="276326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Hello, everyone. I am Jihye Jeon, a </a:t>
            </a:r>
            <a:r>
              <a:rPr lang="en-US" sz="1800" kern="100" dirty="0" err="1">
                <a:effectLst/>
                <a:latin typeface="Calibri" panose="020F0502020204030204" pitchFamily="34" charset="0"/>
                <a:ea typeface="맑은 고딕" panose="020B0503020000020004" pitchFamily="50" charset="-127"/>
                <a:cs typeface="Times New Roman" panose="02020603050405020304" pitchFamily="18" charset="0"/>
              </a:rPr>
              <a:t>phD</a:t>
            </a: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 student from Princeton University. Today, I would like to walk you through our new developments in zero-knowledge verification, which are 2D radiography and real-time confirmation measurements.</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1</a:t>
            </a:fld>
            <a:endParaRPr lang="en-US"/>
          </a:p>
        </p:txBody>
      </p:sp>
    </p:spTree>
    <p:extLst>
      <p:ext uri="{BB962C8B-B14F-4D97-AF65-F5344CB8AC3E}">
        <p14:creationId xmlns:p14="http://schemas.microsoft.com/office/powerpoint/2010/main" val="262987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10</a:t>
            </a:fld>
            <a:endParaRPr lang="en-US"/>
          </a:p>
        </p:txBody>
      </p:sp>
    </p:spTree>
    <p:extLst>
      <p:ext uri="{BB962C8B-B14F-4D97-AF65-F5344CB8AC3E}">
        <p14:creationId xmlns:p14="http://schemas.microsoft.com/office/powerpoint/2010/main" val="133793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11</a:t>
            </a:fld>
            <a:endParaRPr lang="en-US"/>
          </a:p>
        </p:txBody>
      </p:sp>
    </p:spTree>
    <p:extLst>
      <p:ext uri="{BB962C8B-B14F-4D97-AF65-F5344CB8AC3E}">
        <p14:creationId xmlns:p14="http://schemas.microsoft.com/office/powerpoint/2010/main" val="283433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lnSpc>
                <a:spcPct val="107000"/>
              </a:lnSpc>
              <a:spcAft>
                <a:spcPts val="800"/>
              </a:spcAft>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Here is the equipment for the real-time ZKP- system, thanks to Dick Lanza from MIT. It’s like a periscope in the submarine. We have a box containing a mirror which can hold scintillator and ZKP- complement. We also have a CCD camera and a CMOS camera with cooling capability ~-30°C.</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FC0ECAEE-CE33-4B9A-BC1D-E2668F76AF64}" type="slidenum">
              <a:rPr lang="en-US" smtClean="0"/>
              <a:t>12</a:t>
            </a:fld>
            <a:endParaRPr lang="en-US"/>
          </a:p>
        </p:txBody>
      </p:sp>
    </p:spTree>
    <p:extLst>
      <p:ext uri="{BB962C8B-B14F-4D97-AF65-F5344CB8AC3E}">
        <p14:creationId xmlns:p14="http://schemas.microsoft.com/office/powerpoint/2010/main" val="221462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14</a:t>
            </a:fld>
            <a:endParaRPr lang="en-US"/>
          </a:p>
        </p:txBody>
      </p:sp>
    </p:spTree>
    <p:extLst>
      <p:ext uri="{BB962C8B-B14F-4D97-AF65-F5344CB8AC3E}">
        <p14:creationId xmlns:p14="http://schemas.microsoft.com/office/powerpoint/2010/main" val="30445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That brings us to the end of the presentation. I would like to thank MTV for this opportunity for collaborative work. I’d like to thank you for your time and attention today.</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BDDB67C-1DC4-7048-8F01-108CCE2CC1ED}" type="slidenum">
              <a:rPr lang="en-US" smtClean="0"/>
              <a:t>15</a:t>
            </a:fld>
            <a:endParaRPr lang="en-US"/>
          </a:p>
        </p:txBody>
      </p:sp>
    </p:spTree>
    <p:extLst>
      <p:ext uri="{BB962C8B-B14F-4D97-AF65-F5344CB8AC3E}">
        <p14:creationId xmlns:p14="http://schemas.microsoft.com/office/powerpoint/2010/main" val="21134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2</a:t>
            </a:fld>
            <a:endParaRPr lang="en-US"/>
          </a:p>
        </p:txBody>
      </p:sp>
    </p:spTree>
    <p:extLst>
      <p:ext uri="{BB962C8B-B14F-4D97-AF65-F5344CB8AC3E}">
        <p14:creationId xmlns:p14="http://schemas.microsoft.com/office/powerpoint/2010/main" val="244746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3</a:t>
            </a:fld>
            <a:endParaRPr lang="en-US"/>
          </a:p>
        </p:txBody>
      </p:sp>
    </p:spTree>
    <p:extLst>
      <p:ext uri="{BB962C8B-B14F-4D97-AF65-F5344CB8AC3E}">
        <p14:creationId xmlns:p14="http://schemas.microsoft.com/office/powerpoint/2010/main" val="574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lnSpc>
                <a:spcPct val="107000"/>
              </a:lnSpc>
              <a:spcAft>
                <a:spcPts val="800"/>
              </a:spcAft>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First, here is our MCNP model for 2D radiography as you can see in the picture on the left. We use a neutron source at PPPL called EXCALIBUR in the picture on the right. EXCALIBUR has a D-T generator, and we can use the direct 14 MeV neutrons through this fan-shaped collimator. As I mentioned previously, we tested 2D objects with a single array of bubble detectors but for the first time, now we test this 4X4X4 voxel which consists of 1” cubes of polyethylene, stainless steel and aluminum with bubble detectors in 4X4 grid. We placed the target at 1.1 m and detectors at 1.6 m from the neutron source, so that we can give some space around the target, assuming that it could be in a container.</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FC0ECAEE-CE33-4B9A-BC1D-E2668F76AF64}" type="slidenum">
              <a:rPr lang="en-US" smtClean="0"/>
              <a:t>4</a:t>
            </a:fld>
            <a:endParaRPr lang="en-US"/>
          </a:p>
        </p:txBody>
      </p:sp>
    </p:spTree>
    <p:extLst>
      <p:ext uri="{BB962C8B-B14F-4D97-AF65-F5344CB8AC3E}">
        <p14:creationId xmlns:p14="http://schemas.microsoft.com/office/powerpoint/2010/main" val="340078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For your better understanding on our model, here is the 3D image. The line connecting the neutron source and the center of cubes goes through the axis of bubble detector.</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5</a:t>
            </a:fld>
            <a:endParaRPr lang="en-US"/>
          </a:p>
        </p:txBody>
      </p:sp>
    </p:spTree>
    <p:extLst>
      <p:ext uri="{BB962C8B-B14F-4D97-AF65-F5344CB8AC3E}">
        <p14:creationId xmlns:p14="http://schemas.microsoft.com/office/powerpoint/2010/main" val="231556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lnSpc>
                <a:spcPct val="107000"/>
              </a:lnSpc>
              <a:spcAft>
                <a:spcPts val="800"/>
              </a:spcAft>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Here are the results of MCNP calculations. The table on the left shows the configuration of the target when we see it from the back. So this corner has four polyethylene cubes while this region has one poly cube in front, two stainless steel cubes in the middle and another poly cube in the back. When we suppose measurement at 5*1e8 neutrons/s for 10 minutes, we could see the clear distinction between the bubble detectors looking at only poly cubes and those looking at two poly and two steel cubes. We have an upgraded neutron source with power of 1e9 n/s at PPPL and we can have a shorter exposure time with it, if needed.</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FC0ECAEE-CE33-4B9A-BC1D-E2668F76AF64}" type="slidenum">
              <a:rPr lang="en-US" smtClean="0"/>
              <a:t>6</a:t>
            </a:fld>
            <a:endParaRPr lang="en-US"/>
          </a:p>
        </p:txBody>
      </p:sp>
    </p:spTree>
    <p:extLst>
      <p:ext uri="{BB962C8B-B14F-4D97-AF65-F5344CB8AC3E}">
        <p14:creationId xmlns:p14="http://schemas.microsoft.com/office/powerpoint/2010/main" val="8035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When we swapped one steel cube with one aluminum cube, we see more bubbles since we have less attenuation.</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7</a:t>
            </a:fld>
            <a:endParaRPr lang="en-US"/>
          </a:p>
        </p:txBody>
      </p:sp>
    </p:spTree>
    <p:extLst>
      <p:ext uri="{BB962C8B-B14F-4D97-AF65-F5344CB8AC3E}">
        <p14:creationId xmlns:p14="http://schemas.microsoft.com/office/powerpoint/2010/main" val="406231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When we swapped two steel cubes with two aluminum cubes, the difference increased.</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dirty="0"/>
          </a:p>
        </p:txBody>
      </p:sp>
      <p:sp>
        <p:nvSpPr>
          <p:cNvPr id="4" name="슬라이드 번호 개체 틀 3"/>
          <p:cNvSpPr>
            <a:spLocks noGrp="1"/>
          </p:cNvSpPr>
          <p:nvPr>
            <p:ph type="sldNum" sz="quarter" idx="5"/>
          </p:nvPr>
        </p:nvSpPr>
        <p:spPr/>
        <p:txBody>
          <a:bodyPr/>
          <a:lstStyle/>
          <a:p>
            <a:fld id="{FC0ECAEE-CE33-4B9A-BC1D-E2668F76AF64}" type="slidenum">
              <a:rPr lang="en-US" smtClean="0"/>
              <a:t>8</a:t>
            </a:fld>
            <a:endParaRPr lang="en-US"/>
          </a:p>
        </p:txBody>
      </p:sp>
    </p:spTree>
    <p:extLst>
      <p:ext uri="{BB962C8B-B14F-4D97-AF65-F5344CB8AC3E}">
        <p14:creationId xmlns:p14="http://schemas.microsoft.com/office/powerpoint/2010/main" val="92250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lnSpc>
                <a:spcPct val="107000"/>
              </a:lnSpc>
              <a:spcAft>
                <a:spcPts val="800"/>
              </a:spcAft>
            </a:pPr>
            <a:r>
              <a:rPr lang="en-US" sz="1800" kern="100" dirty="0">
                <a:effectLst/>
                <a:latin typeface="Calibri" panose="020F0502020204030204" pitchFamily="34" charset="0"/>
                <a:ea typeface="맑은 고딕" panose="020B0503020000020004" pitchFamily="50" charset="-127"/>
                <a:cs typeface="Times New Roman" panose="02020603050405020304" pitchFamily="18" charset="0"/>
              </a:rPr>
              <a:t>This shows the set up for the preliminary experiment. We have EXCALIBUR neutron source, target with 1” cubes and bubble detectors in 4X4 grid, as we saw in the MCNP model. From this run, we didn’t have enough bubbles to make a statistically sound conclusion. We are working on more exposures and improving bubble counting algorithms at the same time.</a:t>
            </a:r>
            <a:endParaRPr 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FC0ECAEE-CE33-4B9A-BC1D-E2668F76AF64}" type="slidenum">
              <a:rPr lang="en-US" smtClean="0"/>
              <a:t>9</a:t>
            </a:fld>
            <a:endParaRPr lang="en-US"/>
          </a:p>
        </p:txBody>
      </p:sp>
    </p:spTree>
    <p:extLst>
      <p:ext uri="{BB962C8B-B14F-4D97-AF65-F5344CB8AC3E}">
        <p14:creationId xmlns:p14="http://schemas.microsoft.com/office/powerpoint/2010/main" val="308671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AC9D8E-B781-455D-9489-3A5C4A4D9D14}"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464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19D82-20C3-40A5-A820-1BB3D53279A0}"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3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9097-9716-4D94-ABD8-451A9756AB9A}"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92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lstStyle/>
          <a:p>
            <a:r>
              <a:rPr lang="en-US"/>
              <a:t>Click to edit Master title style</a:t>
            </a:r>
          </a:p>
        </p:txBody>
      </p:sp>
      <p:sp>
        <p:nvSpPr>
          <p:cNvPr id="3" name="Content Placeholder 2"/>
          <p:cNvSpPr>
            <a:spLocks noGrp="1"/>
          </p:cNvSpPr>
          <p:nvPr>
            <p:ph idx="1"/>
          </p:nvPr>
        </p:nvSpPr>
        <p:spPr>
          <a:xfrm>
            <a:off x="838200" y="1253331"/>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4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DED1D1-89CC-4D30-A421-39993E9E186B}"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4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AF26B-6C04-4E83-9FA0-EBDA8889F5C0}"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63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E3D2F-C8D9-4421-BCCB-5B43FF1BD27D}" type="datetime1">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44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76F30-0BFB-4AE7-8E5E-DDD754248C39}" type="datetime1">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6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2EC4-87EF-4AFB-B1D1-885728A0B41A}" type="datetime1">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69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6F9FEE-C083-410F-8170-78648A612973}"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165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8EBD5-E00F-47F4-A4C3-876DC0BE9F3B}"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12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2971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B423-6061-48DF-B249-33DE0875FAD0}" type="datetime1">
              <a:rPr lang="en-US" smtClean="0"/>
              <a:t>3/14/2023</a:t>
            </a:fld>
            <a:endParaRPr lang="en-US"/>
          </a:p>
        </p:txBody>
      </p:sp>
      <p:sp>
        <p:nvSpPr>
          <p:cNvPr id="5" name="Footer Placeholder 4"/>
          <p:cNvSpPr>
            <a:spLocks noGrp="1"/>
          </p:cNvSpPr>
          <p:nvPr>
            <p:ph type="ftr" sz="quarter" idx="3"/>
          </p:nvPr>
        </p:nvSpPr>
        <p:spPr>
          <a:xfrm>
            <a:off x="4038600" y="632971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297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99B8A-0457-4E1E-8FD2-4E3A9121342F}" type="slidenum">
              <a:rPr lang="en-US" smtClean="0"/>
              <a:t>‹#›</a:t>
            </a:fld>
            <a:endParaRPr lang="en-US"/>
          </a:p>
        </p:txBody>
      </p:sp>
      <p:sp>
        <p:nvSpPr>
          <p:cNvPr id="8" name="Rectangle 7"/>
          <p:cNvSpPr/>
          <p:nvPr userDrawn="1"/>
        </p:nvSpPr>
        <p:spPr>
          <a:xfrm>
            <a:off x="0" y="6096001"/>
            <a:ext cx="12192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Related image"/>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185931" y="6184505"/>
            <a:ext cx="1510478" cy="5822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1004104" y="6272674"/>
            <a:ext cx="0" cy="411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34377" y="6207824"/>
            <a:ext cx="535351" cy="535589"/>
          </a:xfrm>
          <a:prstGeom prst="rect">
            <a:avLst/>
          </a:prstGeom>
        </p:spPr>
      </p:pic>
      <p:sp>
        <p:nvSpPr>
          <p:cNvPr id="13" name="Slide Number Placeholder 5"/>
          <p:cNvSpPr txBox="1">
            <a:spLocks/>
          </p:cNvSpPr>
          <p:nvPr userDrawn="1"/>
        </p:nvSpPr>
        <p:spPr>
          <a:xfrm>
            <a:off x="9152142" y="634113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99B8A-0457-4E1E-8FD2-4E3A9121342F}" type="slidenum">
              <a:rPr lang="en-US" sz="1400" smtClean="0">
                <a:solidFill>
                  <a:schemeClr val="bg1">
                    <a:lumMod val="65000"/>
                  </a:schemeClr>
                </a:solidFill>
              </a:rPr>
              <a:pPr algn="r"/>
              <a:t>‹#›</a:t>
            </a:fld>
            <a:endParaRPr lang="en-US" sz="1400" dirty="0">
              <a:solidFill>
                <a:schemeClr val="bg1">
                  <a:lumMod val="65000"/>
                </a:schemeClr>
              </a:solidFill>
            </a:endParaRPr>
          </a:p>
        </p:txBody>
      </p:sp>
      <p:pic>
        <p:nvPicPr>
          <p:cNvPr id="7" name="Picture 21">
            <a:extLst>
              <a:ext uri="{FF2B5EF4-FFF2-40B4-BE49-F238E27FC236}">
                <a16:creationId xmlns:a16="http://schemas.microsoft.com/office/drawing/2014/main" id="{C8541810-00A5-DB2D-6549-FFFCB64E98A6}"/>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31046" r="30494" b="44344"/>
          <a:stretch/>
        </p:blipFill>
        <p:spPr>
          <a:xfrm>
            <a:off x="7050209" y="6071880"/>
            <a:ext cx="526563" cy="762000"/>
          </a:xfrm>
          <a:prstGeom prst="rect">
            <a:avLst/>
          </a:prstGeom>
        </p:spPr>
      </p:pic>
      <p:pic>
        <p:nvPicPr>
          <p:cNvPr id="10" name="Picture 21">
            <a:extLst>
              <a:ext uri="{FF2B5EF4-FFF2-40B4-BE49-F238E27FC236}">
                <a16:creationId xmlns:a16="http://schemas.microsoft.com/office/drawing/2014/main" id="{9E7AF36D-B207-50A4-B036-9B0498D1B837}"/>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t="50000"/>
          <a:stretch/>
        </p:blipFill>
        <p:spPr>
          <a:xfrm>
            <a:off x="7516400" y="6243771"/>
            <a:ext cx="1253974" cy="626987"/>
          </a:xfrm>
          <a:prstGeom prst="rect">
            <a:avLst/>
          </a:prstGeom>
        </p:spPr>
      </p:pic>
      <p:pic>
        <p:nvPicPr>
          <p:cNvPr id="9" name="Picture 6" descr="https://w3.pppl.gov/communications/imagesStructured/Logos/PPPL/Black%2520Logo_403_184.jpg">
            <a:extLst>
              <a:ext uri="{FF2B5EF4-FFF2-40B4-BE49-F238E27FC236}">
                <a16:creationId xmlns:a16="http://schemas.microsoft.com/office/drawing/2014/main" id="{69704972-B800-008E-4432-4AC1FB4215A2}"/>
              </a:ext>
            </a:extLst>
          </p:cNvPr>
          <p:cNvPicPr>
            <a:picLocks noChangeAspect="1" noChangeArrowheads="1"/>
          </p:cNvPicPr>
          <p:nvPr userDrawn="1"/>
        </p:nvPicPr>
        <p:blipFill>
          <a:blip r:embed="rId1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785636" y="6142696"/>
            <a:ext cx="1668946"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그림 16">
            <a:extLst>
              <a:ext uri="{FF2B5EF4-FFF2-40B4-BE49-F238E27FC236}">
                <a16:creationId xmlns:a16="http://schemas.microsoft.com/office/drawing/2014/main" id="{3DC9B2F9-CBE4-C9B3-353D-BF32871AB324}"/>
              </a:ext>
            </a:extLst>
          </p:cNvPr>
          <p:cNvPicPr>
            <a:picLocks noChangeAspect="1"/>
          </p:cNvPicPr>
          <p:nvPr userDrawn="1"/>
        </p:nvPicPr>
        <p:blipFill>
          <a:blip r:embed="rId17"/>
          <a:stretch>
            <a:fillRect/>
          </a:stretch>
        </p:blipFill>
        <p:spPr>
          <a:xfrm>
            <a:off x="10519335" y="6061070"/>
            <a:ext cx="762000" cy="762000"/>
          </a:xfrm>
          <a:prstGeom prst="rect">
            <a:avLst/>
          </a:prstGeom>
        </p:spPr>
      </p:pic>
    </p:spTree>
    <p:extLst>
      <p:ext uri="{BB962C8B-B14F-4D97-AF65-F5344CB8AC3E}">
        <p14:creationId xmlns:p14="http://schemas.microsoft.com/office/powerpoint/2010/main" val="115730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3.tiff"/><Relationship Id="rId18" Type="http://schemas.openxmlformats.org/officeDocument/2006/relationships/image" Target="../media/image36.tiff"/><Relationship Id="rId3" Type="http://schemas.openxmlformats.org/officeDocument/2006/relationships/image" Target="../media/image22.jpeg"/><Relationship Id="rId7" Type="http://schemas.openxmlformats.org/officeDocument/2006/relationships/image" Target="../media/image26.tiff"/><Relationship Id="rId12" Type="http://schemas.openxmlformats.org/officeDocument/2006/relationships/image" Target="../media/image31.tiff"/><Relationship Id="rId17" Type="http://schemas.openxmlformats.org/officeDocument/2006/relationships/image" Target="../media/image35.tiff"/><Relationship Id="rId2" Type="http://schemas.openxmlformats.org/officeDocument/2006/relationships/notesSlide" Target="../notesSlides/notesSlide14.xml"/><Relationship Id="rId16" Type="http://schemas.openxmlformats.org/officeDocument/2006/relationships/image" Target="../media/image34.tiff"/><Relationship Id="rId1" Type="http://schemas.openxmlformats.org/officeDocument/2006/relationships/slideLayout" Target="../slideLayouts/slideLayout2.xml"/><Relationship Id="rId6" Type="http://schemas.openxmlformats.org/officeDocument/2006/relationships/image" Target="../media/image25.tiff"/><Relationship Id="rId11" Type="http://schemas.openxmlformats.org/officeDocument/2006/relationships/image" Target="../media/image30.tiff"/><Relationship Id="rId5" Type="http://schemas.openxmlformats.org/officeDocument/2006/relationships/image" Target="../media/image24.tiff"/><Relationship Id="rId15" Type="http://schemas.openxmlformats.org/officeDocument/2006/relationships/image" Target="../media/image33.tiff"/><Relationship Id="rId10" Type="http://schemas.openxmlformats.org/officeDocument/2006/relationships/image" Target="../media/image29.tiff"/><Relationship Id="rId4" Type="http://schemas.openxmlformats.org/officeDocument/2006/relationships/image" Target="../media/image23.jpeg"/><Relationship Id="rId9" Type="http://schemas.openxmlformats.org/officeDocument/2006/relationships/image" Target="../media/image28.tiff"/><Relationship Id="rId14" Type="http://schemas.openxmlformats.org/officeDocument/2006/relationships/image" Target="../media/image32.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0966" y="620224"/>
            <a:ext cx="8272908" cy="2308324"/>
          </a:xfrm>
          <a:prstGeom prst="rect">
            <a:avLst/>
          </a:prstGeom>
          <a:noFill/>
        </p:spPr>
        <p:txBody>
          <a:bodyPr wrap="square" rtlCol="0">
            <a:spAutoFit/>
          </a:bodyPr>
          <a:lstStyle/>
          <a:p>
            <a:r>
              <a:rPr lang="en-US" sz="3600" dirty="0">
                <a:solidFill>
                  <a:schemeClr val="tx1">
                    <a:lumMod val="75000"/>
                    <a:lumOff val="25000"/>
                  </a:schemeClr>
                </a:solidFill>
                <a:latin typeface="Trebuchet MS" panose="020B0603020202020204" pitchFamily="34" charset="0"/>
              </a:rPr>
              <a:t>New Developments in </a:t>
            </a:r>
          </a:p>
          <a:p>
            <a:r>
              <a:rPr lang="en-US" sz="3600" dirty="0">
                <a:solidFill>
                  <a:schemeClr val="tx1">
                    <a:lumMod val="75000"/>
                    <a:lumOff val="25000"/>
                  </a:schemeClr>
                </a:solidFill>
                <a:latin typeface="Trebuchet MS" panose="020B0603020202020204" pitchFamily="34" charset="0"/>
              </a:rPr>
              <a:t>Zero-knowledge Verification: </a:t>
            </a:r>
          </a:p>
          <a:p>
            <a:r>
              <a:rPr lang="en-US" sz="3600" dirty="0">
                <a:solidFill>
                  <a:schemeClr val="tx1">
                    <a:lumMod val="75000"/>
                    <a:lumOff val="25000"/>
                  </a:schemeClr>
                </a:solidFill>
                <a:latin typeface="Trebuchet MS" panose="020B0603020202020204" pitchFamily="34" charset="0"/>
              </a:rPr>
              <a:t>Toward 2D-Radiography and </a:t>
            </a:r>
          </a:p>
          <a:p>
            <a:r>
              <a:rPr lang="en-US" sz="3600" dirty="0">
                <a:solidFill>
                  <a:schemeClr val="tx1">
                    <a:lumMod val="75000"/>
                    <a:lumOff val="25000"/>
                  </a:schemeClr>
                </a:solidFill>
                <a:latin typeface="Trebuchet MS" panose="020B0603020202020204" pitchFamily="34" charset="0"/>
              </a:rPr>
              <a:t>Real-time Confirmation Measurements</a:t>
            </a:r>
          </a:p>
        </p:txBody>
      </p:sp>
      <p:sp>
        <p:nvSpPr>
          <p:cNvPr id="5" name="TextBox 4"/>
          <p:cNvSpPr txBox="1"/>
          <p:nvPr/>
        </p:nvSpPr>
        <p:spPr>
          <a:xfrm>
            <a:off x="1950720" y="4221452"/>
            <a:ext cx="9867032" cy="1692771"/>
          </a:xfrm>
          <a:prstGeom prst="rect">
            <a:avLst/>
          </a:prstGeom>
          <a:noFill/>
        </p:spPr>
        <p:txBody>
          <a:bodyPr wrap="square" rtlCol="0">
            <a:spAutoFit/>
          </a:bodyPr>
          <a:lstStyle/>
          <a:p>
            <a:pPr algn="r"/>
            <a:r>
              <a:rPr lang="en-US" sz="2400" b="1" dirty="0"/>
              <a:t>Jihye Jeon</a:t>
            </a:r>
          </a:p>
          <a:p>
            <a:pPr algn="r"/>
            <a:r>
              <a:rPr lang="en-US" sz="2000" dirty="0"/>
              <a:t>PhD student, Princeton University</a:t>
            </a:r>
          </a:p>
          <a:p>
            <a:pPr algn="r"/>
            <a:r>
              <a:rPr lang="en-US" sz="2000" dirty="0"/>
              <a:t>Co-authors: Alex Glaser</a:t>
            </a:r>
            <a:r>
              <a:rPr lang="en-US" sz="2000" baseline="30000" dirty="0"/>
              <a:t>1</a:t>
            </a:r>
            <a:r>
              <a:rPr lang="en-US" sz="2000" dirty="0"/>
              <a:t>, Andy Gilbert</a:t>
            </a:r>
            <a:r>
              <a:rPr lang="en-US" sz="2000" baseline="30000" dirty="0"/>
              <a:t>2</a:t>
            </a:r>
            <a:r>
              <a:rPr lang="en-US" sz="2000" dirty="0"/>
              <a:t>, Erik Gilson</a:t>
            </a:r>
            <a:r>
              <a:rPr lang="en-US" sz="2000" baseline="30000" dirty="0"/>
              <a:t>3</a:t>
            </a:r>
            <a:r>
              <a:rPr lang="en-US" sz="2000" dirty="0"/>
              <a:t>, Rob Goldston</a:t>
            </a:r>
            <a:r>
              <a:rPr lang="en-US" sz="2000" baseline="30000" dirty="0"/>
              <a:t>1,3</a:t>
            </a:r>
            <a:r>
              <a:rPr lang="en-US" sz="2000" dirty="0"/>
              <a:t> </a:t>
            </a:r>
            <a:endParaRPr lang="en-US" sz="2000" baseline="30000" dirty="0"/>
          </a:p>
          <a:p>
            <a:pPr algn="r"/>
            <a:r>
              <a:rPr lang="en-US" sz="2000" dirty="0"/>
              <a:t> </a:t>
            </a:r>
            <a:r>
              <a:rPr lang="en-US" sz="2000" baseline="30000" dirty="0"/>
              <a:t>1</a:t>
            </a:r>
            <a:r>
              <a:rPr lang="en-US" sz="2000" dirty="0"/>
              <a:t>Princeton University, </a:t>
            </a:r>
            <a:r>
              <a:rPr lang="en-US" sz="2000" baseline="30000" dirty="0"/>
              <a:t>2</a:t>
            </a:r>
            <a:r>
              <a:rPr lang="en-US" sz="2000" dirty="0"/>
              <a:t>Pacific Northwest National Laboratory</a:t>
            </a:r>
          </a:p>
          <a:p>
            <a:pPr algn="r"/>
            <a:r>
              <a:rPr lang="en-US" sz="2000" baseline="30000" dirty="0"/>
              <a:t>3</a:t>
            </a:r>
            <a:r>
              <a:rPr lang="en-US" sz="2000" dirty="0"/>
              <a:t>Princeton Plasma Physics Laboratory</a:t>
            </a:r>
          </a:p>
        </p:txBody>
      </p:sp>
      <p:sp>
        <p:nvSpPr>
          <p:cNvPr id="2" name="TextBox 1">
            <a:extLst>
              <a:ext uri="{FF2B5EF4-FFF2-40B4-BE49-F238E27FC236}">
                <a16:creationId xmlns:a16="http://schemas.microsoft.com/office/drawing/2014/main" id="{66643A72-1531-164D-8F90-A1481AA9A8BF}"/>
              </a:ext>
            </a:extLst>
          </p:cNvPr>
          <p:cNvSpPr txBox="1"/>
          <p:nvPr/>
        </p:nvSpPr>
        <p:spPr>
          <a:xfrm>
            <a:off x="3414161" y="3071351"/>
            <a:ext cx="4118820" cy="923330"/>
          </a:xfrm>
          <a:prstGeom prst="rect">
            <a:avLst/>
          </a:prstGeom>
          <a:noFill/>
        </p:spPr>
        <p:txBody>
          <a:bodyPr wrap="none" rtlCol="0">
            <a:spAutoFit/>
          </a:bodyPr>
          <a:lstStyle/>
          <a:p>
            <a:r>
              <a:rPr lang="en-US" sz="3600" dirty="0"/>
              <a:t>2023 MTV Workshop</a:t>
            </a:r>
          </a:p>
          <a:p>
            <a:r>
              <a:rPr lang="en-US" dirty="0"/>
              <a:t>(March 22)</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335" y="1617571"/>
            <a:ext cx="2602724" cy="2603881"/>
          </a:xfrm>
          <a:prstGeom prst="rect">
            <a:avLst/>
          </a:prstGeom>
        </p:spPr>
      </p:pic>
      <p:cxnSp>
        <p:nvCxnSpPr>
          <p:cNvPr id="7" name="Straight Connector 6">
            <a:extLst>
              <a:ext uri="{FF2B5EF4-FFF2-40B4-BE49-F238E27FC236}">
                <a16:creationId xmlns:a16="http://schemas.microsoft.com/office/drawing/2014/main" id="{D9CFC876-38B3-E04F-A6EB-7F8649A2875D}"/>
              </a:ext>
            </a:extLst>
          </p:cNvPr>
          <p:cNvCxnSpPr/>
          <p:nvPr/>
        </p:nvCxnSpPr>
        <p:spPr>
          <a:xfrm>
            <a:off x="3205150" y="1967011"/>
            <a:ext cx="0" cy="1905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5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New idea: Real-Time </a:t>
            </a:r>
            <a:r>
              <a:rPr lang="en-US" b="1" dirty="0">
                <a:solidFill>
                  <a:srgbClr val="FF0000"/>
                </a:solidFill>
              </a:rPr>
              <a:t>ZKP– </a:t>
            </a:r>
            <a:r>
              <a:rPr lang="en-US" dirty="0"/>
              <a:t>Imaging</a:t>
            </a:r>
            <a:endParaRPr lang="en-US" b="1" dirty="0">
              <a:solidFill>
                <a:srgbClr val="FF0000"/>
              </a:solidFill>
            </a:endParaRPr>
          </a:p>
        </p:txBody>
      </p:sp>
      <p:pic>
        <p:nvPicPr>
          <p:cNvPr id="4" name="Picture 3">
            <a:extLst>
              <a:ext uri="{FF2B5EF4-FFF2-40B4-BE49-F238E27FC236}">
                <a16:creationId xmlns:a16="http://schemas.microsoft.com/office/drawing/2014/main" id="{18539490-6587-861F-67A3-ECAEAC256451}"/>
              </a:ext>
            </a:extLst>
          </p:cNvPr>
          <p:cNvPicPr>
            <a:picLocks noChangeAspect="1"/>
          </p:cNvPicPr>
          <p:nvPr/>
        </p:nvPicPr>
        <p:blipFill>
          <a:blip r:embed="rId3"/>
          <a:stretch>
            <a:fillRect/>
          </a:stretch>
        </p:blipFill>
        <p:spPr>
          <a:xfrm>
            <a:off x="1051933" y="1434963"/>
            <a:ext cx="3590402" cy="3988073"/>
          </a:xfrm>
          <a:prstGeom prst="rect">
            <a:avLst/>
          </a:prstGeom>
          <a:ln>
            <a:solidFill>
              <a:schemeClr val="tx1"/>
            </a:solidFill>
            <a:prstDash val="solid"/>
          </a:ln>
        </p:spPr>
      </p:pic>
      <p:cxnSp>
        <p:nvCxnSpPr>
          <p:cNvPr id="7" name="직선 화살표 연결선 6">
            <a:extLst>
              <a:ext uri="{FF2B5EF4-FFF2-40B4-BE49-F238E27FC236}">
                <a16:creationId xmlns:a16="http://schemas.microsoft.com/office/drawing/2014/main" id="{B4962B48-121B-7A87-EA96-3C4C5B0BC626}"/>
              </a:ext>
            </a:extLst>
          </p:cNvPr>
          <p:cNvCxnSpPr>
            <a:cxnSpLocks/>
          </p:cNvCxnSpPr>
          <p:nvPr/>
        </p:nvCxnSpPr>
        <p:spPr>
          <a:xfrm flipH="1">
            <a:off x="2089272" y="1902775"/>
            <a:ext cx="60960" cy="731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직사각형 7">
            <a:extLst>
              <a:ext uri="{FF2B5EF4-FFF2-40B4-BE49-F238E27FC236}">
                <a16:creationId xmlns:a16="http://schemas.microsoft.com/office/drawing/2014/main" id="{2C07A7EA-0B6B-40E5-3B32-33DD7879E744}"/>
              </a:ext>
            </a:extLst>
          </p:cNvPr>
          <p:cNvSpPr/>
          <p:nvPr/>
        </p:nvSpPr>
        <p:spPr>
          <a:xfrm>
            <a:off x="1194608" y="1707703"/>
            <a:ext cx="602780" cy="390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C00000"/>
                </a:solidFill>
              </a:rPr>
              <a:t>Neutron source</a:t>
            </a:r>
          </a:p>
        </p:txBody>
      </p:sp>
      <p:cxnSp>
        <p:nvCxnSpPr>
          <p:cNvPr id="11" name="직선 화살표 연결선 10">
            <a:extLst>
              <a:ext uri="{FF2B5EF4-FFF2-40B4-BE49-F238E27FC236}">
                <a16:creationId xmlns:a16="http://schemas.microsoft.com/office/drawing/2014/main" id="{74FC4202-55A5-1BD0-F801-508FDAA92904}"/>
              </a:ext>
            </a:extLst>
          </p:cNvPr>
          <p:cNvCxnSpPr>
            <a:cxnSpLocks/>
          </p:cNvCxnSpPr>
          <p:nvPr/>
        </p:nvCxnSpPr>
        <p:spPr>
          <a:xfrm>
            <a:off x="2177501" y="1902775"/>
            <a:ext cx="48491" cy="731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862AA556-2866-0C8F-A717-F2A705B5EDD3}"/>
              </a:ext>
            </a:extLst>
          </p:cNvPr>
          <p:cNvCxnSpPr>
            <a:cxnSpLocks/>
          </p:cNvCxnSpPr>
          <p:nvPr/>
        </p:nvCxnSpPr>
        <p:spPr>
          <a:xfrm flipH="1">
            <a:off x="1998556" y="2963479"/>
            <a:ext cx="48044" cy="465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C6705C5D-261E-7B5B-E70C-05DE1026D3FA}"/>
              </a:ext>
            </a:extLst>
          </p:cNvPr>
          <p:cNvCxnSpPr>
            <a:cxnSpLocks/>
          </p:cNvCxnSpPr>
          <p:nvPr/>
        </p:nvCxnSpPr>
        <p:spPr>
          <a:xfrm>
            <a:off x="2291076" y="2977336"/>
            <a:ext cx="47608" cy="454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B49270F1-4905-FB96-325D-4518995FC62C}"/>
              </a:ext>
            </a:extLst>
          </p:cNvPr>
          <p:cNvCxnSpPr>
            <a:cxnSpLocks/>
          </p:cNvCxnSpPr>
          <p:nvPr/>
        </p:nvCxnSpPr>
        <p:spPr>
          <a:xfrm>
            <a:off x="2177501" y="3020821"/>
            <a:ext cx="0" cy="408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1321BAE0-185A-6CC8-02FF-2AD673C5C8AD}"/>
              </a:ext>
            </a:extLst>
          </p:cNvPr>
          <p:cNvCxnSpPr>
            <a:cxnSpLocks/>
          </p:cNvCxnSpPr>
          <p:nvPr/>
        </p:nvCxnSpPr>
        <p:spPr>
          <a:xfrm flipH="1">
            <a:off x="1990854" y="3569479"/>
            <a:ext cx="15403" cy="423053"/>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DD1B7461-0048-6D21-44A4-BFE92D927734}"/>
              </a:ext>
            </a:extLst>
          </p:cNvPr>
          <p:cNvCxnSpPr>
            <a:cxnSpLocks/>
          </p:cNvCxnSpPr>
          <p:nvPr/>
        </p:nvCxnSpPr>
        <p:spPr>
          <a:xfrm flipH="1">
            <a:off x="2167395" y="3579588"/>
            <a:ext cx="20212" cy="555133"/>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187171EC-FDE4-9D21-DE1A-2D09F97336B1}"/>
              </a:ext>
            </a:extLst>
          </p:cNvPr>
          <p:cNvCxnSpPr>
            <a:cxnSpLocks/>
          </p:cNvCxnSpPr>
          <p:nvPr/>
        </p:nvCxnSpPr>
        <p:spPr>
          <a:xfrm flipH="1">
            <a:off x="2348745" y="3579588"/>
            <a:ext cx="20212" cy="727904"/>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0D36E47E-ACBE-3534-FEC7-EA0473B4B5D1}"/>
              </a:ext>
            </a:extLst>
          </p:cNvPr>
          <p:cNvCxnSpPr>
            <a:cxnSpLocks/>
          </p:cNvCxnSpPr>
          <p:nvPr/>
        </p:nvCxnSpPr>
        <p:spPr>
          <a:xfrm flipV="1">
            <a:off x="1990854" y="3958858"/>
            <a:ext cx="2135645" cy="33674"/>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63E2E0B1-B58B-DDEB-5BBF-C0DB8826629E}"/>
              </a:ext>
            </a:extLst>
          </p:cNvPr>
          <p:cNvCxnSpPr>
            <a:cxnSpLocks/>
          </p:cNvCxnSpPr>
          <p:nvPr/>
        </p:nvCxnSpPr>
        <p:spPr>
          <a:xfrm flipV="1">
            <a:off x="2160174" y="4134721"/>
            <a:ext cx="1776386" cy="5498"/>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3028DDB5-4683-9605-51AD-6EADEF5E999D}"/>
              </a:ext>
            </a:extLst>
          </p:cNvPr>
          <p:cNvCxnSpPr>
            <a:cxnSpLocks/>
          </p:cNvCxnSpPr>
          <p:nvPr/>
        </p:nvCxnSpPr>
        <p:spPr>
          <a:xfrm>
            <a:off x="2348745" y="4307492"/>
            <a:ext cx="1435276" cy="0"/>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581F205E-F0A3-A702-5201-93ADD34687CF}"/>
              </a:ext>
            </a:extLst>
          </p:cNvPr>
          <p:cNvCxnSpPr>
            <a:cxnSpLocks/>
          </p:cNvCxnSpPr>
          <p:nvPr/>
        </p:nvCxnSpPr>
        <p:spPr>
          <a:xfrm flipV="1">
            <a:off x="3761679" y="3481889"/>
            <a:ext cx="22342" cy="825603"/>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EC7B0646-CDDD-C497-B3FD-169C37F7F7E3}"/>
              </a:ext>
            </a:extLst>
          </p:cNvPr>
          <p:cNvCxnSpPr>
            <a:cxnSpLocks/>
          </p:cNvCxnSpPr>
          <p:nvPr/>
        </p:nvCxnSpPr>
        <p:spPr>
          <a:xfrm flipH="1" flipV="1">
            <a:off x="3929952" y="3589295"/>
            <a:ext cx="6608" cy="545426"/>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직선 화살표 연결선 59">
            <a:extLst>
              <a:ext uri="{FF2B5EF4-FFF2-40B4-BE49-F238E27FC236}">
                <a16:creationId xmlns:a16="http://schemas.microsoft.com/office/drawing/2014/main" id="{6A06C430-4DF8-8E79-A88F-D33A06423449}"/>
              </a:ext>
            </a:extLst>
          </p:cNvPr>
          <p:cNvCxnSpPr>
            <a:cxnSpLocks/>
          </p:cNvCxnSpPr>
          <p:nvPr/>
        </p:nvCxnSpPr>
        <p:spPr>
          <a:xfrm flipH="1" flipV="1">
            <a:off x="4094438" y="3481889"/>
            <a:ext cx="11947" cy="510643"/>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60EC1F31-09EE-4779-57D5-BA52C28B66B8}"/>
              </a:ext>
            </a:extLst>
          </p:cNvPr>
          <p:cNvSpPr txBox="1"/>
          <p:nvPr/>
        </p:nvSpPr>
        <p:spPr>
          <a:xfrm>
            <a:off x="2306034" y="2282202"/>
            <a:ext cx="681597" cy="246221"/>
          </a:xfrm>
          <a:prstGeom prst="rect">
            <a:avLst/>
          </a:prstGeom>
          <a:noFill/>
        </p:spPr>
        <p:txBody>
          <a:bodyPr wrap="square" rtlCol="0">
            <a:spAutoFit/>
          </a:bodyPr>
          <a:lstStyle/>
          <a:p>
            <a:r>
              <a:rPr lang="en-US" sz="1000" b="1" dirty="0">
                <a:solidFill>
                  <a:srgbClr val="FF0000"/>
                </a:solidFill>
              </a:rPr>
              <a:t>Neutrons</a:t>
            </a:r>
          </a:p>
        </p:txBody>
      </p:sp>
      <p:sp>
        <p:nvSpPr>
          <p:cNvPr id="125" name="TextBox 124">
            <a:extLst>
              <a:ext uri="{FF2B5EF4-FFF2-40B4-BE49-F238E27FC236}">
                <a16:creationId xmlns:a16="http://schemas.microsoft.com/office/drawing/2014/main" id="{19A00A70-5E46-04DB-D8F6-E63FDD6DF7F0}"/>
              </a:ext>
            </a:extLst>
          </p:cNvPr>
          <p:cNvSpPr txBox="1"/>
          <p:nvPr/>
        </p:nvSpPr>
        <p:spPr>
          <a:xfrm>
            <a:off x="2367039" y="3652441"/>
            <a:ext cx="817853" cy="246221"/>
          </a:xfrm>
          <a:prstGeom prst="rect">
            <a:avLst/>
          </a:prstGeom>
          <a:noFill/>
        </p:spPr>
        <p:txBody>
          <a:bodyPr wrap="square" rtlCol="0">
            <a:spAutoFit/>
          </a:bodyPr>
          <a:lstStyle/>
          <a:p>
            <a:r>
              <a:rPr lang="en-US" sz="1000" b="1" dirty="0">
                <a:solidFill>
                  <a:srgbClr val="FFC000"/>
                </a:solidFill>
              </a:rPr>
              <a:t>Scintillation</a:t>
            </a:r>
          </a:p>
        </p:txBody>
      </p:sp>
      <p:sp>
        <p:nvSpPr>
          <p:cNvPr id="13" name="TextBox 12">
            <a:extLst>
              <a:ext uri="{FF2B5EF4-FFF2-40B4-BE49-F238E27FC236}">
                <a16:creationId xmlns:a16="http://schemas.microsoft.com/office/drawing/2014/main" id="{9A61426B-35B2-A596-6E9D-4E0EBF3878F6}"/>
              </a:ext>
            </a:extLst>
          </p:cNvPr>
          <p:cNvSpPr txBox="1"/>
          <p:nvPr/>
        </p:nvSpPr>
        <p:spPr>
          <a:xfrm>
            <a:off x="5175703" y="1146767"/>
            <a:ext cx="6347224" cy="4832092"/>
          </a:xfrm>
          <a:prstGeom prst="rect">
            <a:avLst/>
          </a:prstGeom>
          <a:noFill/>
        </p:spPr>
        <p:txBody>
          <a:bodyPr wrap="square">
            <a:spAutoFit/>
          </a:bodyPr>
          <a:lstStyle/>
          <a:p>
            <a:pPr marL="285750" indent="-285750">
              <a:buFont typeface="Arial" panose="020B0604020202020204" pitchFamily="34" charset="0"/>
              <a:buChar char="•"/>
            </a:pPr>
            <a:r>
              <a:rPr lang="en-US" sz="2800" dirty="0"/>
              <a:t>Use low-noise digital camera for higher-resolution imaging. </a:t>
            </a:r>
          </a:p>
          <a:p>
            <a:pPr marL="285750" indent="-285750">
              <a:buFont typeface="Arial" panose="020B0604020202020204" pitchFamily="34" charset="0"/>
              <a:buChar char="•"/>
            </a:pPr>
            <a:r>
              <a:rPr lang="en-US" sz="2800" dirty="0"/>
              <a:t>Only require a single complement, not one pre-load per warhead.</a:t>
            </a:r>
          </a:p>
          <a:p>
            <a:pPr marL="285750" indent="-285750">
              <a:buFont typeface="Arial" panose="020B0604020202020204" pitchFamily="34" charset="0"/>
              <a:buChar char="•"/>
            </a:pPr>
            <a:r>
              <a:rPr lang="en-US" sz="2800" dirty="0"/>
              <a:t>Shine neutrons thru warhead, convert to light with scintillator. </a:t>
            </a:r>
          </a:p>
          <a:p>
            <a:pPr marL="285750" indent="-285750">
              <a:buFont typeface="Arial" panose="020B0604020202020204" pitchFamily="34" charset="0"/>
              <a:buChar char="•"/>
            </a:pPr>
            <a:r>
              <a:rPr lang="en-US" sz="2800" dirty="0">
                <a:solidFill>
                  <a:srgbClr val="FF0000"/>
                </a:solidFill>
              </a:rPr>
              <a:t>ZKP– </a:t>
            </a:r>
            <a:r>
              <a:rPr lang="en-US" sz="2800" dirty="0"/>
              <a:t>complement plate behind scintillator </a:t>
            </a:r>
            <a:r>
              <a:rPr lang="en-US" sz="2800" dirty="0">
                <a:solidFill>
                  <a:srgbClr val="FF0000"/>
                </a:solidFill>
              </a:rPr>
              <a:t>subtracts</a:t>
            </a:r>
            <a:r>
              <a:rPr lang="en-US" sz="2800" dirty="0"/>
              <a:t> light to form pre-agreed flat, gray image for all warheads – if they are all identical. </a:t>
            </a:r>
          </a:p>
          <a:p>
            <a:pPr marL="285750" indent="-285750">
              <a:buFont typeface="Arial" panose="020B0604020202020204" pitchFamily="34" charset="0"/>
              <a:buChar char="•"/>
            </a:pPr>
            <a:r>
              <a:rPr lang="en-US" sz="2800" dirty="0"/>
              <a:t>Host can check image before Inspector.</a:t>
            </a:r>
          </a:p>
        </p:txBody>
      </p:sp>
    </p:spTree>
    <p:extLst>
      <p:ext uri="{BB962C8B-B14F-4D97-AF65-F5344CB8AC3E}">
        <p14:creationId xmlns:p14="http://schemas.microsoft.com/office/powerpoint/2010/main" val="11447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500"/>
                                        <p:tgtEl>
                                          <p:spTgt spid="1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childTnLst>
                                </p:cTn>
                              </p:par>
                              <p:par>
                                <p:cTn id="58" presetID="10"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Alternative Real-Time ZKP Imaging: </a:t>
            </a:r>
            <a:r>
              <a:rPr lang="en-US" b="1" dirty="0">
                <a:solidFill>
                  <a:srgbClr val="00B0F0"/>
                </a:solidFill>
              </a:rPr>
              <a:t>ZKP+</a:t>
            </a:r>
          </a:p>
        </p:txBody>
      </p:sp>
      <p:pic>
        <p:nvPicPr>
          <p:cNvPr id="5" name="Picture 4">
            <a:extLst>
              <a:ext uri="{FF2B5EF4-FFF2-40B4-BE49-F238E27FC236}">
                <a16:creationId xmlns:a16="http://schemas.microsoft.com/office/drawing/2014/main" id="{2C7BA81F-6F7D-2055-148B-A3CFDB4545FB}"/>
              </a:ext>
            </a:extLst>
          </p:cNvPr>
          <p:cNvPicPr>
            <a:picLocks noChangeAspect="1"/>
          </p:cNvPicPr>
          <p:nvPr/>
        </p:nvPicPr>
        <p:blipFill>
          <a:blip r:embed="rId3"/>
          <a:stretch>
            <a:fillRect/>
          </a:stretch>
        </p:blipFill>
        <p:spPr>
          <a:xfrm>
            <a:off x="724014" y="1602107"/>
            <a:ext cx="5791086" cy="3988073"/>
          </a:xfrm>
          <a:prstGeom prst="rect">
            <a:avLst/>
          </a:prstGeom>
          <a:ln>
            <a:solidFill>
              <a:schemeClr val="tx1"/>
            </a:solidFill>
          </a:ln>
        </p:spPr>
      </p:pic>
      <p:sp>
        <p:nvSpPr>
          <p:cNvPr id="9" name="직사각형 8">
            <a:extLst>
              <a:ext uri="{FF2B5EF4-FFF2-40B4-BE49-F238E27FC236}">
                <a16:creationId xmlns:a16="http://schemas.microsoft.com/office/drawing/2014/main" id="{BE697EB9-683F-D5CE-2E0E-925ED84C6D65}"/>
              </a:ext>
            </a:extLst>
          </p:cNvPr>
          <p:cNvSpPr/>
          <p:nvPr/>
        </p:nvSpPr>
        <p:spPr>
          <a:xfrm>
            <a:off x="799774" y="2025682"/>
            <a:ext cx="508931" cy="390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rgbClr val="C00000"/>
              </a:solidFill>
            </a:endParaRPr>
          </a:p>
        </p:txBody>
      </p:sp>
      <p:sp>
        <p:nvSpPr>
          <p:cNvPr id="10" name="직사각형 9">
            <a:extLst>
              <a:ext uri="{FF2B5EF4-FFF2-40B4-BE49-F238E27FC236}">
                <a16:creationId xmlns:a16="http://schemas.microsoft.com/office/drawing/2014/main" id="{B3C49B41-9554-9E85-1D3C-19DB68AAF98C}"/>
              </a:ext>
            </a:extLst>
          </p:cNvPr>
          <p:cNvSpPr/>
          <p:nvPr/>
        </p:nvSpPr>
        <p:spPr>
          <a:xfrm>
            <a:off x="752849" y="2013931"/>
            <a:ext cx="602780" cy="390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C00000"/>
                </a:solidFill>
              </a:rPr>
              <a:t>Neutron source</a:t>
            </a:r>
          </a:p>
        </p:txBody>
      </p:sp>
      <p:cxnSp>
        <p:nvCxnSpPr>
          <p:cNvPr id="15" name="직선 화살표 연결선 14">
            <a:extLst>
              <a:ext uri="{FF2B5EF4-FFF2-40B4-BE49-F238E27FC236}">
                <a16:creationId xmlns:a16="http://schemas.microsoft.com/office/drawing/2014/main" id="{E98EC834-152A-F4D4-03FB-B8D5B629AFEE}"/>
              </a:ext>
            </a:extLst>
          </p:cNvPr>
          <p:cNvCxnSpPr/>
          <p:nvPr/>
        </p:nvCxnSpPr>
        <p:spPr>
          <a:xfrm flipH="1">
            <a:off x="1571216" y="2220313"/>
            <a:ext cx="60960" cy="731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868F9C0B-1989-77B3-4C5F-EBE9F16A3059}"/>
              </a:ext>
            </a:extLst>
          </p:cNvPr>
          <p:cNvCxnSpPr>
            <a:cxnSpLocks/>
          </p:cNvCxnSpPr>
          <p:nvPr/>
        </p:nvCxnSpPr>
        <p:spPr>
          <a:xfrm>
            <a:off x="1659445" y="2220313"/>
            <a:ext cx="48491" cy="731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4F9D3E50-D998-287D-38F6-8641EA3C0145}"/>
              </a:ext>
            </a:extLst>
          </p:cNvPr>
          <p:cNvCxnSpPr>
            <a:cxnSpLocks/>
          </p:cNvCxnSpPr>
          <p:nvPr/>
        </p:nvCxnSpPr>
        <p:spPr>
          <a:xfrm>
            <a:off x="1707936" y="2189831"/>
            <a:ext cx="1383935" cy="1821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1347E9CE-7E33-BEBD-0114-787842B042BA}"/>
              </a:ext>
            </a:extLst>
          </p:cNvPr>
          <p:cNvCxnSpPr>
            <a:cxnSpLocks/>
          </p:cNvCxnSpPr>
          <p:nvPr/>
        </p:nvCxnSpPr>
        <p:spPr>
          <a:xfrm flipV="1">
            <a:off x="1686894" y="2004189"/>
            <a:ext cx="1404979" cy="1856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AD29313F-8912-C487-A5DD-BE7919DC0324}"/>
              </a:ext>
            </a:extLst>
          </p:cNvPr>
          <p:cNvCxnSpPr>
            <a:cxnSpLocks/>
          </p:cNvCxnSpPr>
          <p:nvPr/>
        </p:nvCxnSpPr>
        <p:spPr>
          <a:xfrm flipH="1">
            <a:off x="1464239" y="3205891"/>
            <a:ext cx="48044" cy="465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076FD470-CCD4-EB86-B75B-1E85027DE31A}"/>
              </a:ext>
            </a:extLst>
          </p:cNvPr>
          <p:cNvCxnSpPr>
            <a:cxnSpLocks/>
          </p:cNvCxnSpPr>
          <p:nvPr/>
        </p:nvCxnSpPr>
        <p:spPr>
          <a:xfrm>
            <a:off x="1756759" y="3219748"/>
            <a:ext cx="47608" cy="454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9C5FFB2C-9D87-A729-835B-0E83034EA634}"/>
              </a:ext>
            </a:extLst>
          </p:cNvPr>
          <p:cNvCxnSpPr>
            <a:cxnSpLocks/>
          </p:cNvCxnSpPr>
          <p:nvPr/>
        </p:nvCxnSpPr>
        <p:spPr>
          <a:xfrm>
            <a:off x="1643184" y="3263233"/>
            <a:ext cx="0" cy="408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직선 화살표 연결선 61">
            <a:extLst>
              <a:ext uri="{FF2B5EF4-FFF2-40B4-BE49-F238E27FC236}">
                <a16:creationId xmlns:a16="http://schemas.microsoft.com/office/drawing/2014/main" id="{54D476F3-6546-E5BA-894F-81CE6344498C}"/>
              </a:ext>
            </a:extLst>
          </p:cNvPr>
          <p:cNvCxnSpPr>
            <a:cxnSpLocks/>
          </p:cNvCxnSpPr>
          <p:nvPr/>
        </p:nvCxnSpPr>
        <p:spPr>
          <a:xfrm flipH="1">
            <a:off x="1446476" y="3739991"/>
            <a:ext cx="15403" cy="469823"/>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직선 화살표 연결선 62">
            <a:extLst>
              <a:ext uri="{FF2B5EF4-FFF2-40B4-BE49-F238E27FC236}">
                <a16:creationId xmlns:a16="http://schemas.microsoft.com/office/drawing/2014/main" id="{4DBCB8B7-10A6-CC60-6600-28C4F17EBF5E}"/>
              </a:ext>
            </a:extLst>
          </p:cNvPr>
          <p:cNvCxnSpPr>
            <a:cxnSpLocks/>
          </p:cNvCxnSpPr>
          <p:nvPr/>
        </p:nvCxnSpPr>
        <p:spPr>
          <a:xfrm flipH="1">
            <a:off x="1623017" y="3739991"/>
            <a:ext cx="18219" cy="612012"/>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3B62587C-856F-15B0-F05A-BA338D6E5532}"/>
              </a:ext>
            </a:extLst>
          </p:cNvPr>
          <p:cNvCxnSpPr>
            <a:cxnSpLocks/>
          </p:cNvCxnSpPr>
          <p:nvPr/>
        </p:nvCxnSpPr>
        <p:spPr>
          <a:xfrm>
            <a:off x="1804367" y="3739991"/>
            <a:ext cx="0" cy="784783"/>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8100C1C2-BECB-455B-AD17-4F1DF636E4D0}"/>
              </a:ext>
            </a:extLst>
          </p:cNvPr>
          <p:cNvCxnSpPr>
            <a:cxnSpLocks/>
          </p:cNvCxnSpPr>
          <p:nvPr/>
        </p:nvCxnSpPr>
        <p:spPr>
          <a:xfrm flipV="1">
            <a:off x="1459886" y="4186897"/>
            <a:ext cx="2283406" cy="22917"/>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31CCDF27-780B-9385-4F8E-5B0BDBDB9481}"/>
              </a:ext>
            </a:extLst>
          </p:cNvPr>
          <p:cNvCxnSpPr>
            <a:cxnSpLocks/>
          </p:cNvCxnSpPr>
          <p:nvPr/>
        </p:nvCxnSpPr>
        <p:spPr>
          <a:xfrm>
            <a:off x="1629206" y="4357501"/>
            <a:ext cx="2282007" cy="1943"/>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994DFFCC-C9A6-A7A8-9208-BF27E0139437}"/>
              </a:ext>
            </a:extLst>
          </p:cNvPr>
          <p:cNvCxnSpPr>
            <a:cxnSpLocks/>
          </p:cNvCxnSpPr>
          <p:nvPr/>
        </p:nvCxnSpPr>
        <p:spPr>
          <a:xfrm flipV="1">
            <a:off x="1817777" y="4513858"/>
            <a:ext cx="2247422" cy="10916"/>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직선 화살표 연결선 81">
            <a:extLst>
              <a:ext uri="{FF2B5EF4-FFF2-40B4-BE49-F238E27FC236}">
                <a16:creationId xmlns:a16="http://schemas.microsoft.com/office/drawing/2014/main" id="{41B9C3D6-E3FA-A5E8-1658-656ECC5F6D3F}"/>
              </a:ext>
            </a:extLst>
          </p:cNvPr>
          <p:cNvCxnSpPr>
            <a:cxnSpLocks/>
          </p:cNvCxnSpPr>
          <p:nvPr/>
        </p:nvCxnSpPr>
        <p:spPr>
          <a:xfrm flipV="1">
            <a:off x="3226409" y="1992435"/>
            <a:ext cx="551770" cy="11754"/>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직선 화살표 연결선 82">
            <a:extLst>
              <a:ext uri="{FF2B5EF4-FFF2-40B4-BE49-F238E27FC236}">
                <a16:creationId xmlns:a16="http://schemas.microsoft.com/office/drawing/2014/main" id="{B582927C-AB61-947E-A9A5-078D2A61DC01}"/>
              </a:ext>
            </a:extLst>
          </p:cNvPr>
          <p:cNvCxnSpPr>
            <a:cxnSpLocks/>
          </p:cNvCxnSpPr>
          <p:nvPr/>
        </p:nvCxnSpPr>
        <p:spPr>
          <a:xfrm flipV="1">
            <a:off x="3226409" y="2167629"/>
            <a:ext cx="721950" cy="12259"/>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직선 화살표 연결선 83">
            <a:extLst>
              <a:ext uri="{FF2B5EF4-FFF2-40B4-BE49-F238E27FC236}">
                <a16:creationId xmlns:a16="http://schemas.microsoft.com/office/drawing/2014/main" id="{FE3F803A-D197-1D14-608E-49D24C314A85}"/>
              </a:ext>
            </a:extLst>
          </p:cNvPr>
          <p:cNvCxnSpPr>
            <a:cxnSpLocks/>
          </p:cNvCxnSpPr>
          <p:nvPr/>
        </p:nvCxnSpPr>
        <p:spPr>
          <a:xfrm>
            <a:off x="3230721" y="2371940"/>
            <a:ext cx="900518" cy="0"/>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762B8B73-02B4-C101-306F-D9E74E5DC325}"/>
              </a:ext>
            </a:extLst>
          </p:cNvPr>
          <p:cNvCxnSpPr>
            <a:cxnSpLocks/>
          </p:cNvCxnSpPr>
          <p:nvPr/>
        </p:nvCxnSpPr>
        <p:spPr>
          <a:xfrm flipH="1">
            <a:off x="4087754" y="2371940"/>
            <a:ext cx="38871" cy="2152834"/>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915E96A2-63D5-9D59-AE9F-7543E92D4300}"/>
              </a:ext>
            </a:extLst>
          </p:cNvPr>
          <p:cNvCxnSpPr>
            <a:cxnSpLocks/>
          </p:cNvCxnSpPr>
          <p:nvPr/>
        </p:nvCxnSpPr>
        <p:spPr>
          <a:xfrm flipH="1">
            <a:off x="3932346" y="2167629"/>
            <a:ext cx="9839" cy="2189872"/>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70CC7311-58C5-A93B-F595-5AF038414882}"/>
              </a:ext>
            </a:extLst>
          </p:cNvPr>
          <p:cNvCxnSpPr>
            <a:cxnSpLocks/>
          </p:cNvCxnSpPr>
          <p:nvPr/>
        </p:nvCxnSpPr>
        <p:spPr>
          <a:xfrm>
            <a:off x="3746362" y="1992435"/>
            <a:ext cx="6552" cy="2174957"/>
          </a:xfrm>
          <a:prstGeom prst="straightConnector1">
            <a:avLst/>
          </a:prstGeom>
          <a:ln w="28575">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3D299E73-3DB0-3FD7-7DAA-89DCAE8B638F}"/>
              </a:ext>
            </a:extLst>
          </p:cNvPr>
          <p:cNvCxnSpPr>
            <a:cxnSpLocks/>
          </p:cNvCxnSpPr>
          <p:nvPr/>
        </p:nvCxnSpPr>
        <p:spPr>
          <a:xfrm flipV="1">
            <a:off x="3762954" y="4140043"/>
            <a:ext cx="2293529" cy="33674"/>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B5CCDB10-4703-97CC-756B-57DB1FC242C8}"/>
              </a:ext>
            </a:extLst>
          </p:cNvPr>
          <p:cNvCxnSpPr>
            <a:cxnSpLocks/>
          </p:cNvCxnSpPr>
          <p:nvPr/>
        </p:nvCxnSpPr>
        <p:spPr>
          <a:xfrm flipV="1">
            <a:off x="3938792" y="4341038"/>
            <a:ext cx="1917107" cy="13714"/>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93C69ED9-571D-88BA-A098-C4850990CFF3}"/>
              </a:ext>
            </a:extLst>
          </p:cNvPr>
          <p:cNvCxnSpPr>
            <a:cxnSpLocks/>
          </p:cNvCxnSpPr>
          <p:nvPr/>
        </p:nvCxnSpPr>
        <p:spPr>
          <a:xfrm>
            <a:off x="4107189" y="4513858"/>
            <a:ext cx="1553130" cy="8215"/>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840F30D2-84EB-456E-732D-0B44F7A1B20B}"/>
              </a:ext>
            </a:extLst>
          </p:cNvPr>
          <p:cNvCxnSpPr>
            <a:cxnSpLocks/>
          </p:cNvCxnSpPr>
          <p:nvPr/>
        </p:nvCxnSpPr>
        <p:spPr>
          <a:xfrm flipV="1">
            <a:off x="5666765" y="3739991"/>
            <a:ext cx="29991" cy="773867"/>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6C9622E1-0C68-8DD7-EF2A-F43FD4A29ABD}"/>
              </a:ext>
            </a:extLst>
          </p:cNvPr>
          <p:cNvCxnSpPr>
            <a:cxnSpLocks/>
          </p:cNvCxnSpPr>
          <p:nvPr/>
        </p:nvCxnSpPr>
        <p:spPr>
          <a:xfrm flipV="1">
            <a:off x="5842687" y="3847397"/>
            <a:ext cx="0" cy="476846"/>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89929626-0A0A-0A5F-3BCE-222FA70DFBDA}"/>
              </a:ext>
            </a:extLst>
          </p:cNvPr>
          <p:cNvCxnSpPr>
            <a:cxnSpLocks/>
          </p:cNvCxnSpPr>
          <p:nvPr/>
        </p:nvCxnSpPr>
        <p:spPr>
          <a:xfrm flipH="1" flipV="1">
            <a:off x="6007173" y="3739991"/>
            <a:ext cx="45644" cy="400052"/>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A66B8076-3955-A2B7-2869-EAD94037E095}"/>
              </a:ext>
            </a:extLst>
          </p:cNvPr>
          <p:cNvSpPr txBox="1"/>
          <p:nvPr/>
        </p:nvSpPr>
        <p:spPr>
          <a:xfrm>
            <a:off x="1873470" y="3862626"/>
            <a:ext cx="817853" cy="246221"/>
          </a:xfrm>
          <a:prstGeom prst="rect">
            <a:avLst/>
          </a:prstGeom>
          <a:noFill/>
        </p:spPr>
        <p:txBody>
          <a:bodyPr wrap="none" rtlCol="0">
            <a:spAutoFit/>
          </a:bodyPr>
          <a:lstStyle/>
          <a:p>
            <a:r>
              <a:rPr lang="en-US" sz="1000" b="1" dirty="0">
                <a:solidFill>
                  <a:srgbClr val="FFC000"/>
                </a:solidFill>
              </a:rPr>
              <a:t>Scintillation</a:t>
            </a:r>
          </a:p>
        </p:txBody>
      </p:sp>
      <p:sp>
        <p:nvSpPr>
          <p:cNvPr id="127" name="TextBox 126">
            <a:extLst>
              <a:ext uri="{FF2B5EF4-FFF2-40B4-BE49-F238E27FC236}">
                <a16:creationId xmlns:a16="http://schemas.microsoft.com/office/drawing/2014/main" id="{4A751DC3-EFA3-CC17-449C-AF9417E9C8D4}"/>
              </a:ext>
            </a:extLst>
          </p:cNvPr>
          <p:cNvSpPr txBox="1"/>
          <p:nvPr/>
        </p:nvSpPr>
        <p:spPr>
          <a:xfrm>
            <a:off x="1796408" y="2532438"/>
            <a:ext cx="681597" cy="246221"/>
          </a:xfrm>
          <a:prstGeom prst="rect">
            <a:avLst/>
          </a:prstGeom>
          <a:noFill/>
        </p:spPr>
        <p:txBody>
          <a:bodyPr wrap="none" rtlCol="0">
            <a:spAutoFit/>
          </a:bodyPr>
          <a:lstStyle/>
          <a:p>
            <a:r>
              <a:rPr lang="en-US" sz="1000" b="1" dirty="0">
                <a:solidFill>
                  <a:srgbClr val="FF0000"/>
                </a:solidFill>
              </a:rPr>
              <a:t>Neutrons</a:t>
            </a:r>
          </a:p>
        </p:txBody>
      </p:sp>
      <p:sp>
        <p:nvSpPr>
          <p:cNvPr id="12" name="TextBox 11">
            <a:extLst>
              <a:ext uri="{FF2B5EF4-FFF2-40B4-BE49-F238E27FC236}">
                <a16:creationId xmlns:a16="http://schemas.microsoft.com/office/drawing/2014/main" id="{71252783-A0E8-E34B-5ADB-6D27276244B2}"/>
              </a:ext>
            </a:extLst>
          </p:cNvPr>
          <p:cNvSpPr txBox="1"/>
          <p:nvPr/>
        </p:nvSpPr>
        <p:spPr>
          <a:xfrm>
            <a:off x="6628674" y="1255365"/>
            <a:ext cx="5381189" cy="4401205"/>
          </a:xfrm>
          <a:prstGeom prst="rect">
            <a:avLst/>
          </a:prstGeom>
          <a:noFill/>
        </p:spPr>
        <p:txBody>
          <a:bodyPr wrap="square">
            <a:spAutoFit/>
          </a:bodyPr>
          <a:lstStyle/>
          <a:p>
            <a:pPr marL="285750" indent="-285750">
              <a:buFont typeface="Arial" panose="020B0604020202020204" pitchFamily="34" charset="0"/>
              <a:buChar char="•"/>
            </a:pPr>
            <a:r>
              <a:rPr lang="en-US" sz="2800" dirty="0"/>
              <a:t>Shine neutrons thru warhead, convert to light with scintillator. </a:t>
            </a:r>
          </a:p>
          <a:p>
            <a:pPr marL="285750" indent="-285750">
              <a:buFont typeface="Arial" panose="020B0604020202020204" pitchFamily="34" charset="0"/>
              <a:buChar char="•"/>
            </a:pPr>
            <a:r>
              <a:rPr lang="en-US" sz="2800" dirty="0"/>
              <a:t>Shine neutrons onto a second scintillator. Use </a:t>
            </a:r>
            <a:r>
              <a:rPr lang="en-US" sz="2800" dirty="0">
                <a:solidFill>
                  <a:schemeClr val="accent1"/>
                </a:solidFill>
              </a:rPr>
              <a:t>ZKP+ </a:t>
            </a:r>
            <a:r>
              <a:rPr lang="en-US" sz="2800" dirty="0"/>
              <a:t>complement plate to form negative image. </a:t>
            </a:r>
          </a:p>
          <a:p>
            <a:pPr marL="285750" indent="-285750">
              <a:buFont typeface="Arial" panose="020B0604020202020204" pitchFamily="34" charset="0"/>
              <a:buChar char="•"/>
            </a:pPr>
            <a:r>
              <a:rPr lang="en-US" sz="2800" dirty="0">
                <a:solidFill>
                  <a:schemeClr val="accent1"/>
                </a:solidFill>
              </a:rPr>
              <a:t>Add</a:t>
            </a:r>
            <a:r>
              <a:rPr lang="en-US" sz="2800" dirty="0"/>
              <a:t> light from two scintillators to form flat image, as if no object had been in first neutron beam.</a:t>
            </a:r>
          </a:p>
          <a:p>
            <a:pPr marL="285750" indent="-285750">
              <a:buFont typeface="Arial" panose="020B0604020202020204" pitchFamily="34" charset="0"/>
              <a:buChar char="•"/>
            </a:pPr>
            <a:r>
              <a:rPr lang="en-US" sz="2800" dirty="0"/>
              <a:t>Better statistics, easy to agree on final image, more complex.</a:t>
            </a:r>
          </a:p>
        </p:txBody>
      </p:sp>
    </p:spTree>
    <p:extLst>
      <p:ext uri="{BB962C8B-B14F-4D97-AF65-F5344CB8AC3E}">
        <p14:creationId xmlns:p14="http://schemas.microsoft.com/office/powerpoint/2010/main" val="26836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childTnLst>
                                </p:cTn>
                              </p:par>
                              <p:par>
                                <p:cTn id="36" presetID="10"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childTnLst>
                                </p:cTn>
                              </p:par>
                              <p:par>
                                <p:cTn id="39" presetID="10"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1000"/>
                                        <p:tgtEl>
                                          <p:spTgt spid="82"/>
                                        </p:tgtEl>
                                      </p:cBhvr>
                                    </p:animEffect>
                                  </p:childTnLst>
                                </p:cTn>
                              </p:par>
                              <p:par>
                                <p:cTn id="42" presetID="10"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1000"/>
                                        <p:tgtEl>
                                          <p:spTgt spid="83"/>
                                        </p:tgtEl>
                                      </p:cBhvr>
                                    </p:animEffect>
                                  </p:childTnLst>
                                </p:cTn>
                              </p:par>
                              <p:par>
                                <p:cTn id="45" presetID="10"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childTnLst>
                                </p:cTn>
                              </p:par>
                              <p:par>
                                <p:cTn id="59" presetID="10" presetClass="entr" presetSubtype="0"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1000"/>
                                        <p:tgtEl>
                                          <p:spTgt spid="90"/>
                                        </p:tgtEl>
                                      </p:cBhvr>
                                    </p:animEffect>
                                  </p:childTnLst>
                                </p:cTn>
                              </p:par>
                              <p:par>
                                <p:cTn id="62" presetID="10" presetClass="entr" presetSubtype="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1000"/>
                                        <p:tgtEl>
                                          <p:spTgt spid="89"/>
                                        </p:tgtEl>
                                      </p:cBhvr>
                                    </p:animEffect>
                                  </p:childTnLst>
                                </p:cTn>
                              </p:par>
                              <p:par>
                                <p:cTn id="65" presetID="10"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10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1000"/>
                                        <p:tgtEl>
                                          <p:spTgt spid="100"/>
                                        </p:tgtEl>
                                      </p:cBhvr>
                                    </p:animEffect>
                                  </p:childTnLst>
                                </p:cTn>
                              </p:par>
                              <p:par>
                                <p:cTn id="73" presetID="10" presetClass="entr" presetSubtype="0" fill="hold"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1000"/>
                                        <p:tgtEl>
                                          <p:spTgt spid="101"/>
                                        </p:tgtEl>
                                      </p:cBhvr>
                                    </p:animEffect>
                                  </p:childTnLst>
                                </p:cTn>
                              </p:par>
                              <p:par>
                                <p:cTn id="76" presetID="10" presetClass="entr" presetSubtype="0" fill="hold" nodeType="with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fade">
                                      <p:cBhvr>
                                        <p:cTn id="78" dur="1000"/>
                                        <p:tgtEl>
                                          <p:spTgt spid="10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1000"/>
                                        <p:tgtEl>
                                          <p:spTgt spid="118"/>
                                        </p:tgtEl>
                                      </p:cBhvr>
                                    </p:animEffect>
                                  </p:childTnLst>
                                </p:cTn>
                              </p:par>
                              <p:par>
                                <p:cTn id="84" presetID="10" presetClass="entr" presetSubtype="0" fill="hold" nodeType="with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fade">
                                      <p:cBhvr>
                                        <p:cTn id="86" dur="1000"/>
                                        <p:tgtEl>
                                          <p:spTgt spid="119"/>
                                        </p:tgtEl>
                                      </p:cBhvr>
                                    </p:animEffect>
                                  </p:childTnLst>
                                </p:cTn>
                              </p:par>
                              <p:par>
                                <p:cTn id="87" presetID="10" presetClass="entr" presetSubtype="0"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animEffect transition="in" filter="fade">
                                      <p:cBhvr>
                                        <p:cTn id="89" dur="1000"/>
                                        <p:tgtEl>
                                          <p:spTgt spid="12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fade">
                                      <p:cBhvr>
                                        <p:cTn id="92" dur="500"/>
                                        <p:tgtEl>
                                          <p:spTgt spid="12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fade">
                                      <p:cBhvr>
                                        <p:cTn id="9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descr="대지, 실외이(가) 표시된 사진&#10;&#10;자동 생성된 설명">
            <a:extLst>
              <a:ext uri="{FF2B5EF4-FFF2-40B4-BE49-F238E27FC236}">
                <a16:creationId xmlns:a16="http://schemas.microsoft.com/office/drawing/2014/main" id="{D538B0FB-C4BA-29F4-3B3F-438E2D2144C4}"/>
              </a:ext>
            </a:extLst>
          </p:cNvPr>
          <p:cNvPicPr>
            <a:picLocks noChangeAspect="1"/>
          </p:cNvPicPr>
          <p:nvPr/>
        </p:nvPicPr>
        <p:blipFill rotWithShape="1">
          <a:blip r:embed="rId3">
            <a:extLst>
              <a:ext uri="{28A0092B-C50C-407E-A947-70E740481C1C}">
                <a14:useLocalDpi xmlns:a14="http://schemas.microsoft.com/office/drawing/2010/main" val="0"/>
              </a:ext>
            </a:extLst>
          </a:blip>
          <a:srcRect l="12663" r="7411"/>
          <a:stretch/>
        </p:blipFill>
        <p:spPr>
          <a:xfrm>
            <a:off x="838200" y="1064785"/>
            <a:ext cx="6662323" cy="4684522"/>
          </a:xfrm>
          <a:prstGeom prst="rect">
            <a:avLst/>
          </a:prstGeom>
        </p:spPr>
      </p:pic>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Real-Time ZKP- System</a:t>
            </a:r>
          </a:p>
        </p:txBody>
      </p:sp>
      <p:pic>
        <p:nvPicPr>
          <p:cNvPr id="9" name="그림 8" descr="텍스트, 전자기기이(가) 표시된 사진&#10;&#10;자동 생성된 설명">
            <a:extLst>
              <a:ext uri="{FF2B5EF4-FFF2-40B4-BE49-F238E27FC236}">
                <a16:creationId xmlns:a16="http://schemas.microsoft.com/office/drawing/2014/main" id="{070BFF48-B2C7-5C6E-EE60-010A418B7B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92" r="8234"/>
          <a:stretch/>
        </p:blipFill>
        <p:spPr>
          <a:xfrm>
            <a:off x="7826466" y="1064785"/>
            <a:ext cx="3142098" cy="2252230"/>
          </a:xfrm>
          <a:prstGeom prst="rect">
            <a:avLst/>
          </a:prstGeom>
        </p:spPr>
      </p:pic>
      <p:sp>
        <p:nvSpPr>
          <p:cNvPr id="10" name="직사각형 9">
            <a:extLst>
              <a:ext uri="{FF2B5EF4-FFF2-40B4-BE49-F238E27FC236}">
                <a16:creationId xmlns:a16="http://schemas.microsoft.com/office/drawing/2014/main" id="{84E8E520-6BF9-A9EA-EA17-6358FC15D6E2}"/>
              </a:ext>
            </a:extLst>
          </p:cNvPr>
          <p:cNvSpPr/>
          <p:nvPr/>
        </p:nvSpPr>
        <p:spPr>
          <a:xfrm>
            <a:off x="838200" y="3673305"/>
            <a:ext cx="1261959" cy="552975"/>
          </a:xfrm>
          <a:prstGeom prst="rect">
            <a:avLst/>
          </a:prstGeom>
          <a:solidFill>
            <a:srgbClr val="FFFFFF">
              <a:alpha val="30196"/>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Mirror</a:t>
            </a:r>
          </a:p>
        </p:txBody>
      </p:sp>
      <p:sp>
        <p:nvSpPr>
          <p:cNvPr id="14" name="직사각형 13">
            <a:extLst>
              <a:ext uri="{FF2B5EF4-FFF2-40B4-BE49-F238E27FC236}">
                <a16:creationId xmlns:a16="http://schemas.microsoft.com/office/drawing/2014/main" id="{745805E9-9396-3537-6786-749DBF071738}"/>
              </a:ext>
            </a:extLst>
          </p:cNvPr>
          <p:cNvSpPr/>
          <p:nvPr/>
        </p:nvSpPr>
        <p:spPr>
          <a:xfrm>
            <a:off x="5884120" y="4966811"/>
            <a:ext cx="1261959" cy="552975"/>
          </a:xfrm>
          <a:prstGeom prst="rect">
            <a:avLst/>
          </a:prstGeom>
          <a:solidFill>
            <a:srgbClr val="FFFFFF">
              <a:alpha val="30196"/>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Lens</a:t>
            </a:r>
          </a:p>
        </p:txBody>
      </p:sp>
      <p:sp>
        <p:nvSpPr>
          <p:cNvPr id="16" name="직사각형 15">
            <a:extLst>
              <a:ext uri="{FF2B5EF4-FFF2-40B4-BE49-F238E27FC236}">
                <a16:creationId xmlns:a16="http://schemas.microsoft.com/office/drawing/2014/main" id="{1171EAE1-92E6-6CC7-21D6-CB1868B7928D}"/>
              </a:ext>
            </a:extLst>
          </p:cNvPr>
          <p:cNvSpPr/>
          <p:nvPr/>
        </p:nvSpPr>
        <p:spPr>
          <a:xfrm>
            <a:off x="8044515" y="570828"/>
            <a:ext cx="2160932" cy="754735"/>
          </a:xfrm>
          <a:prstGeom prst="rect">
            <a:avLst/>
          </a:prstGeom>
          <a:solidFill>
            <a:srgbClr val="FFFFFF">
              <a:alpha val="30196"/>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Scintillator &amp; </a:t>
            </a:r>
            <a:br>
              <a:rPr lang="en-US" dirty="0">
                <a:solidFill>
                  <a:schemeClr val="tx1"/>
                </a:solidFill>
              </a:rPr>
            </a:br>
            <a:r>
              <a:rPr lang="en-US" dirty="0">
                <a:solidFill>
                  <a:schemeClr val="tx1"/>
                </a:solidFill>
              </a:rPr>
              <a:t>ZKP- complement</a:t>
            </a:r>
          </a:p>
        </p:txBody>
      </p:sp>
      <p:sp>
        <p:nvSpPr>
          <p:cNvPr id="17" name="직사각형 16">
            <a:extLst>
              <a:ext uri="{FF2B5EF4-FFF2-40B4-BE49-F238E27FC236}">
                <a16:creationId xmlns:a16="http://schemas.microsoft.com/office/drawing/2014/main" id="{27928E3F-CC3D-C9AF-D575-EFB2B6ED7F5E}"/>
              </a:ext>
            </a:extLst>
          </p:cNvPr>
          <p:cNvSpPr/>
          <p:nvPr/>
        </p:nvSpPr>
        <p:spPr>
          <a:xfrm>
            <a:off x="10458932" y="2525412"/>
            <a:ext cx="1261959" cy="552975"/>
          </a:xfrm>
          <a:prstGeom prst="rect">
            <a:avLst/>
          </a:prstGeom>
          <a:solidFill>
            <a:srgbClr val="FFFFFF">
              <a:alpha val="30196"/>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Mirror</a:t>
            </a:r>
          </a:p>
        </p:txBody>
      </p:sp>
      <p:sp>
        <p:nvSpPr>
          <p:cNvPr id="20" name="AutoShape 2">
            <a:extLst>
              <a:ext uri="{FF2B5EF4-FFF2-40B4-BE49-F238E27FC236}">
                <a16:creationId xmlns:a16="http://schemas.microsoft.com/office/drawing/2014/main" id="{997F80D9-09B4-83C7-F0BF-B15FA71076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7" name="직선 화살표 연결선 26">
            <a:extLst>
              <a:ext uri="{FF2B5EF4-FFF2-40B4-BE49-F238E27FC236}">
                <a16:creationId xmlns:a16="http://schemas.microsoft.com/office/drawing/2014/main" id="{0F31A5CB-C646-37E0-C2AC-4EDC0D6186A5}"/>
              </a:ext>
            </a:extLst>
          </p:cNvPr>
          <p:cNvCxnSpPr>
            <a:cxnSpLocks/>
          </p:cNvCxnSpPr>
          <p:nvPr/>
        </p:nvCxnSpPr>
        <p:spPr>
          <a:xfrm flipH="1">
            <a:off x="1924255" y="1086023"/>
            <a:ext cx="62298" cy="85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10029D25-4823-F6F9-0661-E7DCA068C75C}"/>
              </a:ext>
            </a:extLst>
          </p:cNvPr>
          <p:cNvCxnSpPr>
            <a:cxnSpLocks/>
          </p:cNvCxnSpPr>
          <p:nvPr/>
        </p:nvCxnSpPr>
        <p:spPr>
          <a:xfrm>
            <a:off x="2695954" y="1108692"/>
            <a:ext cx="51462" cy="8280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CD1C6C04-23B4-44A8-8A91-35366D992BA8}"/>
              </a:ext>
            </a:extLst>
          </p:cNvPr>
          <p:cNvCxnSpPr>
            <a:cxnSpLocks/>
          </p:cNvCxnSpPr>
          <p:nvPr/>
        </p:nvCxnSpPr>
        <p:spPr>
          <a:xfrm>
            <a:off x="2320321" y="1137006"/>
            <a:ext cx="0" cy="799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a:extLst>
              <a:ext uri="{FF2B5EF4-FFF2-40B4-BE49-F238E27FC236}">
                <a16:creationId xmlns:a16="http://schemas.microsoft.com/office/drawing/2014/main" id="{65C2D1F8-F4A2-CDD1-B046-36DD9AD51C71}"/>
              </a:ext>
            </a:extLst>
          </p:cNvPr>
          <p:cNvSpPr/>
          <p:nvPr/>
        </p:nvSpPr>
        <p:spPr>
          <a:xfrm>
            <a:off x="1239855" y="1904939"/>
            <a:ext cx="2160932" cy="887547"/>
          </a:xfrm>
          <a:prstGeom prst="rect">
            <a:avLst/>
          </a:prstGeom>
          <a:solidFill>
            <a:srgbClr val="FFFFFF">
              <a:alpha val="30196"/>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Scintillator &amp; </a:t>
            </a:r>
            <a:br>
              <a:rPr lang="en-US" dirty="0">
                <a:solidFill>
                  <a:schemeClr val="tx1"/>
                </a:solidFill>
              </a:rPr>
            </a:br>
            <a:r>
              <a:rPr lang="en-US" dirty="0">
                <a:solidFill>
                  <a:schemeClr val="tx1"/>
                </a:solidFill>
              </a:rPr>
              <a:t>ZKP- complement</a:t>
            </a:r>
          </a:p>
        </p:txBody>
      </p:sp>
      <p:cxnSp>
        <p:nvCxnSpPr>
          <p:cNvPr id="38" name="직선 화살표 연결선 37">
            <a:extLst>
              <a:ext uri="{FF2B5EF4-FFF2-40B4-BE49-F238E27FC236}">
                <a16:creationId xmlns:a16="http://schemas.microsoft.com/office/drawing/2014/main" id="{C891C60A-DA8E-5691-6449-92BA3F38E69D}"/>
              </a:ext>
            </a:extLst>
          </p:cNvPr>
          <p:cNvCxnSpPr>
            <a:cxnSpLocks/>
          </p:cNvCxnSpPr>
          <p:nvPr/>
        </p:nvCxnSpPr>
        <p:spPr>
          <a:xfrm flipH="1">
            <a:off x="1838960" y="2690987"/>
            <a:ext cx="52923" cy="438293"/>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7ED76301-C725-A92D-38A9-1B901A7FCC0E}"/>
              </a:ext>
            </a:extLst>
          </p:cNvPr>
          <p:cNvCxnSpPr>
            <a:cxnSpLocks/>
          </p:cNvCxnSpPr>
          <p:nvPr/>
        </p:nvCxnSpPr>
        <p:spPr>
          <a:xfrm flipH="1">
            <a:off x="2122442" y="2705836"/>
            <a:ext cx="70766" cy="707759"/>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604DC429-9674-F280-D5AF-8F31E79918C6}"/>
              </a:ext>
            </a:extLst>
          </p:cNvPr>
          <p:cNvCxnSpPr>
            <a:cxnSpLocks/>
          </p:cNvCxnSpPr>
          <p:nvPr/>
        </p:nvCxnSpPr>
        <p:spPr>
          <a:xfrm flipH="1">
            <a:off x="2451771" y="2905404"/>
            <a:ext cx="7274" cy="887548"/>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직선 연결선 46">
            <a:extLst>
              <a:ext uri="{FF2B5EF4-FFF2-40B4-BE49-F238E27FC236}">
                <a16:creationId xmlns:a16="http://schemas.microsoft.com/office/drawing/2014/main" id="{E0E4EDA3-FC9C-FB9C-979C-922FFC72E9C1}"/>
              </a:ext>
            </a:extLst>
          </p:cNvPr>
          <p:cNvCxnSpPr/>
          <p:nvPr/>
        </p:nvCxnSpPr>
        <p:spPr>
          <a:xfrm>
            <a:off x="1635102" y="2931671"/>
            <a:ext cx="862554" cy="994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490CAE2B-3836-985C-5FF3-F11DB9E72ACB}"/>
              </a:ext>
            </a:extLst>
          </p:cNvPr>
          <p:cNvCxnSpPr>
            <a:cxnSpLocks/>
          </p:cNvCxnSpPr>
          <p:nvPr/>
        </p:nvCxnSpPr>
        <p:spPr>
          <a:xfrm>
            <a:off x="1838960" y="3129280"/>
            <a:ext cx="3866896" cy="1332992"/>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FF850E08-81BA-BB9A-AF63-7578565542F5}"/>
              </a:ext>
            </a:extLst>
          </p:cNvPr>
          <p:cNvCxnSpPr>
            <a:cxnSpLocks/>
          </p:cNvCxnSpPr>
          <p:nvPr/>
        </p:nvCxnSpPr>
        <p:spPr>
          <a:xfrm>
            <a:off x="2100159" y="3413595"/>
            <a:ext cx="3544737" cy="1268133"/>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41867F50-3885-0281-70BD-AB9E9559F0C0}"/>
              </a:ext>
            </a:extLst>
          </p:cNvPr>
          <p:cNvCxnSpPr>
            <a:cxnSpLocks/>
          </p:cNvCxnSpPr>
          <p:nvPr/>
        </p:nvCxnSpPr>
        <p:spPr>
          <a:xfrm>
            <a:off x="2459045" y="3792952"/>
            <a:ext cx="3143179" cy="1069339"/>
          </a:xfrm>
          <a:prstGeom prst="straightConnector1">
            <a:avLst/>
          </a:prstGeom>
          <a:ln w="28575">
            <a:solidFill>
              <a:srgbClr val="FFC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B8998E2-97DE-2F0B-D7E3-CCE95109F05D}"/>
              </a:ext>
            </a:extLst>
          </p:cNvPr>
          <p:cNvSpPr txBox="1"/>
          <p:nvPr/>
        </p:nvSpPr>
        <p:spPr>
          <a:xfrm>
            <a:off x="2822577" y="1261820"/>
            <a:ext cx="1073114" cy="369332"/>
          </a:xfrm>
          <a:prstGeom prst="rect">
            <a:avLst/>
          </a:prstGeom>
          <a:noFill/>
        </p:spPr>
        <p:txBody>
          <a:bodyPr wrap="none" rtlCol="0">
            <a:spAutoFit/>
          </a:bodyPr>
          <a:lstStyle/>
          <a:p>
            <a:r>
              <a:rPr lang="en-US" b="1" dirty="0">
                <a:solidFill>
                  <a:srgbClr val="FF0000"/>
                </a:solidFill>
              </a:rPr>
              <a:t>Neutrons</a:t>
            </a:r>
          </a:p>
        </p:txBody>
      </p:sp>
      <p:sp>
        <p:nvSpPr>
          <p:cNvPr id="77" name="TextBox 76">
            <a:extLst>
              <a:ext uri="{FF2B5EF4-FFF2-40B4-BE49-F238E27FC236}">
                <a16:creationId xmlns:a16="http://schemas.microsoft.com/office/drawing/2014/main" id="{9EAC1368-0B52-CAE8-0985-AA3FE3EFDF3D}"/>
              </a:ext>
            </a:extLst>
          </p:cNvPr>
          <p:cNvSpPr txBox="1"/>
          <p:nvPr/>
        </p:nvSpPr>
        <p:spPr>
          <a:xfrm>
            <a:off x="2657411" y="2767733"/>
            <a:ext cx="1310552" cy="369332"/>
          </a:xfrm>
          <a:prstGeom prst="rect">
            <a:avLst/>
          </a:prstGeom>
          <a:noFill/>
        </p:spPr>
        <p:txBody>
          <a:bodyPr wrap="none" rtlCol="0">
            <a:spAutoFit/>
          </a:bodyPr>
          <a:lstStyle/>
          <a:p>
            <a:r>
              <a:rPr lang="en-US" b="1" dirty="0">
                <a:solidFill>
                  <a:srgbClr val="FFC000"/>
                </a:solidFill>
              </a:rPr>
              <a:t>Scintillation</a:t>
            </a:r>
          </a:p>
        </p:txBody>
      </p:sp>
      <p:sp>
        <p:nvSpPr>
          <p:cNvPr id="78" name="내용 개체 틀 2">
            <a:extLst>
              <a:ext uri="{FF2B5EF4-FFF2-40B4-BE49-F238E27FC236}">
                <a16:creationId xmlns:a16="http://schemas.microsoft.com/office/drawing/2014/main" id="{9A1D21D6-DC9E-729C-1EC6-A4A439E59DDF}"/>
              </a:ext>
            </a:extLst>
          </p:cNvPr>
          <p:cNvSpPr txBox="1">
            <a:spLocks/>
          </p:cNvSpPr>
          <p:nvPr/>
        </p:nvSpPr>
        <p:spPr>
          <a:xfrm>
            <a:off x="4052243" y="5750752"/>
            <a:ext cx="4087515" cy="115444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Equipment courtesy of Dick Lanza (MIT)</a:t>
            </a:r>
          </a:p>
        </p:txBody>
      </p:sp>
      <p:pic>
        <p:nvPicPr>
          <p:cNvPr id="79" name="그림 78">
            <a:extLst>
              <a:ext uri="{FF2B5EF4-FFF2-40B4-BE49-F238E27FC236}">
                <a16:creationId xmlns:a16="http://schemas.microsoft.com/office/drawing/2014/main" id="{FBB7E444-18CE-24AD-DCEE-D54FBBDC0F4E}"/>
              </a:ext>
            </a:extLst>
          </p:cNvPr>
          <p:cNvPicPr>
            <a:picLocks noChangeAspect="1"/>
          </p:cNvPicPr>
          <p:nvPr/>
        </p:nvPicPr>
        <p:blipFill rotWithShape="1">
          <a:blip r:embed="rId5"/>
          <a:srcRect l="7370" t="20471" r="46071" b="35813"/>
          <a:stretch/>
        </p:blipFill>
        <p:spPr>
          <a:xfrm>
            <a:off x="7826467" y="3522697"/>
            <a:ext cx="3142098" cy="2226610"/>
          </a:xfrm>
          <a:prstGeom prst="rect">
            <a:avLst/>
          </a:prstGeom>
        </p:spPr>
      </p:pic>
      <p:sp>
        <p:nvSpPr>
          <p:cNvPr id="80" name="직사각형 79">
            <a:extLst>
              <a:ext uri="{FF2B5EF4-FFF2-40B4-BE49-F238E27FC236}">
                <a16:creationId xmlns:a16="http://schemas.microsoft.com/office/drawing/2014/main" id="{03ABADA6-6006-1244-1107-57357470ABE1}"/>
              </a:ext>
            </a:extLst>
          </p:cNvPr>
          <p:cNvSpPr/>
          <p:nvPr/>
        </p:nvSpPr>
        <p:spPr>
          <a:xfrm>
            <a:off x="7948925" y="3516464"/>
            <a:ext cx="1261959" cy="552975"/>
          </a:xfrm>
          <a:prstGeom prst="rect">
            <a:avLst/>
          </a:prstGeom>
          <a:solidFill>
            <a:srgbClr val="FFFFFF">
              <a:alpha val="30196"/>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Cameras</a:t>
            </a:r>
          </a:p>
        </p:txBody>
      </p:sp>
    </p:spTree>
    <p:extLst>
      <p:ext uri="{BB962C8B-B14F-4D97-AF65-F5344CB8AC3E}">
        <p14:creationId xmlns:p14="http://schemas.microsoft.com/office/powerpoint/2010/main" val="27667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childTnLst>
                                </p:cTn>
                              </p:par>
                              <p:par>
                                <p:cTn id="44" presetID="1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childTnLst>
                                </p:cTn>
                              </p:par>
                              <p:par>
                                <p:cTn id="47" presetID="10"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34" grpId="0" animBg="1"/>
      <p:bldP spid="75" grpId="0"/>
      <p:bldP spid="77" grpId="0"/>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Expected Impact/MTV Impact </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normAutofit lnSpcReduction="10000"/>
          </a:bodyPr>
          <a:lstStyle/>
          <a:p>
            <a:r>
              <a:rPr lang="en-US" sz="2800" dirty="0"/>
              <a:t>2D imaging system with 3D objects enables more realistic zero-knowledge protocol studies.</a:t>
            </a:r>
          </a:p>
          <a:p>
            <a:r>
              <a:rPr lang="en-US" sz="2800" dirty="0"/>
              <a:t>Real-time ZKP confirmation </a:t>
            </a:r>
            <a:r>
              <a:rPr lang="en-US" dirty="0"/>
              <a:t>system </a:t>
            </a:r>
            <a:r>
              <a:rPr lang="en-US" sz="2800" dirty="0"/>
              <a:t>allows high-resolution electronic data acquisition. </a:t>
            </a:r>
          </a:p>
          <a:p>
            <a:r>
              <a:rPr lang="en-US" dirty="0"/>
              <a:t>Close collaboration with Princeton Plasma Physics Laboratory (PPPL) enabled neutron experiments in a safe and seamless manner. </a:t>
            </a:r>
          </a:p>
          <a:p>
            <a:r>
              <a:rPr lang="en-US" dirty="0"/>
              <a:t>Close collaboration with and internship at Pacific Northwest National Laboratory (PNNL) provided important insights. </a:t>
            </a:r>
          </a:p>
          <a:p>
            <a:r>
              <a:rPr lang="en-US" dirty="0"/>
              <a:t>Starting in 2023, we will work with PPPL, </a:t>
            </a:r>
            <a:r>
              <a:rPr lang="en-US"/>
              <a:t>PNNL and LLNL </a:t>
            </a:r>
            <a:r>
              <a:rPr lang="en-US" dirty="0"/>
              <a:t>through PROACTIVE Venture. </a:t>
            </a:r>
          </a:p>
        </p:txBody>
      </p:sp>
    </p:spTree>
    <p:extLst>
      <p:ext uri="{BB962C8B-B14F-4D97-AF65-F5344CB8AC3E}">
        <p14:creationId xmlns:p14="http://schemas.microsoft.com/office/powerpoint/2010/main" val="323215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Conclusion/Next Steps</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normAutofit lnSpcReduction="10000"/>
          </a:bodyPr>
          <a:lstStyle/>
          <a:p>
            <a:r>
              <a:rPr lang="en-US" dirty="0"/>
              <a:t>MCNP calculation showed the results as we expected. In theory, </a:t>
            </a:r>
            <a:br>
              <a:rPr lang="en-US" dirty="0"/>
            </a:br>
            <a:r>
              <a:rPr lang="en-US" dirty="0"/>
              <a:t>we can distinguish the 1” cube of SS and Al.</a:t>
            </a:r>
          </a:p>
          <a:p>
            <a:r>
              <a:rPr lang="en-US" dirty="0"/>
              <a:t>We will perform experiments with the tilted bubble detector configuration at PPPL and improved bubble counting algorithm.</a:t>
            </a:r>
          </a:p>
          <a:p>
            <a:r>
              <a:rPr lang="en-US" dirty="0"/>
              <a:t>We are now mounting the MIT cameras to the mirror box. We will expose the system to 14 MeV neutrons to determine the signal level and neutron sensitivity.</a:t>
            </a:r>
          </a:p>
          <a:p>
            <a:r>
              <a:rPr lang="en-US" dirty="0"/>
              <a:t>We plan to test a liquid nitrogen-cooled Teledyne Princeton Instruments camera with the very low dark current.</a:t>
            </a:r>
          </a:p>
          <a:p>
            <a:r>
              <a:rPr lang="en-US" dirty="0"/>
              <a:t>In 2024: Simulated field tests with external participants!</a:t>
            </a:r>
          </a:p>
          <a:p>
            <a:pPr marL="0" indent="0">
              <a:buNone/>
            </a:pPr>
            <a:endParaRPr lang="en-US" dirty="0"/>
          </a:p>
          <a:p>
            <a:endParaRPr lang="en-US" dirty="0"/>
          </a:p>
        </p:txBody>
      </p:sp>
    </p:spTree>
    <p:extLst>
      <p:ext uri="{BB962C8B-B14F-4D97-AF65-F5344CB8AC3E}">
        <p14:creationId xmlns:p14="http://schemas.microsoft.com/office/powerpoint/2010/main" val="93053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1550" y="2134214"/>
            <a:ext cx="8229600" cy="30868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Avenir Book" charset="0"/>
                <a:ea typeface="Avenir Book" charset="0"/>
                <a:cs typeface="Avenir Book" charset="0"/>
              </a:rPr>
              <a:t>The Consortium for Monitoring, Technology, and Verification would like to thank the DOE-NNSA for the continued support of these research activities. </a:t>
            </a:r>
          </a:p>
          <a:p>
            <a:pPr marL="0" indent="0">
              <a:buNone/>
            </a:pPr>
            <a:endParaRPr lang="en-US" sz="1800" dirty="0">
              <a:latin typeface="Avenir Book" charset="0"/>
              <a:ea typeface="Avenir Book" charset="0"/>
              <a:cs typeface="Avenir Book" charset="0"/>
            </a:endParaRPr>
          </a:p>
          <a:p>
            <a:pPr marL="400050" lvl="1" indent="0">
              <a:buNone/>
            </a:pPr>
            <a:r>
              <a:rPr lang="en-US" sz="1800" dirty="0">
                <a:latin typeface="Avenir Book" charset="0"/>
                <a:ea typeface="Avenir Book" charset="0"/>
                <a:cs typeface="Avenir Book" charset="0"/>
              </a:rPr>
              <a:t>This work was funded by the Consortium for Monitoring, Technology, and Verification under Department of Energy National Nuclear Security Administration award number DE-NA0003920</a:t>
            </a:r>
            <a:endParaRPr lang="en-US" sz="1800" b="1" dirty="0">
              <a:latin typeface="Avenir Book" charset="0"/>
              <a:ea typeface="Avenir Book" charset="0"/>
              <a:cs typeface="Avenir Book" charset="0"/>
            </a:endParaRPr>
          </a:p>
        </p:txBody>
      </p:sp>
      <p:sp>
        <p:nvSpPr>
          <p:cNvPr id="3" name="Title 2"/>
          <p:cNvSpPr>
            <a:spLocks noGrp="1"/>
          </p:cNvSpPr>
          <p:nvPr>
            <p:ph type="title"/>
          </p:nvPr>
        </p:nvSpPr>
        <p:spPr>
          <a:xfrm>
            <a:off x="609600" y="0"/>
            <a:ext cx="10972800" cy="1143000"/>
          </a:xfrm>
        </p:spPr>
        <p:txBody>
          <a:bodyPr>
            <a:normAutofit/>
          </a:bodyPr>
          <a:lstStyle/>
          <a:p>
            <a:r>
              <a:rPr lang="en-US" dirty="0"/>
              <a:t>Acknowledgements</a:t>
            </a:r>
          </a:p>
        </p:txBody>
      </p:sp>
      <p:pic>
        <p:nvPicPr>
          <p:cNvPr id="13" name="Picture 18" descr="DOE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593" y="5256616"/>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7" descr="NNSA Logo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6790" y="5278063"/>
            <a:ext cx="2372430" cy="675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DCE6D5-5773-9547-A6D1-905B8289FC23}"/>
              </a:ext>
            </a:extLst>
          </p:cNvPr>
          <p:cNvPicPr>
            <a:picLocks noChangeAspect="1"/>
          </p:cNvPicPr>
          <p:nvPr/>
        </p:nvPicPr>
        <p:blipFill>
          <a:blip r:embed="rId5"/>
          <a:stretch>
            <a:fillRect/>
          </a:stretch>
        </p:blipFill>
        <p:spPr>
          <a:xfrm>
            <a:off x="609600" y="4985638"/>
            <a:ext cx="849124" cy="849124"/>
          </a:xfrm>
          <a:prstGeom prst="rect">
            <a:avLst/>
          </a:prstGeom>
        </p:spPr>
      </p:pic>
      <p:pic>
        <p:nvPicPr>
          <p:cNvPr id="6" name="Picture 5">
            <a:extLst>
              <a:ext uri="{FF2B5EF4-FFF2-40B4-BE49-F238E27FC236}">
                <a16:creationId xmlns:a16="http://schemas.microsoft.com/office/drawing/2014/main" id="{EB2559F6-20D9-EB47-97B7-FC9EA41B2A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9600" y="4126802"/>
            <a:ext cx="849124" cy="560826"/>
          </a:xfrm>
          <a:prstGeom prst="rect">
            <a:avLst/>
          </a:prstGeom>
        </p:spPr>
      </p:pic>
      <p:pic>
        <p:nvPicPr>
          <p:cNvPr id="15" name="Picture 14">
            <a:extLst>
              <a:ext uri="{FF2B5EF4-FFF2-40B4-BE49-F238E27FC236}">
                <a16:creationId xmlns:a16="http://schemas.microsoft.com/office/drawing/2014/main" id="{F94D14EE-A644-BB42-B141-0BA8EB46F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165" y="3066798"/>
            <a:ext cx="761995" cy="761995"/>
          </a:xfrm>
          <a:prstGeom prst="rect">
            <a:avLst/>
          </a:prstGeom>
        </p:spPr>
      </p:pic>
      <p:pic>
        <p:nvPicPr>
          <p:cNvPr id="7" name="Picture 6">
            <a:extLst>
              <a:ext uri="{FF2B5EF4-FFF2-40B4-BE49-F238E27FC236}">
                <a16:creationId xmlns:a16="http://schemas.microsoft.com/office/drawing/2014/main" id="{B79B4CB7-A05E-154B-829F-ED1FFE7F2D6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3505" y="2126809"/>
            <a:ext cx="781314" cy="641980"/>
          </a:xfrm>
          <a:prstGeom prst="rect">
            <a:avLst/>
          </a:prstGeom>
        </p:spPr>
      </p:pic>
      <p:pic>
        <p:nvPicPr>
          <p:cNvPr id="9" name="Picture 8">
            <a:extLst>
              <a:ext uri="{FF2B5EF4-FFF2-40B4-BE49-F238E27FC236}">
                <a16:creationId xmlns:a16="http://schemas.microsoft.com/office/drawing/2014/main" id="{193A56EA-0954-994F-A4C9-50CA4AF86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3165" y="979675"/>
            <a:ext cx="849124" cy="849124"/>
          </a:xfrm>
          <a:prstGeom prst="rect">
            <a:avLst/>
          </a:prstGeom>
        </p:spPr>
      </p:pic>
      <p:pic>
        <p:nvPicPr>
          <p:cNvPr id="20" name="Picture 19">
            <a:extLst>
              <a:ext uri="{FF2B5EF4-FFF2-40B4-BE49-F238E27FC236}">
                <a16:creationId xmlns:a16="http://schemas.microsoft.com/office/drawing/2014/main" id="{EA306836-C282-7B41-9D66-E591BB41B1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2488" y="5161312"/>
            <a:ext cx="684982" cy="679274"/>
          </a:xfrm>
          <a:prstGeom prst="rect">
            <a:avLst/>
          </a:prstGeom>
        </p:spPr>
      </p:pic>
      <p:pic>
        <p:nvPicPr>
          <p:cNvPr id="10" name="Picture 9">
            <a:extLst>
              <a:ext uri="{FF2B5EF4-FFF2-40B4-BE49-F238E27FC236}">
                <a16:creationId xmlns:a16="http://schemas.microsoft.com/office/drawing/2014/main" id="{AAF8AB70-5F2A-3342-AE45-3659303EC8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776582" y="1060207"/>
            <a:ext cx="724383" cy="679275"/>
          </a:xfrm>
          <a:prstGeom prst="rect">
            <a:avLst/>
          </a:prstGeom>
        </p:spPr>
      </p:pic>
      <p:pic>
        <p:nvPicPr>
          <p:cNvPr id="11" name="Picture 10">
            <a:extLst>
              <a:ext uri="{FF2B5EF4-FFF2-40B4-BE49-F238E27FC236}">
                <a16:creationId xmlns:a16="http://schemas.microsoft.com/office/drawing/2014/main" id="{3FB7E71E-3FC7-AA47-808D-3ECC7AE1DF5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488770" y="3240642"/>
            <a:ext cx="1092419" cy="518899"/>
          </a:xfrm>
          <a:prstGeom prst="rect">
            <a:avLst/>
          </a:prstGeom>
        </p:spPr>
      </p:pic>
      <p:pic>
        <p:nvPicPr>
          <p:cNvPr id="22" name="Picture 21">
            <a:extLst>
              <a:ext uri="{FF2B5EF4-FFF2-40B4-BE49-F238E27FC236}">
                <a16:creationId xmlns:a16="http://schemas.microsoft.com/office/drawing/2014/main" id="{858C02C2-6360-E740-BB64-01BF527F8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57213" y="2060507"/>
            <a:ext cx="955532" cy="955532"/>
          </a:xfrm>
          <a:prstGeom prst="rect">
            <a:avLst/>
          </a:prstGeom>
        </p:spPr>
      </p:pic>
      <p:pic>
        <p:nvPicPr>
          <p:cNvPr id="12" name="Picture 11">
            <a:extLst>
              <a:ext uri="{FF2B5EF4-FFF2-40B4-BE49-F238E27FC236}">
                <a16:creationId xmlns:a16="http://schemas.microsoft.com/office/drawing/2014/main" id="{67417527-3E44-CB4B-9D62-C787BC0051D8}"/>
              </a:ext>
            </a:extLst>
          </p:cNvPr>
          <p:cNvPicPr>
            <a:picLocks noChangeAspect="1"/>
          </p:cNvPicPr>
          <p:nvPr/>
        </p:nvPicPr>
        <p:blipFill>
          <a:blip r:embed="rId14"/>
          <a:stretch>
            <a:fillRect/>
          </a:stretch>
        </p:blipFill>
        <p:spPr>
          <a:xfrm>
            <a:off x="10488770" y="859460"/>
            <a:ext cx="1092419" cy="1092419"/>
          </a:xfrm>
          <a:prstGeom prst="rect">
            <a:avLst/>
          </a:prstGeom>
        </p:spPr>
      </p:pic>
      <p:pic>
        <p:nvPicPr>
          <p:cNvPr id="24" name="Picture 23">
            <a:extLst>
              <a:ext uri="{FF2B5EF4-FFF2-40B4-BE49-F238E27FC236}">
                <a16:creationId xmlns:a16="http://schemas.microsoft.com/office/drawing/2014/main" id="{D6DF35EF-D6C3-CC45-A9D5-E930C10F11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67150" y="871109"/>
            <a:ext cx="1080770" cy="1080770"/>
          </a:xfrm>
          <a:prstGeom prst="rect">
            <a:avLst/>
          </a:prstGeom>
        </p:spPr>
      </p:pic>
      <p:pic>
        <p:nvPicPr>
          <p:cNvPr id="26" name="Picture 25">
            <a:extLst>
              <a:ext uri="{FF2B5EF4-FFF2-40B4-BE49-F238E27FC236}">
                <a16:creationId xmlns:a16="http://schemas.microsoft.com/office/drawing/2014/main" id="{474CC569-624D-B742-88A3-53B0401A41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45579" y="1066804"/>
            <a:ext cx="761995" cy="761995"/>
          </a:xfrm>
          <a:prstGeom prst="rect">
            <a:avLst/>
          </a:prstGeom>
        </p:spPr>
      </p:pic>
      <p:pic>
        <p:nvPicPr>
          <p:cNvPr id="28" name="Picture 27">
            <a:extLst>
              <a:ext uri="{FF2B5EF4-FFF2-40B4-BE49-F238E27FC236}">
                <a16:creationId xmlns:a16="http://schemas.microsoft.com/office/drawing/2014/main" id="{266BF608-8EB0-E645-9D55-452D18FD60C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779298" y="1048828"/>
            <a:ext cx="684981" cy="761995"/>
          </a:xfrm>
          <a:prstGeom prst="rect">
            <a:avLst/>
          </a:prstGeom>
        </p:spPr>
      </p:pic>
      <p:pic>
        <p:nvPicPr>
          <p:cNvPr id="30" name="Picture 29">
            <a:extLst>
              <a:ext uri="{FF2B5EF4-FFF2-40B4-BE49-F238E27FC236}">
                <a16:creationId xmlns:a16="http://schemas.microsoft.com/office/drawing/2014/main" id="{BE9D481B-BB39-1C47-9028-C7A9461170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734518" y="4017523"/>
            <a:ext cx="642952" cy="973939"/>
          </a:xfrm>
          <a:prstGeom prst="rect">
            <a:avLst/>
          </a:prstGeom>
        </p:spPr>
      </p:pic>
    </p:spTree>
    <p:extLst>
      <p:ext uri="{BB962C8B-B14F-4D97-AF65-F5344CB8AC3E}">
        <p14:creationId xmlns:p14="http://schemas.microsoft.com/office/powerpoint/2010/main" val="1798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Mission Relevance</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253331"/>
            <a:ext cx="10515600" cy="4351338"/>
          </a:xfrm>
        </p:spPr>
        <p:txBody>
          <a:bodyPr/>
          <a:lstStyle/>
          <a:p>
            <a:r>
              <a:rPr lang="en-US" dirty="0"/>
              <a:t>Developing and maintaining the technical means to monitor whether the terms of a nuclear arms control treaty or other international agreement are fulfilled is a critical factor in ensuring that such agreements are successful.</a:t>
            </a:r>
          </a:p>
          <a:p>
            <a:r>
              <a:rPr lang="en-US" dirty="0"/>
              <a:t>This study presents a pathway toward a practical and robust system for the development and implementation of arms control treaties.</a:t>
            </a:r>
          </a:p>
          <a:p>
            <a:r>
              <a:rPr lang="en-US" dirty="0"/>
              <a:t>Zero-Knowledge Protocol approaches can address one of the challenges in arms control verification, not revealing any sensitive information of nuclear weapons.</a:t>
            </a:r>
          </a:p>
          <a:p>
            <a:endParaRPr lang="en-US" dirty="0"/>
          </a:p>
          <a:p>
            <a:endParaRPr lang="en-US" dirty="0"/>
          </a:p>
          <a:p>
            <a:endParaRPr lang="en-US" dirty="0"/>
          </a:p>
        </p:txBody>
      </p:sp>
    </p:spTree>
    <p:extLst>
      <p:ext uri="{BB962C8B-B14F-4D97-AF65-F5344CB8AC3E}">
        <p14:creationId xmlns:p14="http://schemas.microsoft.com/office/powerpoint/2010/main" val="360132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Introduction and Motivation</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normAutofit/>
          </a:bodyPr>
          <a:lstStyle/>
          <a:p>
            <a:r>
              <a:rPr lang="en-US" dirty="0"/>
              <a:t>We have previously studied Zero-Knowledge-Protocol (ZKP) differential neutron radiography for warhead verification, using superheated droplet (bubble) detectors. </a:t>
            </a:r>
          </a:p>
          <a:p>
            <a:r>
              <a:rPr lang="en-US" dirty="0"/>
              <a:t>We successfully showed the proof-of-concept using one dimensional radiography experiments under CVT. </a:t>
            </a:r>
          </a:p>
          <a:p>
            <a:r>
              <a:rPr lang="en-US" dirty="0"/>
              <a:t>In this study, for the first time, we conducted calculations and preliminary experiments with a test object with 3D structure (64 voxels) combined with 2D radiography.</a:t>
            </a:r>
          </a:p>
          <a:p>
            <a:r>
              <a:rPr lang="en-US" dirty="0"/>
              <a:t>Also, we propose a real-time confirmation system using radiographic image on 2D scintillators and a digital camera. </a:t>
            </a:r>
          </a:p>
        </p:txBody>
      </p:sp>
    </p:spTree>
    <p:extLst>
      <p:ext uri="{BB962C8B-B14F-4D97-AF65-F5344CB8AC3E}">
        <p14:creationId xmlns:p14="http://schemas.microsoft.com/office/powerpoint/2010/main" val="255135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61496DD0-497A-5C6C-8857-EECE1056838B}"/>
              </a:ext>
            </a:extLst>
          </p:cNvPr>
          <p:cNvPicPr>
            <a:picLocks noChangeAspect="1"/>
          </p:cNvPicPr>
          <p:nvPr/>
        </p:nvPicPr>
        <p:blipFill>
          <a:blip r:embed="rId3"/>
          <a:stretch>
            <a:fillRect/>
          </a:stretch>
        </p:blipFill>
        <p:spPr>
          <a:xfrm>
            <a:off x="298349" y="2145822"/>
            <a:ext cx="6236801" cy="3650141"/>
          </a:xfrm>
          <a:prstGeom prst="rect">
            <a:avLst/>
          </a:prstGeom>
          <a:ln>
            <a:solidFill>
              <a:schemeClr val="tx1"/>
            </a:solidFill>
          </a:ln>
        </p:spPr>
      </p:pic>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2D Radiography of 3D Object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253331"/>
            <a:ext cx="10515600" cy="4351338"/>
          </a:xfrm>
        </p:spPr>
        <p:txBody>
          <a:bodyPr/>
          <a:lstStyle/>
          <a:p>
            <a:r>
              <a:rPr lang="en-US" dirty="0"/>
              <a:t>MCNP modeling for 4X4X4 voxel </a:t>
            </a:r>
          </a:p>
          <a:p>
            <a:endParaRPr lang="en-US" dirty="0"/>
          </a:p>
        </p:txBody>
      </p:sp>
      <p:sp>
        <p:nvSpPr>
          <p:cNvPr id="48" name="TextBox 47">
            <a:extLst>
              <a:ext uri="{FF2B5EF4-FFF2-40B4-BE49-F238E27FC236}">
                <a16:creationId xmlns:a16="http://schemas.microsoft.com/office/drawing/2014/main" id="{1C44E5CA-6881-471D-2E8D-B43ED4B674A4}"/>
              </a:ext>
            </a:extLst>
          </p:cNvPr>
          <p:cNvSpPr txBox="1"/>
          <p:nvPr/>
        </p:nvSpPr>
        <p:spPr>
          <a:xfrm>
            <a:off x="2482159" y="1669472"/>
            <a:ext cx="1685974" cy="400110"/>
          </a:xfrm>
          <a:prstGeom prst="rect">
            <a:avLst/>
          </a:prstGeom>
          <a:noFill/>
        </p:spPr>
        <p:txBody>
          <a:bodyPr wrap="none" rtlCol="0">
            <a:spAutoFit/>
          </a:bodyPr>
          <a:lstStyle/>
          <a:p>
            <a:r>
              <a:rPr lang="en-US" sz="2000" dirty="0"/>
              <a:t>Elevation view</a:t>
            </a:r>
          </a:p>
        </p:txBody>
      </p:sp>
      <p:sp>
        <p:nvSpPr>
          <p:cNvPr id="10" name="TextBox 9">
            <a:extLst>
              <a:ext uri="{FF2B5EF4-FFF2-40B4-BE49-F238E27FC236}">
                <a16:creationId xmlns:a16="http://schemas.microsoft.com/office/drawing/2014/main" id="{AF5A370B-DED4-D82C-7629-33FE7248AA9B}"/>
              </a:ext>
            </a:extLst>
          </p:cNvPr>
          <p:cNvSpPr txBox="1"/>
          <p:nvPr/>
        </p:nvSpPr>
        <p:spPr>
          <a:xfrm>
            <a:off x="2267153" y="2209562"/>
            <a:ext cx="1973745" cy="369332"/>
          </a:xfrm>
          <a:prstGeom prst="rect">
            <a:avLst/>
          </a:prstGeom>
          <a:noFill/>
        </p:spPr>
        <p:txBody>
          <a:bodyPr wrap="none" rtlCol="0">
            <a:spAutoFit/>
          </a:bodyPr>
          <a:lstStyle/>
          <a:p>
            <a:r>
              <a:rPr lang="en-US" b="1" dirty="0"/>
              <a:t>EXCALIBUR @PPPL</a:t>
            </a:r>
          </a:p>
        </p:txBody>
      </p:sp>
      <p:pic>
        <p:nvPicPr>
          <p:cNvPr id="8" name="그림 7" descr="목재, 우드, 더러운이(가) 표시된 사진&#10;&#10;자동 생성된 설명">
            <a:extLst>
              <a:ext uri="{FF2B5EF4-FFF2-40B4-BE49-F238E27FC236}">
                <a16:creationId xmlns:a16="http://schemas.microsoft.com/office/drawing/2014/main" id="{7354BBB7-AFC9-FEDC-4464-8B4A646A9C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815"/>
          <a:stretch/>
        </p:blipFill>
        <p:spPr>
          <a:xfrm rot="5400000">
            <a:off x="7086701" y="989013"/>
            <a:ext cx="4470400" cy="5143500"/>
          </a:xfrm>
          <a:prstGeom prst="rect">
            <a:avLst/>
          </a:prstGeom>
        </p:spPr>
      </p:pic>
      <p:sp>
        <p:nvSpPr>
          <p:cNvPr id="12" name="TextBox 11">
            <a:extLst>
              <a:ext uri="{FF2B5EF4-FFF2-40B4-BE49-F238E27FC236}">
                <a16:creationId xmlns:a16="http://schemas.microsoft.com/office/drawing/2014/main" id="{626B052A-FB2C-AB94-0362-CC67F4022AFC}"/>
              </a:ext>
            </a:extLst>
          </p:cNvPr>
          <p:cNvSpPr txBox="1"/>
          <p:nvPr/>
        </p:nvSpPr>
        <p:spPr>
          <a:xfrm>
            <a:off x="8335028" y="943520"/>
            <a:ext cx="1973745" cy="369332"/>
          </a:xfrm>
          <a:prstGeom prst="rect">
            <a:avLst/>
          </a:prstGeom>
          <a:noFill/>
        </p:spPr>
        <p:txBody>
          <a:bodyPr wrap="none" rtlCol="0">
            <a:spAutoFit/>
          </a:bodyPr>
          <a:lstStyle/>
          <a:p>
            <a:r>
              <a:rPr lang="en-US" b="1" dirty="0"/>
              <a:t>EXCALIBUR @PPPL</a:t>
            </a:r>
          </a:p>
        </p:txBody>
      </p:sp>
    </p:spTree>
    <p:extLst>
      <p:ext uri="{BB962C8B-B14F-4D97-AF65-F5344CB8AC3E}">
        <p14:creationId xmlns:p14="http://schemas.microsoft.com/office/powerpoint/2010/main" val="286341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2D Radiography of 3D Object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253331"/>
            <a:ext cx="10515600" cy="4351338"/>
          </a:xfrm>
        </p:spPr>
        <p:txBody>
          <a:bodyPr/>
          <a:lstStyle/>
          <a:p>
            <a:r>
              <a:rPr lang="en-US" dirty="0"/>
              <a:t>MCNP modeling for 4X4X4 voxel </a:t>
            </a:r>
          </a:p>
          <a:p>
            <a:endParaRPr lang="en-US" dirty="0"/>
          </a:p>
        </p:txBody>
      </p:sp>
      <p:pic>
        <p:nvPicPr>
          <p:cNvPr id="4" name="그림 3">
            <a:extLst>
              <a:ext uri="{FF2B5EF4-FFF2-40B4-BE49-F238E27FC236}">
                <a16:creationId xmlns:a16="http://schemas.microsoft.com/office/drawing/2014/main" id="{53D927F1-EF94-FAAC-9BD6-B147A660CAC1}"/>
              </a:ext>
            </a:extLst>
          </p:cNvPr>
          <p:cNvPicPr>
            <a:picLocks noChangeAspect="1"/>
          </p:cNvPicPr>
          <p:nvPr/>
        </p:nvPicPr>
        <p:blipFill rotWithShape="1">
          <a:blip r:embed="rId3"/>
          <a:srcRect l="311" t="4827" r="-1" b="16064"/>
          <a:stretch/>
        </p:blipFill>
        <p:spPr>
          <a:xfrm>
            <a:off x="1764145" y="1987765"/>
            <a:ext cx="8838977" cy="3616904"/>
          </a:xfrm>
          <a:prstGeom prst="rect">
            <a:avLst/>
          </a:prstGeom>
        </p:spPr>
      </p:pic>
      <p:sp>
        <p:nvSpPr>
          <p:cNvPr id="5" name="TextBox 4">
            <a:extLst>
              <a:ext uri="{FF2B5EF4-FFF2-40B4-BE49-F238E27FC236}">
                <a16:creationId xmlns:a16="http://schemas.microsoft.com/office/drawing/2014/main" id="{0997E882-36C1-F5AF-9F34-235307344A0F}"/>
              </a:ext>
            </a:extLst>
          </p:cNvPr>
          <p:cNvSpPr txBox="1"/>
          <p:nvPr/>
        </p:nvSpPr>
        <p:spPr>
          <a:xfrm>
            <a:off x="2216725" y="4689763"/>
            <a:ext cx="895823" cy="400110"/>
          </a:xfrm>
          <a:prstGeom prst="rect">
            <a:avLst/>
          </a:prstGeom>
          <a:noFill/>
        </p:spPr>
        <p:txBody>
          <a:bodyPr wrap="none" rtlCol="0">
            <a:spAutoFit/>
          </a:bodyPr>
          <a:lstStyle/>
          <a:p>
            <a:r>
              <a:rPr lang="en-US" sz="2000" dirty="0"/>
              <a:t>Source</a:t>
            </a:r>
          </a:p>
        </p:txBody>
      </p:sp>
      <p:pic>
        <p:nvPicPr>
          <p:cNvPr id="6" name="그림 5">
            <a:extLst>
              <a:ext uri="{FF2B5EF4-FFF2-40B4-BE49-F238E27FC236}">
                <a16:creationId xmlns:a16="http://schemas.microsoft.com/office/drawing/2014/main" id="{85386F94-8791-4D57-AFDF-F778AED280F7}"/>
              </a:ext>
            </a:extLst>
          </p:cNvPr>
          <p:cNvPicPr>
            <a:picLocks noChangeAspect="1"/>
          </p:cNvPicPr>
          <p:nvPr/>
        </p:nvPicPr>
        <p:blipFill rotWithShape="1">
          <a:blip r:embed="rId4"/>
          <a:srcRect l="519" t="13192" r="519" b="9434"/>
          <a:stretch/>
        </p:blipFill>
        <p:spPr>
          <a:xfrm>
            <a:off x="1764145" y="1985218"/>
            <a:ext cx="8977748" cy="3619451"/>
          </a:xfrm>
          <a:prstGeom prst="rect">
            <a:avLst/>
          </a:prstGeom>
        </p:spPr>
      </p:pic>
    </p:spTree>
    <p:extLst>
      <p:ext uri="{BB962C8B-B14F-4D97-AF65-F5344CB8AC3E}">
        <p14:creationId xmlns:p14="http://schemas.microsoft.com/office/powerpoint/2010/main" val="3462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E0124C-D704-CC72-CD24-FBB38DC331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10"/>
          <a:stretch/>
        </p:blipFill>
        <p:spPr bwMode="auto">
          <a:xfrm>
            <a:off x="5775182" y="1711770"/>
            <a:ext cx="5486400" cy="406536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8C79A8CA-684B-04B4-C618-56A812482CB9}"/>
              </a:ext>
            </a:extLst>
          </p:cNvPr>
          <p:cNvSpPr>
            <a:spLocks noGrp="1"/>
          </p:cNvSpPr>
          <p:nvPr>
            <p:ph type="title"/>
          </p:nvPr>
        </p:nvSpPr>
        <p:spPr/>
        <p:txBody>
          <a:bodyPr/>
          <a:lstStyle/>
          <a:p>
            <a:r>
              <a:rPr lang="en-US" dirty="0"/>
              <a:t>2D Radiography of 3D Object (simulation)</a:t>
            </a:r>
          </a:p>
        </p:txBody>
      </p:sp>
      <p:graphicFrame>
        <p:nvGraphicFramePr>
          <p:cNvPr id="5" name="표 4">
            <a:extLst>
              <a:ext uri="{FF2B5EF4-FFF2-40B4-BE49-F238E27FC236}">
                <a16:creationId xmlns:a16="http://schemas.microsoft.com/office/drawing/2014/main" id="{F9DB874F-47E0-4653-7E19-1D9735A392E8}"/>
              </a:ext>
            </a:extLst>
          </p:cNvPr>
          <p:cNvGraphicFramePr>
            <a:graphicFrameLocks/>
          </p:cNvGraphicFramePr>
          <p:nvPr>
            <p:extLst>
              <p:ext uri="{D42A27DB-BD31-4B8C-83A1-F6EECF244321}">
                <p14:modId xmlns:p14="http://schemas.microsoft.com/office/powerpoint/2010/main" val="699858975"/>
              </p:ext>
            </p:extLst>
          </p:nvPr>
        </p:nvGraphicFramePr>
        <p:xfrm>
          <a:off x="1195976" y="1711770"/>
          <a:ext cx="4138024" cy="3955122"/>
        </p:xfrm>
        <a:graphic>
          <a:graphicData uri="http://schemas.openxmlformats.org/drawingml/2006/table">
            <a:tbl>
              <a:tblPr firstRow="1" bandRow="1">
                <a:tableStyleId>{5940675A-B579-460E-94D1-54222C63F5DA}</a:tableStyleId>
              </a:tblPr>
              <a:tblGrid>
                <a:gridCol w="1034506">
                  <a:extLst>
                    <a:ext uri="{9D8B030D-6E8A-4147-A177-3AD203B41FA5}">
                      <a16:colId xmlns:a16="http://schemas.microsoft.com/office/drawing/2014/main" val="1695740313"/>
                    </a:ext>
                  </a:extLst>
                </a:gridCol>
                <a:gridCol w="1034506">
                  <a:extLst>
                    <a:ext uri="{9D8B030D-6E8A-4147-A177-3AD203B41FA5}">
                      <a16:colId xmlns:a16="http://schemas.microsoft.com/office/drawing/2014/main" val="990291350"/>
                    </a:ext>
                  </a:extLst>
                </a:gridCol>
                <a:gridCol w="1034506">
                  <a:extLst>
                    <a:ext uri="{9D8B030D-6E8A-4147-A177-3AD203B41FA5}">
                      <a16:colId xmlns:a16="http://schemas.microsoft.com/office/drawing/2014/main" val="4040204485"/>
                    </a:ext>
                  </a:extLst>
                </a:gridCol>
                <a:gridCol w="1034506">
                  <a:extLst>
                    <a:ext uri="{9D8B030D-6E8A-4147-A177-3AD203B41FA5}">
                      <a16:colId xmlns:a16="http://schemas.microsoft.com/office/drawing/2014/main" val="2721313288"/>
                    </a:ext>
                  </a:extLst>
                </a:gridCol>
              </a:tblGrid>
              <a:tr h="971721">
                <a:tc>
                  <a:txBody>
                    <a:bodyPr/>
                    <a:lstStyle/>
                    <a:p>
                      <a:pPr algn="ct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431897937"/>
                  </a:ext>
                </a:extLst>
              </a:tr>
              <a:tr h="9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933249131"/>
                  </a:ext>
                </a:extLst>
              </a:tr>
              <a:tr h="9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a:t>
                      </a:r>
                      <a:br>
                        <a:rPr lang="en-US" sz="2000" dirty="0"/>
                      </a:br>
                      <a:r>
                        <a:rPr lang="en-US" sz="2000" b="1" dirty="0">
                          <a:solidFill>
                            <a:srgbClr val="FF0000"/>
                          </a:solidFill>
                        </a:rPr>
                        <a:t>SS X2</a:t>
                      </a:r>
                      <a:endParaRPr lang="en-US" sz="2000" dirty="0"/>
                    </a:p>
                    <a:p>
                      <a:pPr algn="ctr"/>
                      <a:r>
                        <a:rPr lang="en-US" sz="2000" dirty="0"/>
                        <a:t>Poly</a:t>
                      </a:r>
                    </a:p>
                  </a:txBody>
                  <a:tcPr anchor="ctr">
                    <a:solidFill>
                      <a:schemeClr val="accent2">
                        <a:lumMod val="20000"/>
                        <a:lumOff val="80000"/>
                      </a:schemeClr>
                    </a:solidFill>
                  </a:tcP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3477448394"/>
                  </a:ext>
                </a:extLst>
              </a:tr>
              <a:tr h="971721">
                <a:tc>
                  <a:txBody>
                    <a:bodyPr/>
                    <a:lstStyle/>
                    <a:p>
                      <a:pPr algn="ct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44120520"/>
                  </a:ext>
                </a:extLst>
              </a:tr>
            </a:tbl>
          </a:graphicData>
        </a:graphic>
      </p:graphicFrame>
      <p:sp>
        <p:nvSpPr>
          <p:cNvPr id="6" name="TextBox 5">
            <a:extLst>
              <a:ext uri="{FF2B5EF4-FFF2-40B4-BE49-F238E27FC236}">
                <a16:creationId xmlns:a16="http://schemas.microsoft.com/office/drawing/2014/main" id="{3C95A5A8-237A-3AA5-6926-D416E99C02A6}"/>
              </a:ext>
            </a:extLst>
          </p:cNvPr>
          <p:cNvSpPr txBox="1"/>
          <p:nvPr/>
        </p:nvSpPr>
        <p:spPr>
          <a:xfrm>
            <a:off x="754794" y="1065439"/>
            <a:ext cx="5341206" cy="646331"/>
          </a:xfrm>
          <a:prstGeom prst="rect">
            <a:avLst/>
          </a:prstGeom>
          <a:noFill/>
        </p:spPr>
        <p:txBody>
          <a:bodyPr wrap="none" rtlCol="0">
            <a:spAutoFit/>
          </a:bodyPr>
          <a:lstStyle/>
          <a:p>
            <a:pPr algn="ctr"/>
            <a:r>
              <a:rPr lang="en-US" dirty="0"/>
              <a:t>Looking from the back of the target (bubble detectors) </a:t>
            </a:r>
            <a:br>
              <a:rPr lang="en-US" dirty="0"/>
            </a:br>
            <a:r>
              <a:rPr lang="en-US" dirty="0"/>
              <a:t>toward the source</a:t>
            </a:r>
          </a:p>
        </p:txBody>
      </p:sp>
      <p:sp>
        <p:nvSpPr>
          <p:cNvPr id="8" name="직사각형 7">
            <a:extLst>
              <a:ext uri="{FF2B5EF4-FFF2-40B4-BE49-F238E27FC236}">
                <a16:creationId xmlns:a16="http://schemas.microsoft.com/office/drawing/2014/main" id="{1AFCF45D-390B-AC88-FC7C-96E7FA1F0DFE}"/>
              </a:ext>
            </a:extLst>
          </p:cNvPr>
          <p:cNvSpPr/>
          <p:nvPr/>
        </p:nvSpPr>
        <p:spPr>
          <a:xfrm>
            <a:off x="6375862" y="1052658"/>
            <a:ext cx="4138024" cy="705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Neutron beam 70 </a:t>
            </a:r>
            <a:r>
              <a:rPr lang="el-GR" dirty="0">
                <a:solidFill>
                  <a:schemeClr val="tx1"/>
                </a:solidFill>
              </a:rPr>
              <a:t>μ</a:t>
            </a:r>
            <a:r>
              <a:rPr lang="en-US" dirty="0">
                <a:solidFill>
                  <a:schemeClr val="tx1"/>
                </a:solidFill>
              </a:rPr>
              <a:t>A, 130 kV (5*10</a:t>
            </a:r>
            <a:r>
              <a:rPr lang="en-US" baseline="30000" dirty="0">
                <a:solidFill>
                  <a:schemeClr val="tx1"/>
                </a:solidFill>
              </a:rPr>
              <a:t>8</a:t>
            </a:r>
            <a:r>
              <a:rPr lang="en-US" dirty="0">
                <a:solidFill>
                  <a:schemeClr val="tx1"/>
                </a:solidFill>
              </a:rPr>
              <a:t> n/s)</a:t>
            </a:r>
          </a:p>
          <a:p>
            <a:pPr algn="ctr"/>
            <a:r>
              <a:rPr lang="en-US" dirty="0">
                <a:solidFill>
                  <a:schemeClr val="tx1"/>
                </a:solidFill>
              </a:rPr>
              <a:t>Exposure time: 10 min</a:t>
            </a:r>
          </a:p>
        </p:txBody>
      </p:sp>
      <p:sp>
        <p:nvSpPr>
          <p:cNvPr id="10" name="TextBox 9">
            <a:extLst>
              <a:ext uri="{FF2B5EF4-FFF2-40B4-BE49-F238E27FC236}">
                <a16:creationId xmlns:a16="http://schemas.microsoft.com/office/drawing/2014/main" id="{D3F6E841-56F9-C5C8-22B5-3BC58D946B0B}"/>
              </a:ext>
            </a:extLst>
          </p:cNvPr>
          <p:cNvSpPr txBox="1"/>
          <p:nvPr/>
        </p:nvSpPr>
        <p:spPr>
          <a:xfrm>
            <a:off x="8086004" y="5777131"/>
            <a:ext cx="4105996" cy="369332"/>
          </a:xfrm>
          <a:prstGeom prst="rect">
            <a:avLst/>
          </a:prstGeom>
          <a:noFill/>
        </p:spPr>
        <p:txBody>
          <a:bodyPr wrap="none" rtlCol="0">
            <a:spAutoFit/>
          </a:bodyPr>
          <a:lstStyle/>
          <a:p>
            <a:r>
              <a:rPr lang="en-US" dirty="0"/>
              <a:t>From 1e9 MCNP neutron source particles </a:t>
            </a:r>
          </a:p>
        </p:txBody>
      </p:sp>
    </p:spTree>
    <p:extLst>
      <p:ext uri="{BB962C8B-B14F-4D97-AF65-F5344CB8AC3E}">
        <p14:creationId xmlns:p14="http://schemas.microsoft.com/office/powerpoint/2010/main" val="418017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79A8CA-684B-04B4-C618-56A812482CB9}"/>
              </a:ext>
            </a:extLst>
          </p:cNvPr>
          <p:cNvSpPr>
            <a:spLocks noGrp="1"/>
          </p:cNvSpPr>
          <p:nvPr>
            <p:ph type="title"/>
          </p:nvPr>
        </p:nvSpPr>
        <p:spPr/>
        <p:txBody>
          <a:bodyPr/>
          <a:lstStyle/>
          <a:p>
            <a:r>
              <a:rPr lang="en-US" dirty="0"/>
              <a:t>2D Radiography of 3D Object (simulation)</a:t>
            </a:r>
          </a:p>
        </p:txBody>
      </p:sp>
      <p:graphicFrame>
        <p:nvGraphicFramePr>
          <p:cNvPr id="5" name="표 4">
            <a:extLst>
              <a:ext uri="{FF2B5EF4-FFF2-40B4-BE49-F238E27FC236}">
                <a16:creationId xmlns:a16="http://schemas.microsoft.com/office/drawing/2014/main" id="{F9DB874F-47E0-4653-7E19-1D9735A392E8}"/>
              </a:ext>
            </a:extLst>
          </p:cNvPr>
          <p:cNvGraphicFramePr>
            <a:graphicFrameLocks/>
          </p:cNvGraphicFramePr>
          <p:nvPr>
            <p:extLst>
              <p:ext uri="{D42A27DB-BD31-4B8C-83A1-F6EECF244321}">
                <p14:modId xmlns:p14="http://schemas.microsoft.com/office/powerpoint/2010/main" val="2859976104"/>
              </p:ext>
            </p:extLst>
          </p:nvPr>
        </p:nvGraphicFramePr>
        <p:xfrm>
          <a:off x="1195976" y="1711770"/>
          <a:ext cx="4138024" cy="3955122"/>
        </p:xfrm>
        <a:graphic>
          <a:graphicData uri="http://schemas.openxmlformats.org/drawingml/2006/table">
            <a:tbl>
              <a:tblPr firstRow="1" bandRow="1">
                <a:tableStyleId>{5940675A-B579-460E-94D1-54222C63F5DA}</a:tableStyleId>
              </a:tblPr>
              <a:tblGrid>
                <a:gridCol w="1034506">
                  <a:extLst>
                    <a:ext uri="{9D8B030D-6E8A-4147-A177-3AD203B41FA5}">
                      <a16:colId xmlns:a16="http://schemas.microsoft.com/office/drawing/2014/main" val="1695740313"/>
                    </a:ext>
                  </a:extLst>
                </a:gridCol>
                <a:gridCol w="1034506">
                  <a:extLst>
                    <a:ext uri="{9D8B030D-6E8A-4147-A177-3AD203B41FA5}">
                      <a16:colId xmlns:a16="http://schemas.microsoft.com/office/drawing/2014/main" val="990291350"/>
                    </a:ext>
                  </a:extLst>
                </a:gridCol>
                <a:gridCol w="1034506">
                  <a:extLst>
                    <a:ext uri="{9D8B030D-6E8A-4147-A177-3AD203B41FA5}">
                      <a16:colId xmlns:a16="http://schemas.microsoft.com/office/drawing/2014/main" val="4040204485"/>
                    </a:ext>
                  </a:extLst>
                </a:gridCol>
                <a:gridCol w="1034506">
                  <a:extLst>
                    <a:ext uri="{9D8B030D-6E8A-4147-A177-3AD203B41FA5}">
                      <a16:colId xmlns:a16="http://schemas.microsoft.com/office/drawing/2014/main" val="2721313288"/>
                    </a:ext>
                  </a:extLst>
                </a:gridCol>
              </a:tblGrid>
              <a:tr h="971721">
                <a:tc>
                  <a:txBody>
                    <a:bodyPr/>
                    <a:lstStyle/>
                    <a:p>
                      <a:pPr algn="ct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431897937"/>
                  </a:ext>
                </a:extLst>
              </a:tr>
              <a:tr h="9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933249131"/>
                  </a:ext>
                </a:extLst>
              </a:tr>
              <a:tr h="9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algn="ctr"/>
                      <a:r>
                        <a:rPr lang="en-US" sz="2000" dirty="0"/>
                        <a:t>Poly</a:t>
                      </a:r>
                      <a:br>
                        <a:rPr lang="en-US" sz="2000" dirty="0"/>
                      </a:br>
                      <a:r>
                        <a:rPr lang="en-US" sz="2000" b="1" dirty="0">
                          <a:solidFill>
                            <a:srgbClr val="0070C0"/>
                          </a:solidFill>
                        </a:rPr>
                        <a:t>Al*/</a:t>
                      </a:r>
                      <a:r>
                        <a:rPr lang="en-US" sz="2000" b="1" dirty="0">
                          <a:solidFill>
                            <a:srgbClr val="FF0000"/>
                          </a:solidFill>
                        </a:rPr>
                        <a:t>SS</a:t>
                      </a:r>
                    </a:p>
                    <a:p>
                      <a:pPr algn="ctr"/>
                      <a:r>
                        <a:rPr lang="en-US" sz="2000" dirty="0"/>
                        <a:t>Poly</a:t>
                      </a:r>
                    </a:p>
                  </a:txBody>
                  <a:tcPr anchor="ctr">
                    <a:solidFill>
                      <a:schemeClr val="accent6">
                        <a:lumMod val="20000"/>
                        <a:lumOff val="80000"/>
                      </a:schemeClr>
                    </a:solidFill>
                  </a:tcP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3477448394"/>
                  </a:ext>
                </a:extLst>
              </a:tr>
              <a:tr h="971721">
                <a:tc>
                  <a:txBody>
                    <a:bodyPr/>
                    <a:lstStyle/>
                    <a:p>
                      <a:pPr algn="ct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44120520"/>
                  </a:ext>
                </a:extLst>
              </a:tr>
            </a:tbl>
          </a:graphicData>
        </a:graphic>
      </p:graphicFrame>
      <p:sp>
        <p:nvSpPr>
          <p:cNvPr id="6" name="TextBox 5">
            <a:extLst>
              <a:ext uri="{FF2B5EF4-FFF2-40B4-BE49-F238E27FC236}">
                <a16:creationId xmlns:a16="http://schemas.microsoft.com/office/drawing/2014/main" id="{3C95A5A8-237A-3AA5-6926-D416E99C02A6}"/>
              </a:ext>
            </a:extLst>
          </p:cNvPr>
          <p:cNvSpPr txBox="1"/>
          <p:nvPr/>
        </p:nvSpPr>
        <p:spPr>
          <a:xfrm>
            <a:off x="754794" y="1065439"/>
            <a:ext cx="5341206" cy="646331"/>
          </a:xfrm>
          <a:prstGeom prst="rect">
            <a:avLst/>
          </a:prstGeom>
          <a:noFill/>
        </p:spPr>
        <p:txBody>
          <a:bodyPr wrap="none" rtlCol="0">
            <a:spAutoFit/>
          </a:bodyPr>
          <a:lstStyle/>
          <a:p>
            <a:pPr algn="ctr"/>
            <a:r>
              <a:rPr lang="en-US" dirty="0"/>
              <a:t>Looking from the back of the target (bubble detectors) </a:t>
            </a:r>
            <a:br>
              <a:rPr lang="en-US" dirty="0"/>
            </a:br>
            <a:r>
              <a:rPr lang="en-US" dirty="0"/>
              <a:t>toward the source</a:t>
            </a:r>
          </a:p>
        </p:txBody>
      </p:sp>
      <p:sp>
        <p:nvSpPr>
          <p:cNvPr id="13" name="TextBox 12">
            <a:extLst>
              <a:ext uri="{FF2B5EF4-FFF2-40B4-BE49-F238E27FC236}">
                <a16:creationId xmlns:a16="http://schemas.microsoft.com/office/drawing/2014/main" id="{B0C5EED5-7572-D9F1-5E62-0B689A8EB3FD}"/>
              </a:ext>
            </a:extLst>
          </p:cNvPr>
          <p:cNvSpPr txBox="1"/>
          <p:nvPr/>
        </p:nvSpPr>
        <p:spPr>
          <a:xfrm>
            <a:off x="4315096" y="1372493"/>
            <a:ext cx="1856470" cy="307777"/>
          </a:xfrm>
          <a:prstGeom prst="rect">
            <a:avLst/>
          </a:prstGeom>
          <a:noFill/>
        </p:spPr>
        <p:txBody>
          <a:bodyPr wrap="none" rtlCol="0">
            <a:spAutoFit/>
          </a:bodyPr>
          <a:lstStyle/>
          <a:p>
            <a:r>
              <a:rPr lang="en-US" sz="1400" b="1" dirty="0">
                <a:solidFill>
                  <a:srgbClr val="0070C0"/>
                </a:solidFill>
              </a:rPr>
              <a:t>Al* closer to the beam</a:t>
            </a:r>
          </a:p>
        </p:txBody>
      </p:sp>
      <p:pic>
        <p:nvPicPr>
          <p:cNvPr id="2050" name="Picture 2">
            <a:extLst>
              <a:ext uri="{FF2B5EF4-FFF2-40B4-BE49-F238E27FC236}">
                <a16:creationId xmlns:a16="http://schemas.microsoft.com/office/drawing/2014/main" id="{46B678C2-5D17-1AF0-5D82-6A7CBF598E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38"/>
          <a:stretch/>
        </p:blipFill>
        <p:spPr bwMode="auto">
          <a:xfrm>
            <a:off x="5775182" y="1711770"/>
            <a:ext cx="5486400" cy="4068972"/>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a:extLst>
              <a:ext uri="{FF2B5EF4-FFF2-40B4-BE49-F238E27FC236}">
                <a16:creationId xmlns:a16="http://schemas.microsoft.com/office/drawing/2014/main" id="{E2119DC6-A264-4BA6-A39A-34A8EF031AD9}"/>
              </a:ext>
            </a:extLst>
          </p:cNvPr>
          <p:cNvSpPr/>
          <p:nvPr/>
        </p:nvSpPr>
        <p:spPr>
          <a:xfrm>
            <a:off x="6375862" y="1052658"/>
            <a:ext cx="4138024" cy="705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Neutron beam 70 </a:t>
            </a:r>
            <a:r>
              <a:rPr lang="el-GR" dirty="0">
                <a:solidFill>
                  <a:schemeClr val="tx1"/>
                </a:solidFill>
              </a:rPr>
              <a:t>μ</a:t>
            </a:r>
            <a:r>
              <a:rPr lang="en-US" dirty="0">
                <a:solidFill>
                  <a:schemeClr val="tx1"/>
                </a:solidFill>
              </a:rPr>
              <a:t>A, 130 kV (5*10</a:t>
            </a:r>
            <a:r>
              <a:rPr lang="en-US" baseline="30000" dirty="0">
                <a:solidFill>
                  <a:schemeClr val="tx1"/>
                </a:solidFill>
              </a:rPr>
              <a:t>8</a:t>
            </a:r>
            <a:r>
              <a:rPr lang="en-US" dirty="0">
                <a:solidFill>
                  <a:schemeClr val="tx1"/>
                </a:solidFill>
              </a:rPr>
              <a:t> n/s)</a:t>
            </a:r>
          </a:p>
          <a:p>
            <a:pPr algn="ctr"/>
            <a:r>
              <a:rPr lang="en-US" dirty="0">
                <a:solidFill>
                  <a:schemeClr val="tx1"/>
                </a:solidFill>
              </a:rPr>
              <a:t>Exposure time: 10 min</a:t>
            </a:r>
          </a:p>
        </p:txBody>
      </p:sp>
      <p:sp>
        <p:nvSpPr>
          <p:cNvPr id="3" name="TextBox 2">
            <a:extLst>
              <a:ext uri="{FF2B5EF4-FFF2-40B4-BE49-F238E27FC236}">
                <a16:creationId xmlns:a16="http://schemas.microsoft.com/office/drawing/2014/main" id="{CC852A50-E99E-EB53-A094-451C5FDC657B}"/>
              </a:ext>
            </a:extLst>
          </p:cNvPr>
          <p:cNvSpPr txBox="1"/>
          <p:nvPr/>
        </p:nvSpPr>
        <p:spPr>
          <a:xfrm>
            <a:off x="8086004" y="5777131"/>
            <a:ext cx="4105996" cy="369332"/>
          </a:xfrm>
          <a:prstGeom prst="rect">
            <a:avLst/>
          </a:prstGeom>
          <a:noFill/>
        </p:spPr>
        <p:txBody>
          <a:bodyPr wrap="none" rtlCol="0">
            <a:spAutoFit/>
          </a:bodyPr>
          <a:lstStyle/>
          <a:p>
            <a:r>
              <a:rPr lang="en-US" dirty="0"/>
              <a:t>From 1e9 MCNP neutron source particles </a:t>
            </a:r>
          </a:p>
        </p:txBody>
      </p:sp>
    </p:spTree>
    <p:extLst>
      <p:ext uri="{BB962C8B-B14F-4D97-AF65-F5344CB8AC3E}">
        <p14:creationId xmlns:p14="http://schemas.microsoft.com/office/powerpoint/2010/main" val="174736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79A8CA-684B-04B4-C618-56A812482CB9}"/>
              </a:ext>
            </a:extLst>
          </p:cNvPr>
          <p:cNvSpPr>
            <a:spLocks noGrp="1"/>
          </p:cNvSpPr>
          <p:nvPr>
            <p:ph type="title"/>
          </p:nvPr>
        </p:nvSpPr>
        <p:spPr/>
        <p:txBody>
          <a:bodyPr/>
          <a:lstStyle/>
          <a:p>
            <a:r>
              <a:rPr lang="en-US" dirty="0"/>
              <a:t>2D Radiography of 3D Object (simulation)</a:t>
            </a:r>
          </a:p>
        </p:txBody>
      </p:sp>
      <p:graphicFrame>
        <p:nvGraphicFramePr>
          <p:cNvPr id="5" name="표 4">
            <a:extLst>
              <a:ext uri="{FF2B5EF4-FFF2-40B4-BE49-F238E27FC236}">
                <a16:creationId xmlns:a16="http://schemas.microsoft.com/office/drawing/2014/main" id="{F9DB874F-47E0-4653-7E19-1D9735A392E8}"/>
              </a:ext>
            </a:extLst>
          </p:cNvPr>
          <p:cNvGraphicFramePr>
            <a:graphicFrameLocks/>
          </p:cNvGraphicFramePr>
          <p:nvPr>
            <p:extLst>
              <p:ext uri="{D42A27DB-BD31-4B8C-83A1-F6EECF244321}">
                <p14:modId xmlns:p14="http://schemas.microsoft.com/office/powerpoint/2010/main" val="2029288892"/>
              </p:ext>
            </p:extLst>
          </p:nvPr>
        </p:nvGraphicFramePr>
        <p:xfrm>
          <a:off x="1195976" y="1711770"/>
          <a:ext cx="4138024" cy="3955122"/>
        </p:xfrm>
        <a:graphic>
          <a:graphicData uri="http://schemas.openxmlformats.org/drawingml/2006/table">
            <a:tbl>
              <a:tblPr firstRow="1" bandRow="1">
                <a:tableStyleId>{5940675A-B579-460E-94D1-54222C63F5DA}</a:tableStyleId>
              </a:tblPr>
              <a:tblGrid>
                <a:gridCol w="1034506">
                  <a:extLst>
                    <a:ext uri="{9D8B030D-6E8A-4147-A177-3AD203B41FA5}">
                      <a16:colId xmlns:a16="http://schemas.microsoft.com/office/drawing/2014/main" val="1695740313"/>
                    </a:ext>
                  </a:extLst>
                </a:gridCol>
                <a:gridCol w="1034506">
                  <a:extLst>
                    <a:ext uri="{9D8B030D-6E8A-4147-A177-3AD203B41FA5}">
                      <a16:colId xmlns:a16="http://schemas.microsoft.com/office/drawing/2014/main" val="990291350"/>
                    </a:ext>
                  </a:extLst>
                </a:gridCol>
                <a:gridCol w="1034506">
                  <a:extLst>
                    <a:ext uri="{9D8B030D-6E8A-4147-A177-3AD203B41FA5}">
                      <a16:colId xmlns:a16="http://schemas.microsoft.com/office/drawing/2014/main" val="4040204485"/>
                    </a:ext>
                  </a:extLst>
                </a:gridCol>
                <a:gridCol w="1034506">
                  <a:extLst>
                    <a:ext uri="{9D8B030D-6E8A-4147-A177-3AD203B41FA5}">
                      <a16:colId xmlns:a16="http://schemas.microsoft.com/office/drawing/2014/main" val="2721313288"/>
                    </a:ext>
                  </a:extLst>
                </a:gridCol>
              </a:tblGrid>
              <a:tr h="971721">
                <a:tc>
                  <a:txBody>
                    <a:bodyPr/>
                    <a:lstStyle/>
                    <a:p>
                      <a:pPr algn="ct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431897937"/>
                  </a:ext>
                </a:extLst>
              </a:tr>
              <a:tr h="9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algn="ctr"/>
                      <a:r>
                        <a:rPr lang="en-US" sz="2000" dirty="0"/>
                        <a:t>Poly</a:t>
                      </a:r>
                      <a:br>
                        <a:rPr lang="en-US" sz="2000" dirty="0"/>
                      </a:br>
                      <a:r>
                        <a:rPr lang="en-US" sz="2000" b="1" dirty="0">
                          <a:solidFill>
                            <a:srgbClr val="FF0000"/>
                          </a:solidFill>
                        </a:rPr>
                        <a:t>SS X2</a:t>
                      </a:r>
                    </a:p>
                    <a:p>
                      <a:pPr algn="ctr"/>
                      <a:r>
                        <a:rPr lang="en-US" sz="2000" dirty="0"/>
                        <a:t>Poly</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933249131"/>
                  </a:ext>
                </a:extLst>
              </a:tr>
              <a:tr h="9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a:t>
                      </a:r>
                      <a:br>
                        <a:rPr lang="en-US" sz="2000" dirty="0"/>
                      </a:br>
                      <a:r>
                        <a:rPr lang="en-US" sz="2000" b="1" dirty="0">
                          <a:solidFill>
                            <a:srgbClr val="FF0000"/>
                          </a:solidFill>
                        </a:rPr>
                        <a:t>SS X2</a:t>
                      </a:r>
                      <a:endParaRPr lang="en-US" sz="2000" dirty="0"/>
                    </a:p>
                    <a:p>
                      <a:pPr algn="ctr"/>
                      <a:r>
                        <a:rPr lang="en-US" sz="2000" dirty="0"/>
                        <a:t>Poly</a:t>
                      </a:r>
                    </a:p>
                  </a:txBody>
                  <a:tcPr anchor="ctr">
                    <a:solidFill>
                      <a:schemeClr val="accent2">
                        <a:lumMod val="20000"/>
                        <a:lumOff val="80000"/>
                      </a:schemeClr>
                    </a:solidFill>
                  </a:tcPr>
                </a:tc>
                <a:tc>
                  <a:txBody>
                    <a:bodyPr/>
                    <a:lstStyle/>
                    <a:p>
                      <a:pPr algn="ctr"/>
                      <a:r>
                        <a:rPr lang="en-US" sz="2000" dirty="0"/>
                        <a:t>Poly</a:t>
                      </a:r>
                      <a:br>
                        <a:rPr lang="en-US" sz="2000" dirty="0"/>
                      </a:br>
                      <a:r>
                        <a:rPr lang="en-US" sz="2000" b="1" dirty="0">
                          <a:solidFill>
                            <a:srgbClr val="0070C0"/>
                          </a:solidFill>
                        </a:rPr>
                        <a:t>Al X2</a:t>
                      </a:r>
                    </a:p>
                    <a:p>
                      <a:pPr algn="ctr"/>
                      <a:r>
                        <a:rPr lang="en-US" sz="2000" dirty="0"/>
                        <a:t>Poly</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3477448394"/>
                  </a:ext>
                </a:extLst>
              </a:tr>
              <a:tr h="971721">
                <a:tc>
                  <a:txBody>
                    <a:bodyPr/>
                    <a:lstStyle/>
                    <a:p>
                      <a:pPr algn="ct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Poly </a:t>
                      </a:r>
                      <a:br>
                        <a:rPr lang="en-US" sz="2000" dirty="0"/>
                      </a:br>
                      <a:r>
                        <a:rPr lang="en-US" sz="2000" dirty="0"/>
                        <a:t>X 4</a:t>
                      </a:r>
                    </a:p>
                  </a:txBody>
                  <a:tcPr anchor="ctr"/>
                </a:tc>
                <a:extLst>
                  <a:ext uri="{0D108BD9-81ED-4DB2-BD59-A6C34878D82A}">
                    <a16:rowId xmlns:a16="http://schemas.microsoft.com/office/drawing/2014/main" val="44120520"/>
                  </a:ext>
                </a:extLst>
              </a:tr>
            </a:tbl>
          </a:graphicData>
        </a:graphic>
      </p:graphicFrame>
      <p:sp>
        <p:nvSpPr>
          <p:cNvPr id="6" name="TextBox 5">
            <a:extLst>
              <a:ext uri="{FF2B5EF4-FFF2-40B4-BE49-F238E27FC236}">
                <a16:creationId xmlns:a16="http://schemas.microsoft.com/office/drawing/2014/main" id="{3C95A5A8-237A-3AA5-6926-D416E99C02A6}"/>
              </a:ext>
            </a:extLst>
          </p:cNvPr>
          <p:cNvSpPr txBox="1"/>
          <p:nvPr/>
        </p:nvSpPr>
        <p:spPr>
          <a:xfrm>
            <a:off x="754794" y="1065439"/>
            <a:ext cx="5341206" cy="646331"/>
          </a:xfrm>
          <a:prstGeom prst="rect">
            <a:avLst/>
          </a:prstGeom>
          <a:noFill/>
        </p:spPr>
        <p:txBody>
          <a:bodyPr wrap="none" rtlCol="0">
            <a:spAutoFit/>
          </a:bodyPr>
          <a:lstStyle/>
          <a:p>
            <a:pPr algn="ctr"/>
            <a:r>
              <a:rPr lang="en-US" dirty="0"/>
              <a:t>Looking from the back of the target (bubble detectors) </a:t>
            </a:r>
            <a:br>
              <a:rPr lang="en-US" dirty="0"/>
            </a:br>
            <a:r>
              <a:rPr lang="en-US" dirty="0"/>
              <a:t>toward the source</a:t>
            </a:r>
          </a:p>
        </p:txBody>
      </p:sp>
      <p:pic>
        <p:nvPicPr>
          <p:cNvPr id="9" name="Picture 4">
            <a:extLst>
              <a:ext uri="{FF2B5EF4-FFF2-40B4-BE49-F238E27FC236}">
                <a16:creationId xmlns:a16="http://schemas.microsoft.com/office/drawing/2014/main" id="{5FA7A03C-1508-92F6-8873-6604D57407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46" b="-1"/>
          <a:stretch/>
        </p:blipFill>
        <p:spPr bwMode="auto">
          <a:xfrm>
            <a:off x="5775182" y="1727200"/>
            <a:ext cx="5486400" cy="4053541"/>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a:extLst>
              <a:ext uri="{FF2B5EF4-FFF2-40B4-BE49-F238E27FC236}">
                <a16:creationId xmlns:a16="http://schemas.microsoft.com/office/drawing/2014/main" id="{92EAF5AB-D5BD-7277-0753-DF598FEDA0F2}"/>
              </a:ext>
            </a:extLst>
          </p:cNvPr>
          <p:cNvSpPr/>
          <p:nvPr/>
        </p:nvSpPr>
        <p:spPr>
          <a:xfrm>
            <a:off x="6375862" y="1052658"/>
            <a:ext cx="4138024" cy="705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Neutron beam 70 </a:t>
            </a:r>
            <a:r>
              <a:rPr lang="el-GR" dirty="0">
                <a:solidFill>
                  <a:schemeClr val="tx1"/>
                </a:solidFill>
              </a:rPr>
              <a:t>μ</a:t>
            </a:r>
            <a:r>
              <a:rPr lang="en-US" dirty="0">
                <a:solidFill>
                  <a:schemeClr val="tx1"/>
                </a:solidFill>
              </a:rPr>
              <a:t>A, 130 kV (5*10</a:t>
            </a:r>
            <a:r>
              <a:rPr lang="en-US" baseline="30000" dirty="0">
                <a:solidFill>
                  <a:schemeClr val="tx1"/>
                </a:solidFill>
              </a:rPr>
              <a:t>8</a:t>
            </a:r>
            <a:r>
              <a:rPr lang="en-US" dirty="0">
                <a:solidFill>
                  <a:schemeClr val="tx1"/>
                </a:solidFill>
              </a:rPr>
              <a:t> n/s)</a:t>
            </a:r>
          </a:p>
          <a:p>
            <a:pPr algn="ctr"/>
            <a:r>
              <a:rPr lang="en-US" dirty="0">
                <a:solidFill>
                  <a:schemeClr val="tx1"/>
                </a:solidFill>
              </a:rPr>
              <a:t>Exposure time: 10 min</a:t>
            </a:r>
          </a:p>
        </p:txBody>
      </p:sp>
      <p:sp>
        <p:nvSpPr>
          <p:cNvPr id="3" name="TextBox 2">
            <a:extLst>
              <a:ext uri="{FF2B5EF4-FFF2-40B4-BE49-F238E27FC236}">
                <a16:creationId xmlns:a16="http://schemas.microsoft.com/office/drawing/2014/main" id="{3597C248-4999-A30B-D1C8-9E6B39650878}"/>
              </a:ext>
            </a:extLst>
          </p:cNvPr>
          <p:cNvSpPr txBox="1"/>
          <p:nvPr/>
        </p:nvSpPr>
        <p:spPr>
          <a:xfrm>
            <a:off x="8086004" y="5777131"/>
            <a:ext cx="4105996" cy="369332"/>
          </a:xfrm>
          <a:prstGeom prst="rect">
            <a:avLst/>
          </a:prstGeom>
          <a:noFill/>
        </p:spPr>
        <p:txBody>
          <a:bodyPr wrap="none" rtlCol="0">
            <a:spAutoFit/>
          </a:bodyPr>
          <a:lstStyle/>
          <a:p>
            <a:r>
              <a:rPr lang="en-US" dirty="0"/>
              <a:t>From 1e9 MCNP neutron source particles </a:t>
            </a:r>
          </a:p>
        </p:txBody>
      </p:sp>
    </p:spTree>
    <p:extLst>
      <p:ext uri="{BB962C8B-B14F-4D97-AF65-F5344CB8AC3E}">
        <p14:creationId xmlns:p14="http://schemas.microsoft.com/office/powerpoint/2010/main" val="96066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DA2DB4-C274-194C-214B-3CB6F67E6170}"/>
              </a:ext>
            </a:extLst>
          </p:cNvPr>
          <p:cNvSpPr>
            <a:spLocks noGrp="1"/>
          </p:cNvSpPr>
          <p:nvPr>
            <p:ph type="title"/>
          </p:nvPr>
        </p:nvSpPr>
        <p:spPr/>
        <p:txBody>
          <a:bodyPr/>
          <a:lstStyle/>
          <a:p>
            <a:r>
              <a:rPr lang="en-US" dirty="0"/>
              <a:t>2D Radiography of 3D Object (set up)</a:t>
            </a:r>
          </a:p>
        </p:txBody>
      </p:sp>
      <p:pic>
        <p:nvPicPr>
          <p:cNvPr id="4" name="그림 3" descr="바닥, 실내이(가) 표시된 사진&#10;&#10;자동 생성된 설명">
            <a:extLst>
              <a:ext uri="{FF2B5EF4-FFF2-40B4-BE49-F238E27FC236}">
                <a16:creationId xmlns:a16="http://schemas.microsoft.com/office/drawing/2014/main" id="{5A63EC8D-D585-090B-18AD-E8BD545A2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35649"/>
            <a:ext cx="3277210" cy="4352544"/>
          </a:xfrm>
          <a:prstGeom prst="rect">
            <a:avLst/>
          </a:prstGeom>
        </p:spPr>
      </p:pic>
      <p:pic>
        <p:nvPicPr>
          <p:cNvPr id="5" name="내용 개체 틀 5" descr="텍스트, 바닥, 실내이(가) 표시된 사진&#10;&#10;자동 생성된 설명">
            <a:extLst>
              <a:ext uri="{FF2B5EF4-FFF2-40B4-BE49-F238E27FC236}">
                <a16:creationId xmlns:a16="http://schemas.microsoft.com/office/drawing/2014/main" id="{10D0274B-2EA3-5B1E-570A-D22C4D36B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849" y="1736855"/>
            <a:ext cx="3276301" cy="4351338"/>
          </a:xfrm>
          <a:prstGeom prst="rect">
            <a:avLst/>
          </a:prstGeom>
        </p:spPr>
      </p:pic>
      <p:pic>
        <p:nvPicPr>
          <p:cNvPr id="6" name="그림 5">
            <a:extLst>
              <a:ext uri="{FF2B5EF4-FFF2-40B4-BE49-F238E27FC236}">
                <a16:creationId xmlns:a16="http://schemas.microsoft.com/office/drawing/2014/main" id="{5B039EAB-9FAE-3EA3-759E-0268F0FB04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6590" y="1735649"/>
            <a:ext cx="3277210" cy="4352544"/>
          </a:xfrm>
          <a:prstGeom prst="rect">
            <a:avLst/>
          </a:prstGeom>
        </p:spPr>
      </p:pic>
      <p:sp>
        <p:nvSpPr>
          <p:cNvPr id="7" name="Content Placeholder 2">
            <a:extLst>
              <a:ext uri="{FF2B5EF4-FFF2-40B4-BE49-F238E27FC236}">
                <a16:creationId xmlns:a16="http://schemas.microsoft.com/office/drawing/2014/main" id="{06E9C203-3E73-EF75-7370-1C67950DBC55}"/>
              </a:ext>
            </a:extLst>
          </p:cNvPr>
          <p:cNvSpPr>
            <a:spLocks noGrp="1"/>
          </p:cNvSpPr>
          <p:nvPr>
            <p:ph idx="1"/>
          </p:nvPr>
        </p:nvSpPr>
        <p:spPr>
          <a:xfrm>
            <a:off x="838200" y="1253331"/>
            <a:ext cx="10515600" cy="4351338"/>
          </a:xfrm>
        </p:spPr>
        <p:txBody>
          <a:bodyPr/>
          <a:lstStyle/>
          <a:p>
            <a:r>
              <a:rPr lang="en-US" dirty="0"/>
              <a:t>Experiment at PPPL, using 14 MeV D-T neutron source</a:t>
            </a:r>
          </a:p>
          <a:p>
            <a:endParaRPr lang="en-US" dirty="0"/>
          </a:p>
        </p:txBody>
      </p:sp>
    </p:spTree>
    <p:extLst>
      <p:ext uri="{BB962C8B-B14F-4D97-AF65-F5344CB8AC3E}">
        <p14:creationId xmlns:p14="http://schemas.microsoft.com/office/powerpoint/2010/main" val="3725732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13220</TotalTime>
  <Words>1589</Words>
  <Application>Microsoft Office PowerPoint</Application>
  <PresentationFormat>와이드스크린</PresentationFormat>
  <Paragraphs>173</Paragraphs>
  <Slides>15</Slides>
  <Notes>14</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15</vt:i4>
      </vt:variant>
    </vt:vector>
  </HeadingPairs>
  <TitlesOfParts>
    <vt:vector size="22" baseType="lpstr">
      <vt:lpstr>Avenir Book</vt:lpstr>
      <vt:lpstr>맑은 고딕</vt:lpstr>
      <vt:lpstr>Arial</vt:lpstr>
      <vt:lpstr>Calibri</vt:lpstr>
      <vt:lpstr>Calibri Light</vt:lpstr>
      <vt:lpstr>Trebuchet MS</vt:lpstr>
      <vt:lpstr>Office Theme</vt:lpstr>
      <vt:lpstr>PowerPoint 프레젠테이션</vt:lpstr>
      <vt:lpstr>Mission Relevance</vt:lpstr>
      <vt:lpstr>Introduction and Motivation</vt:lpstr>
      <vt:lpstr>2D Radiography of 3D Object</vt:lpstr>
      <vt:lpstr>2D Radiography of 3D Object</vt:lpstr>
      <vt:lpstr>2D Radiography of 3D Object (simulation)</vt:lpstr>
      <vt:lpstr>2D Radiography of 3D Object (simulation)</vt:lpstr>
      <vt:lpstr>2D Radiography of 3D Object (simulation)</vt:lpstr>
      <vt:lpstr>2D Radiography of 3D Object (set up)</vt:lpstr>
      <vt:lpstr>New idea: Real-Time ZKP– Imaging</vt:lpstr>
      <vt:lpstr>Alternative Real-Time ZKP Imaging: ZKP+</vt:lpstr>
      <vt:lpstr>Real-Time ZKP- System</vt:lpstr>
      <vt:lpstr>Expected Impact/MTV Impact </vt:lpstr>
      <vt:lpstr>Conclusion/Next Steps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DNNG</dc:creator>
  <cp:lastModifiedBy>Jeon Jihye</cp:lastModifiedBy>
  <cp:revision>158</cp:revision>
  <dcterms:created xsi:type="dcterms:W3CDTF">2019-02-11T21:15:40Z</dcterms:created>
  <dcterms:modified xsi:type="dcterms:W3CDTF">2023-03-15T02:40:58Z</dcterms:modified>
</cp:coreProperties>
</file>