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0" r:id="rId3"/>
    <p:sldId id="270" r:id="rId4"/>
    <p:sldId id="269" r:id="rId5"/>
    <p:sldId id="264" r:id="rId6"/>
    <p:sldId id="272" r:id="rId7"/>
    <p:sldId id="278" r:id="rId8"/>
    <p:sldId id="273" r:id="rId9"/>
    <p:sldId id="274" r:id="rId10"/>
    <p:sldId id="275" r:id="rId11"/>
    <p:sldId id="266" r:id="rId12"/>
    <p:sldId id="276" r:id="rId13"/>
    <p:sldId id="267" r:id="rId14"/>
    <p:sldId id="263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CC5E4E-1E18-019A-9070-794C4625FAA7}" name="Jesus Valencia" initials="JV" userId="S::jvalencia127@unm.edu::11b270f5-1978-45b5-848f-9e31d85322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6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17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43A34-90D5-4B34-BED2-C2556C11AAE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9EEBB-ED59-45EE-94F8-A00B3D53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A8C40-71BB-42E5-9001-96A11323033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ECAEE-CE33-4B9A-BC1D-E2668F76A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6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B67C-1DC4-7048-8F01-108CCE2CC1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6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C9D8E-B781-455D-9489-3A5C4A4D9D14}" type="datetime1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4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9D82-20C3-40A5-A820-1BB3D53279A0}" type="datetime1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83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097-9716-4D94-ABD8-451A9756AB9A}" type="datetime1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3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4304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149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D1D1-89CC-4D30-A421-39993E9E186B}" type="datetime1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1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F26B-6C04-4E83-9FA0-EBDA8889F5C0}" type="datetime1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5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3D2F-C8D9-4421-BCCB-5B43FF1BD27D}" type="datetime1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6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6F30-0BFB-4AE7-8E5E-DDD754248C39}" type="datetime1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9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2EC4-87EF-4AFB-B1D1-885728A0B41A}" type="datetime1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3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9FEE-C083-410F-8170-78648A612973}" type="datetime1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5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EBD5-E00F-47F4-A4C3-876DC0BE9F3B}" type="datetime1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3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29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BB423-6061-48DF-B249-33DE0875FAD0}" type="datetime1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297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29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99B8A-0457-4E1E-8FD2-4E3A912134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096001"/>
            <a:ext cx="12192000" cy="76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931" y="6184505"/>
            <a:ext cx="1510478" cy="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1004104" y="6272674"/>
            <a:ext cx="0" cy="4117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77" y="6207824"/>
            <a:ext cx="535351" cy="535589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9152142" y="634113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4699B8A-0457-4E1E-8FD2-4E3A9121342F}" type="slidenum"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440334" y="6152452"/>
            <a:ext cx="85261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Your</a:t>
            </a:r>
            <a:r>
              <a:rPr lang="en-US" b="1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b="1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b="1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Logo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0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tiff"/><Relationship Id="rId7" Type="http://schemas.openxmlformats.org/officeDocument/2006/relationships/image" Target="../media/image22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13" Type="http://schemas.openxmlformats.org/officeDocument/2006/relationships/image" Target="../media/image38.tiff"/><Relationship Id="rId18" Type="http://schemas.openxmlformats.org/officeDocument/2006/relationships/image" Target="../media/image43.tiff"/><Relationship Id="rId3" Type="http://schemas.openxmlformats.org/officeDocument/2006/relationships/image" Target="../media/image28.jpeg"/><Relationship Id="rId7" Type="http://schemas.openxmlformats.org/officeDocument/2006/relationships/image" Target="../media/image32.tiff"/><Relationship Id="rId12" Type="http://schemas.openxmlformats.org/officeDocument/2006/relationships/image" Target="../media/image37.tiff"/><Relationship Id="rId17" Type="http://schemas.openxmlformats.org/officeDocument/2006/relationships/image" Target="../media/image42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11" Type="http://schemas.openxmlformats.org/officeDocument/2006/relationships/image" Target="../media/image36.tiff"/><Relationship Id="rId5" Type="http://schemas.openxmlformats.org/officeDocument/2006/relationships/image" Target="../media/image30.tiff"/><Relationship Id="rId15" Type="http://schemas.openxmlformats.org/officeDocument/2006/relationships/image" Target="../media/image40.tiff"/><Relationship Id="rId10" Type="http://schemas.openxmlformats.org/officeDocument/2006/relationships/image" Target="../media/image35.tiff"/><Relationship Id="rId19" Type="http://schemas.openxmlformats.org/officeDocument/2006/relationships/image" Target="../media/image4.jpeg"/><Relationship Id="rId4" Type="http://schemas.openxmlformats.org/officeDocument/2006/relationships/image" Target="../media/image29.jpeg"/><Relationship Id="rId9" Type="http://schemas.openxmlformats.org/officeDocument/2006/relationships/image" Target="../media/image34.tiff"/><Relationship Id="rId1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energy.gov/nnsa/missions/nonproliferatio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0062" y="620224"/>
            <a:ext cx="8272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Muon Tomography Optimization for Dry Cask Storage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43A72-1531-164D-8F90-A1481AA9A8BF}"/>
              </a:ext>
            </a:extLst>
          </p:cNvPr>
          <p:cNvSpPr txBox="1"/>
          <p:nvPr/>
        </p:nvSpPr>
        <p:spPr>
          <a:xfrm>
            <a:off x="3414161" y="3071351"/>
            <a:ext cx="4118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2023 MTV Workshop</a:t>
            </a:r>
          </a:p>
          <a:p>
            <a:r>
              <a:rPr lang="en-US" dirty="0"/>
              <a:t>March 21, 2023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35" y="1617571"/>
            <a:ext cx="2602724" cy="26038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CFC876-38B3-E04F-A6EB-7F8649A2875D}"/>
              </a:ext>
            </a:extLst>
          </p:cNvPr>
          <p:cNvCxnSpPr/>
          <p:nvPr/>
        </p:nvCxnSpPr>
        <p:spPr>
          <a:xfrm>
            <a:off x="3205150" y="1967011"/>
            <a:ext cx="0" cy="190500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E0120A8-8867-89BB-970C-170399743A7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5434" y="6133279"/>
            <a:ext cx="2632106" cy="707126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14D6DD-0567-D212-7E2D-FA89665337C8}"/>
              </a:ext>
            </a:extLst>
          </p:cNvPr>
          <p:cNvSpPr txBox="1"/>
          <p:nvPr/>
        </p:nvSpPr>
        <p:spPr>
          <a:xfrm>
            <a:off x="3544845" y="4548264"/>
            <a:ext cx="82729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Jesus Valencia</a:t>
            </a:r>
          </a:p>
          <a:p>
            <a:pPr algn="r"/>
            <a:r>
              <a:rPr lang="en-US" sz="2000" dirty="0"/>
              <a:t>PhD Student, University of New Mexico </a:t>
            </a:r>
          </a:p>
          <a:p>
            <a:pPr algn="r"/>
            <a:r>
              <a:rPr lang="en-US" sz="2000" dirty="0"/>
              <a:t>Adam Hecht</a:t>
            </a:r>
            <a:r>
              <a:rPr lang="en-US" sz="2000" baseline="30000" dirty="0"/>
              <a:t>1</a:t>
            </a:r>
            <a:r>
              <a:rPr lang="en-US" sz="2000" dirty="0"/>
              <a:t> (PI), Daniel Poulson</a:t>
            </a:r>
            <a:r>
              <a:rPr lang="en-US" sz="2000" baseline="30000" dirty="0"/>
              <a:t>2</a:t>
            </a:r>
            <a:r>
              <a:rPr lang="en-US" sz="2000" dirty="0"/>
              <a:t>, Matthew Durham</a:t>
            </a:r>
            <a:r>
              <a:rPr lang="en-US" sz="2000" baseline="30000" dirty="0"/>
              <a:t>2</a:t>
            </a:r>
            <a:r>
              <a:rPr lang="en-US" sz="2000" dirty="0"/>
              <a:t>, Christopher Morris</a:t>
            </a:r>
            <a:r>
              <a:rPr lang="en-US" sz="2000" baseline="30000" dirty="0"/>
              <a:t>2</a:t>
            </a:r>
            <a:endParaRPr lang="en-US" sz="2000" dirty="0"/>
          </a:p>
          <a:p>
            <a:pPr algn="r"/>
            <a:r>
              <a:rPr lang="en-US" sz="2000" dirty="0"/>
              <a:t>University of New Mexico</a:t>
            </a:r>
            <a:r>
              <a:rPr lang="en-US" sz="2000" baseline="30000" dirty="0"/>
              <a:t>1</a:t>
            </a:r>
            <a:r>
              <a:rPr lang="en-US" sz="2000" dirty="0"/>
              <a:t>, Los Alamos National Laboratory</a:t>
            </a:r>
            <a:r>
              <a:rPr lang="en-US" sz="2000" baseline="30000" dirty="0"/>
              <a:t>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345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3FA56-23D8-90C2-DC3C-6C7AF166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6208552" cy="1325563"/>
          </a:xfrm>
        </p:spPr>
        <p:txBody>
          <a:bodyPr/>
          <a:lstStyle/>
          <a:p>
            <a:r>
              <a:rPr lang="en-US" dirty="0"/>
              <a:t>Multi-angle Method 1: Plenoptic Depth of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5B730-615B-AD85-67C0-471E6986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485" y="1524913"/>
            <a:ext cx="6768660" cy="38775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Muons projected from top detector through a three-dimensional voxelated volume </a:t>
            </a:r>
          </a:p>
          <a:p>
            <a:pPr lvl="1"/>
            <a:r>
              <a:rPr lang="en-US" dirty="0"/>
              <a:t>Can make 3D depth image using each orientation</a:t>
            </a:r>
          </a:p>
          <a:p>
            <a:r>
              <a:rPr lang="en-US" dirty="0"/>
              <a:t>Muon scatter angle is tallied and weighted by the muon path length in each voxel</a:t>
            </a:r>
          </a:p>
          <a:p>
            <a:r>
              <a:rPr lang="en-US" dirty="0"/>
              <a:t>Combine several detector-barrel orientations Average scatter angle in each bin mapped to image intensity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B258A0-745E-D2BF-5153-345AC6F0573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2781" y="6102135"/>
            <a:ext cx="3099084" cy="742059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B4DC8A-82DB-C06E-0521-12DAA486C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566" y="178096"/>
            <a:ext cx="4050949" cy="3181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1D9877-807E-23B6-61FE-75FA6A24B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r="3706" b="5028"/>
          <a:stretch/>
        </p:blipFill>
        <p:spPr bwMode="auto">
          <a:xfrm>
            <a:off x="7650760" y="3337391"/>
            <a:ext cx="3952755" cy="3342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059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80" y="-78783"/>
            <a:ext cx="113538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Reconstruction Comparisons: </a:t>
            </a:r>
            <a:br>
              <a:rPr lang="en-US" sz="3600" dirty="0"/>
            </a:br>
            <a:r>
              <a:rPr lang="en-US" sz="3600" dirty="0"/>
              <a:t>Decreasing Number of Detector View Orientations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E2427-4285-E72F-4144-CC24210B4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0" y="3878706"/>
            <a:ext cx="3738947" cy="28042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926E6E-F15E-9231-851C-4010FF865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6" y="1082634"/>
            <a:ext cx="3733521" cy="2796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102C4-7A64-EA54-146A-6FA5E5B98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949" y="3878706"/>
            <a:ext cx="3728100" cy="2796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4788327-F39D-7706-76B8-35D86945A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50" y="1080858"/>
            <a:ext cx="3728099" cy="2796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C34074-18A9-7CD1-C52E-6E171327395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32781" y="6102135"/>
            <a:ext cx="3099084" cy="742059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C37548-A0D2-CF09-362D-25B88BED2C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461" y="3878708"/>
            <a:ext cx="3728097" cy="27960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532478-9B5D-BA81-6CD4-AC8891C491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6887" y="1080858"/>
            <a:ext cx="3728097" cy="2797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F77800-5ACA-D1D2-5869-BF2C4649A273}"/>
              </a:ext>
            </a:extLst>
          </p:cNvPr>
          <p:cNvSpPr txBox="1"/>
          <p:nvPr/>
        </p:nvSpPr>
        <p:spPr>
          <a:xfrm>
            <a:off x="100668" y="1333850"/>
            <a:ext cx="15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Backprojection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7A615B-0AE0-06E0-910D-BCD9C27D5E5C}"/>
              </a:ext>
            </a:extLst>
          </p:cNvPr>
          <p:cNvSpPr txBox="1"/>
          <p:nvPr/>
        </p:nvSpPr>
        <p:spPr>
          <a:xfrm>
            <a:off x="109132" y="4129922"/>
            <a:ext cx="106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Plenoptic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EA4103-8D43-A12F-7C11-86BCA5AACB04}"/>
              </a:ext>
            </a:extLst>
          </p:cNvPr>
          <p:cNvSpPr txBox="1"/>
          <p:nvPr/>
        </p:nvSpPr>
        <p:spPr>
          <a:xfrm>
            <a:off x="2996551" y="1333850"/>
            <a:ext cx="559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24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8A0940-26CA-4EDA-5827-5BA56F01BD84}"/>
              </a:ext>
            </a:extLst>
          </p:cNvPr>
          <p:cNvSpPr txBox="1"/>
          <p:nvPr/>
        </p:nvSpPr>
        <p:spPr>
          <a:xfrm>
            <a:off x="2997610" y="4129922"/>
            <a:ext cx="559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24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21463A-755C-A414-D7AB-3B9C8D26EF42}"/>
              </a:ext>
            </a:extLst>
          </p:cNvPr>
          <p:cNvSpPr txBox="1"/>
          <p:nvPr/>
        </p:nvSpPr>
        <p:spPr>
          <a:xfrm>
            <a:off x="6973321" y="1333850"/>
            <a:ext cx="559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4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0EA356-EE1B-D696-26C4-6E070E7544BD}"/>
              </a:ext>
            </a:extLst>
          </p:cNvPr>
          <p:cNvSpPr txBox="1"/>
          <p:nvPr/>
        </p:nvSpPr>
        <p:spPr>
          <a:xfrm>
            <a:off x="6964516" y="4150442"/>
            <a:ext cx="559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4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769604-5161-A989-175F-CE3CE99C4209}"/>
              </a:ext>
            </a:extLst>
          </p:cNvPr>
          <p:cNvSpPr txBox="1"/>
          <p:nvPr/>
        </p:nvSpPr>
        <p:spPr>
          <a:xfrm>
            <a:off x="10971900" y="1333850"/>
            <a:ext cx="559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A23A87-0712-E09F-FB4D-8C7FCC5191FD}"/>
              </a:ext>
            </a:extLst>
          </p:cNvPr>
          <p:cNvSpPr txBox="1"/>
          <p:nvPr/>
        </p:nvSpPr>
        <p:spPr>
          <a:xfrm>
            <a:off x="11031821" y="4150442"/>
            <a:ext cx="559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2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0BF85F-DAFA-9792-D646-B671B2C78FC3}"/>
              </a:ext>
            </a:extLst>
          </p:cNvPr>
          <p:cNvSpPr txBox="1"/>
          <p:nvPr/>
        </p:nvSpPr>
        <p:spPr>
          <a:xfrm>
            <a:off x="8475520" y="126800"/>
            <a:ext cx="3504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Plenoptic 2 orientation:  W wedge still clear, concrete barrel 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57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80" y="-78783"/>
            <a:ext cx="113538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Reconstruction Comparisons: </a:t>
            </a:r>
            <a:br>
              <a:rPr lang="en-US" sz="3600" dirty="0"/>
            </a:br>
            <a:r>
              <a:rPr lang="en-US" sz="3600" dirty="0"/>
              <a:t>Decreasing Number of Muons in Single Measurement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C34074-18A9-7CD1-C52E-6E171327395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2781" y="6102135"/>
            <a:ext cx="3099084" cy="742059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0D82649-C366-12C3-D73F-DB3F77717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32" y="1135932"/>
            <a:ext cx="3738947" cy="28001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C1F4F9-FE63-6E8C-9714-4B2B928E5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32" y="3936067"/>
            <a:ext cx="3738947" cy="2804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6D7D89-0146-CD96-53FE-A6460B745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45" y="3940143"/>
            <a:ext cx="3742944" cy="2807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496F5-D138-258D-F8CE-064F3E5F0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48" y="1135932"/>
            <a:ext cx="3736181" cy="2798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C214A-C4EA-0D9A-3815-70AF5BC4D08E}"/>
              </a:ext>
            </a:extLst>
          </p:cNvPr>
          <p:cNvSpPr txBox="1"/>
          <p:nvPr/>
        </p:nvSpPr>
        <p:spPr>
          <a:xfrm>
            <a:off x="788566" y="1333850"/>
            <a:ext cx="15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Backprojection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DBA3D9-2B3A-FA45-5DD1-F737FD73BDC0}"/>
              </a:ext>
            </a:extLst>
          </p:cNvPr>
          <p:cNvSpPr txBox="1"/>
          <p:nvPr/>
        </p:nvSpPr>
        <p:spPr>
          <a:xfrm>
            <a:off x="797030" y="4129922"/>
            <a:ext cx="106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Plenoptic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91EEB1-7463-88AB-EC3F-0301E4AAC3A1}"/>
              </a:ext>
            </a:extLst>
          </p:cNvPr>
          <p:cNvSpPr txBox="1"/>
          <p:nvPr/>
        </p:nvSpPr>
        <p:spPr>
          <a:xfrm>
            <a:off x="3858449" y="1407079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5M muons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D48F73-3297-0378-3867-53625BAD64E6}"/>
              </a:ext>
            </a:extLst>
          </p:cNvPr>
          <p:cNvSpPr txBox="1"/>
          <p:nvPr/>
        </p:nvSpPr>
        <p:spPr>
          <a:xfrm>
            <a:off x="7325190" y="1414811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1M muons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86065A-623F-DAFF-2F38-A62A37A140A9}"/>
              </a:ext>
            </a:extLst>
          </p:cNvPr>
          <p:cNvSpPr txBox="1"/>
          <p:nvPr/>
        </p:nvSpPr>
        <p:spPr>
          <a:xfrm>
            <a:off x="3755022" y="4197100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5M muons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657F1C-B31E-754C-B653-D374FCD6DCBF}"/>
              </a:ext>
            </a:extLst>
          </p:cNvPr>
          <p:cNvSpPr txBox="1"/>
          <p:nvPr/>
        </p:nvSpPr>
        <p:spPr>
          <a:xfrm>
            <a:off x="7221763" y="4204832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1M muons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415C1D-2484-FE01-AF73-626C7EE2A89E}"/>
              </a:ext>
            </a:extLst>
          </p:cNvPr>
          <p:cNvSpPr txBox="1"/>
          <p:nvPr/>
        </p:nvSpPr>
        <p:spPr>
          <a:xfrm>
            <a:off x="9072371" y="1333850"/>
            <a:ext cx="27477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Single angle orientation:</a:t>
            </a:r>
          </a:p>
          <a:p>
            <a:endParaRPr lang="en-US" dirty="0">
              <a:solidFill>
                <a:srgbClr val="FF0000"/>
              </a:solidFill>
              <a:highlight>
                <a:srgbClr val="FFFFFF"/>
              </a:highlight>
            </a:endParaRPr>
          </a:p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BP - wedge unclear with 5 million muons</a:t>
            </a:r>
          </a:p>
          <a:p>
            <a:endParaRPr lang="en-US" dirty="0">
              <a:solidFill>
                <a:srgbClr val="FF0000"/>
              </a:solidFill>
              <a:highlight>
                <a:srgbClr val="FFFFFF"/>
              </a:highlight>
            </a:endParaRPr>
          </a:p>
          <a:p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</a:rPr>
              <a:t>Plenoptic – wedge apparent even with 1 million muons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1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946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390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Using </a:t>
            </a:r>
            <a:r>
              <a:rPr lang="en-US" u="sng" dirty="0"/>
              <a:t>our new technique of combined </a:t>
            </a:r>
            <a:r>
              <a:rPr lang="en-US" u="sng" dirty="0" err="1"/>
              <a:t>plenoptic</a:t>
            </a:r>
            <a:r>
              <a:rPr lang="en-US" u="sng" dirty="0"/>
              <a:t> depth of field imaging</a:t>
            </a:r>
            <a:r>
              <a:rPr lang="en-US" dirty="0"/>
              <a:t>, we can use fewer orientations and fewer number of muons to resolve metal wedges in concrete barrel.</a:t>
            </a:r>
          </a:p>
          <a:p>
            <a:r>
              <a:rPr lang="en-US" dirty="0"/>
              <a:t>We should be able to use just a few orientations to create tomographic images of used fuel casks.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5051E4-FE8C-9346-53BA-03A389D54C25}"/>
              </a:ext>
            </a:extLst>
          </p:cNvPr>
          <p:cNvSpPr txBox="1">
            <a:spLocks/>
          </p:cNvSpPr>
          <p:nvPr/>
        </p:nvSpPr>
        <p:spPr>
          <a:xfrm>
            <a:off x="838200" y="316879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Next Steps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29AAA5-A3A9-BE7D-DCBE-980F7783F72A}"/>
              </a:ext>
            </a:extLst>
          </p:cNvPr>
          <p:cNvSpPr txBox="1">
            <a:spLocks/>
          </p:cNvSpPr>
          <p:nvPr/>
        </p:nvSpPr>
        <p:spPr>
          <a:xfrm>
            <a:off x="838200" y="4287441"/>
            <a:ext cx="10515600" cy="115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Simulations to help us plan times required for imaging casks at INL</a:t>
            </a:r>
          </a:p>
          <a:p>
            <a:r>
              <a:rPr lang="en-US" dirty="0"/>
              <a:t>We are in contact with INL trying to organize measurement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F8142E-27ED-B630-D0A9-70CB5CF8FC5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2781" y="6102135"/>
            <a:ext cx="3099084" cy="7420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531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MTV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4795"/>
            <a:ext cx="10515600" cy="5119168"/>
          </a:xfrm>
        </p:spPr>
        <p:txBody>
          <a:bodyPr>
            <a:normAutofit fontScale="92500"/>
          </a:bodyPr>
          <a:lstStyle/>
          <a:p>
            <a:r>
              <a:rPr lang="en-US" dirty="0"/>
              <a:t>What is the impact of the MTV on your project development?</a:t>
            </a:r>
          </a:p>
          <a:p>
            <a:pPr lvl="1"/>
            <a:r>
              <a:rPr lang="en-US" dirty="0"/>
              <a:t>Funds the project, fostered interactions with national labs</a:t>
            </a:r>
          </a:p>
          <a:p>
            <a:pPr lvl="1"/>
            <a:r>
              <a:rPr lang="en-US" dirty="0"/>
              <a:t>Student Jesus Valencia is supported by this project</a:t>
            </a:r>
          </a:p>
          <a:p>
            <a:r>
              <a:rPr lang="en-US" dirty="0"/>
              <a:t>List current collaborations with national labs (include names if possible)</a:t>
            </a:r>
          </a:p>
          <a:p>
            <a:pPr lvl="1"/>
            <a:r>
              <a:rPr lang="en-US" dirty="0"/>
              <a:t>Collaborating with LANL, discussions with Sandia CA, INL </a:t>
            </a:r>
          </a:p>
          <a:p>
            <a:r>
              <a:rPr lang="en-US" dirty="0"/>
              <a:t>Plans for future relationship with national labs</a:t>
            </a:r>
          </a:p>
          <a:p>
            <a:pPr lvl="1"/>
            <a:r>
              <a:rPr lang="en-US" dirty="0"/>
              <a:t>Continued work with LANL on muon imaging</a:t>
            </a:r>
          </a:p>
          <a:p>
            <a:r>
              <a:rPr lang="en-US" dirty="0"/>
              <a:t>Technology transitions</a:t>
            </a:r>
          </a:p>
          <a:p>
            <a:pPr lvl="1"/>
            <a:r>
              <a:rPr lang="en-US" dirty="0"/>
              <a:t>Toshiba working with LANL collaborators to evaluate fuel remnants at Fukushima</a:t>
            </a:r>
          </a:p>
          <a:p>
            <a:pPr lvl="1"/>
            <a:r>
              <a:rPr lang="en-US" dirty="0"/>
              <a:t>Possible depth of field imaging applications to visual 3D mapping</a:t>
            </a:r>
          </a:p>
          <a:p>
            <a:pPr lvl="1"/>
            <a:r>
              <a:rPr lang="en-US" dirty="0"/>
              <a:t>Working with Egyptian university on Giza pyramid imaging - unpaid collaboration made possible by MTV connection with Dick Kouzes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DC81B-61A5-A45F-DA30-1ABFD8200A3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2781" y="6102135"/>
            <a:ext cx="3099084" cy="7420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690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971550" y="2134214"/>
            <a:ext cx="8229600" cy="30868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The Consortium for Monitoring, Technology, and Verification would like to thank the DOE-NNSA for the continued support of these research activities. </a:t>
            </a:r>
          </a:p>
          <a:p>
            <a:pPr marL="0" indent="0">
              <a:buNone/>
            </a:pPr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pPr marL="400050" lvl="1" indent="0"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This work was funded by the Consortium for Monitoring, Technology, and Verification under Department of Energy National Nuclear Security Administration award number DE-NA0003920</a:t>
            </a:r>
            <a:endParaRPr lang="en-US" sz="18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pic>
        <p:nvPicPr>
          <p:cNvPr id="13" name="Picture 18" descr="DOE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593" y="5256616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NNSA Logo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790" y="5278063"/>
            <a:ext cx="2372430" cy="67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CE6D5-5773-9547-A6D1-905B8289F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985638"/>
            <a:ext cx="849124" cy="849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559F6-20D9-EB47-97B7-FC9EA41B2A3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126802"/>
            <a:ext cx="849124" cy="5608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4D14EE-A644-BB42-B141-0BA8EB46F0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65" y="3066798"/>
            <a:ext cx="761995" cy="761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B4CB7-A05E-154B-829F-ED1FFE7F2D6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05" y="2126809"/>
            <a:ext cx="781314" cy="641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3A56EA-0954-994F-A4C9-50CA4AF86CF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65" y="979675"/>
            <a:ext cx="849124" cy="849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306836-C282-7B41-9D66-E591BB41B18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88" y="5161312"/>
            <a:ext cx="684982" cy="679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F8AB70-5F2A-3342-AE45-3659303EC8C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582" y="1060207"/>
            <a:ext cx="724383" cy="679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B7E71E-3FC7-AA47-808D-3ECC7AE1DF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770" y="3240642"/>
            <a:ext cx="1092419" cy="5188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8C02C2-6360-E740-BB64-01BF527F83E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7213" y="2060507"/>
            <a:ext cx="955532" cy="955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417527-3E44-CB4B-9D62-C787BC0051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88770" y="859460"/>
            <a:ext cx="1092419" cy="10924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DF35EF-D6C3-CC45-A9D5-E930C10F114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150" y="871109"/>
            <a:ext cx="1080770" cy="10807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4CC569-624D-B742-88A3-53B0401A41C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579" y="1066804"/>
            <a:ext cx="761995" cy="7619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6BF608-8EB0-E645-9D55-452D18FD60C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298" y="1048828"/>
            <a:ext cx="684981" cy="7619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9D481B-BB39-1C47-9028-C7A94611708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518" y="4017523"/>
            <a:ext cx="642952" cy="9739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67F675-784B-C718-FCD4-EE3675B65390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432781" y="6102135"/>
            <a:ext cx="3099084" cy="7420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98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and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82" y="1325563"/>
            <a:ext cx="4639654" cy="47207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Almost all spent nuclear fuel in U.S. resides in spent fuel pools or in dry cask storage containers</a:t>
            </a:r>
          </a:p>
          <a:p>
            <a:r>
              <a:rPr lang="en-US" dirty="0"/>
              <a:t>Containers are heavily shielded, dense contents</a:t>
            </a:r>
          </a:p>
          <a:p>
            <a:r>
              <a:rPr lang="en-US" dirty="0"/>
              <a:t>In-situ verification difficult</a:t>
            </a:r>
          </a:p>
          <a:p>
            <a:r>
              <a:rPr lang="en-US" dirty="0"/>
              <a:t>Natural muons can penetrate containers</a:t>
            </a:r>
          </a:p>
          <a:p>
            <a:pPr lvl="1"/>
            <a:r>
              <a:rPr lang="en-US" dirty="0"/>
              <a:t>Useful for imaging</a:t>
            </a:r>
          </a:p>
          <a:p>
            <a:pPr lvl="1"/>
            <a:r>
              <a:rPr lang="en-US" dirty="0"/>
              <a:t>Subject to long measurement times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572420-E4AC-2186-9119-B4AB7F6ED85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5434" y="6133279"/>
            <a:ext cx="2632106" cy="70712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95F58-6881-F7EB-E3E8-D6C7BDEA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984"/>
          <a:stretch/>
        </p:blipFill>
        <p:spPr>
          <a:xfrm>
            <a:off x="5331793" y="1325563"/>
            <a:ext cx="6667282" cy="3151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AB285-C693-8D9E-B06D-801D7D271128}"/>
              </a:ext>
            </a:extLst>
          </p:cNvPr>
          <p:cNvSpPr txBox="1"/>
          <p:nvPr/>
        </p:nvSpPr>
        <p:spPr>
          <a:xfrm>
            <a:off x="5331793" y="4492774"/>
            <a:ext cx="6759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F5496"/>
                </a:solidFill>
                <a:latin typeface="Arial" panose="020B0604020202020204"/>
              </a:rPr>
              <a:t>Various types of dry storage casks at Idaho National Laboratory. https://www.energy.gov/em/services/waste-management/nuclear-materials-disposition/spent-nuclear-fuel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BC3233-8D99-A1F2-20BA-961A85A9BD7D}"/>
              </a:ext>
            </a:extLst>
          </p:cNvPr>
          <p:cNvCxnSpPr/>
          <p:nvPr/>
        </p:nvCxnSpPr>
        <p:spPr>
          <a:xfrm>
            <a:off x="9194334" y="1585518"/>
            <a:ext cx="0" cy="7382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35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Relevance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Muon imaging techniques can be used to… </a:t>
            </a:r>
          </a:p>
          <a:p>
            <a:pPr lvl="1"/>
            <a:r>
              <a:rPr lang="en-US" dirty="0"/>
              <a:t>Ensure that all spent nuclear fuel at a facility is accounted</a:t>
            </a:r>
          </a:p>
          <a:p>
            <a:pPr lvl="1"/>
            <a:r>
              <a:rPr lang="en-US" dirty="0"/>
              <a:t>Identify if nuclear material has been removed from storage containers</a:t>
            </a:r>
            <a:endParaRPr lang="en-US" i="1" dirty="0"/>
          </a:p>
          <a:p>
            <a:r>
              <a:rPr lang="en-US" i="1" dirty="0"/>
              <a:t>In line with NNSA Mission</a:t>
            </a:r>
          </a:p>
          <a:p>
            <a:pPr lvl="1"/>
            <a:r>
              <a:rPr lang="en-US" i="1" dirty="0"/>
              <a:t>Website: </a:t>
            </a:r>
            <a:r>
              <a:rPr lang="en-US" dirty="0">
                <a:hlinkClick r:id="rId2"/>
              </a:rPr>
              <a:t>https://www.energy.gov/nnsa/missions/nonproliferation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NNSA's Office of Defense Nuclear Nonproliferation works globally to </a:t>
            </a:r>
            <a:r>
              <a:rPr lang="en-US" dirty="0">
                <a:solidFill>
                  <a:srgbClr val="FF0000"/>
                </a:solidFill>
              </a:rPr>
              <a:t>prevent state and non-state actors from </a:t>
            </a:r>
            <a:r>
              <a:rPr lang="en-US" dirty="0"/>
              <a:t>developing nuclear weapons or </a:t>
            </a:r>
            <a:r>
              <a:rPr lang="en-US" dirty="0">
                <a:solidFill>
                  <a:srgbClr val="FF0000"/>
                </a:solidFill>
              </a:rPr>
              <a:t>acquiring weapons-usable nuclear or radiological materials</a:t>
            </a:r>
            <a:r>
              <a:rPr lang="en-US" dirty="0"/>
              <a:t>, equipment, technology, and expertise.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F4A97-542F-4443-913C-58B7664D0BF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32781" y="6102135"/>
            <a:ext cx="3099084" cy="7420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842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EE1AF-FE34-5159-460F-EDE6C489A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Muon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3F80-6F7D-86A8-5B0B-94DDA1AF7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296"/>
            <a:ext cx="7177755" cy="4351338"/>
          </a:xfrm>
        </p:spPr>
        <p:txBody>
          <a:bodyPr/>
          <a:lstStyle/>
          <a:p>
            <a:r>
              <a:rPr lang="en-US" dirty="0"/>
              <a:t>Cosmic-ray muons are very energetic, highly penetrating</a:t>
            </a:r>
          </a:p>
          <a:p>
            <a:r>
              <a:rPr lang="en-US" dirty="0"/>
              <a:t>Muons are charged particles</a:t>
            </a:r>
          </a:p>
          <a:p>
            <a:pPr lvl="1"/>
            <a:r>
              <a:rPr lang="en-US" dirty="0"/>
              <a:t>Primarily interact via many Coulomb scatter events</a:t>
            </a:r>
          </a:p>
          <a:p>
            <a:r>
              <a:rPr lang="en-US" dirty="0"/>
              <a:t>Overall deflection angle proportional to Z</a:t>
            </a:r>
            <a:r>
              <a:rPr lang="en-US" baseline="30000" dirty="0"/>
              <a:t>2</a:t>
            </a:r>
            <a:r>
              <a:rPr lang="en-US" dirty="0"/>
              <a:t>/A </a:t>
            </a:r>
          </a:p>
          <a:p>
            <a:r>
              <a:rPr lang="en-US" dirty="0"/>
              <a:t>Muon trajectory measured before and after interaction with target to find deflection angle</a:t>
            </a:r>
          </a:p>
        </p:txBody>
      </p:sp>
      <p:pic>
        <p:nvPicPr>
          <p:cNvPr id="4" name="Picture 3" descr="Chart, shape, histogram, rectangle&#10;&#10;Description automatically generated">
            <a:extLst>
              <a:ext uri="{FF2B5EF4-FFF2-40B4-BE49-F238E27FC236}">
                <a16:creationId xmlns:a16="http://schemas.microsoft.com/office/drawing/2014/main" id="{D4826F68-E9E3-1EBD-FFBA-EE7262F1D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80" y="270072"/>
            <a:ext cx="3904621" cy="2463950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26E8EC9-F348-26BC-423F-43E2A836B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674" y="2734022"/>
            <a:ext cx="3430032" cy="3174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316B87-75FB-20EA-8BCE-A58B9715823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32781" y="6102135"/>
            <a:ext cx="3099084" cy="7420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823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31C034-B9AA-CB73-52A3-38B3A5DFB58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2781" y="6102135"/>
            <a:ext cx="3099084" cy="74205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1" y="198387"/>
            <a:ext cx="7682669" cy="13255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Results from Prior Cask Measurements: </a:t>
            </a:r>
            <a:br>
              <a:rPr lang="en-US" dirty="0"/>
            </a:br>
            <a:r>
              <a:rPr lang="en-US" sz="4000" dirty="0"/>
              <a:t>1-D Cask Images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4304"/>
            <a:ext cx="7066660" cy="4351338"/>
          </a:xfrm>
        </p:spPr>
        <p:txBody>
          <a:bodyPr/>
          <a:lstStyle/>
          <a:p>
            <a:r>
              <a:rPr lang="en-US" dirty="0"/>
              <a:t>Muons projected to cask centerline and binned by horizontal position.</a:t>
            </a:r>
          </a:p>
          <a:p>
            <a:r>
              <a:rPr lang="en-US" dirty="0"/>
              <a:t>Find average scatter angle in each bin and plot versus horizontal position.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E81AD-733F-BCE4-7FE7-8B33CF67A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92" t="16134" r="29418" b="18131"/>
          <a:stretch/>
        </p:blipFill>
        <p:spPr>
          <a:xfrm>
            <a:off x="8413536" y="117096"/>
            <a:ext cx="3426781" cy="494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B6AC1B-7C3D-FBA7-0CBF-DACC823D3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860" y="4987022"/>
            <a:ext cx="4213315" cy="18709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86E8C9E-4535-A340-6B9B-0754D6652A44}"/>
              </a:ext>
            </a:extLst>
          </p:cNvPr>
          <p:cNvSpPr txBox="1">
            <a:spLocks/>
          </p:cNvSpPr>
          <p:nvPr/>
        </p:nvSpPr>
        <p:spPr>
          <a:xfrm>
            <a:off x="8217952" y="637015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A65FA3-2FAC-0E6C-F12C-043245170E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7" r="8467"/>
          <a:stretch/>
        </p:blipFill>
        <p:spPr>
          <a:xfrm>
            <a:off x="1817691" y="3541182"/>
            <a:ext cx="3953749" cy="32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81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4266E5-C7BC-1CBA-CD2C-C901E59F4E8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2781" y="6102135"/>
            <a:ext cx="3099084" cy="74205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20AE2-E70F-970A-2D1D-16CE52B93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 from Prior Cask Measurement Data: </a:t>
            </a:r>
            <a:br>
              <a:rPr lang="en-US" dirty="0"/>
            </a:br>
            <a:r>
              <a:rPr lang="en-US" dirty="0"/>
              <a:t>Backprojection Tomography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10C6F-455D-A501-01F4-8CAD5AE22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1" t="18784" r="21882" b="19208"/>
          <a:stretch/>
        </p:blipFill>
        <p:spPr>
          <a:xfrm>
            <a:off x="1658201" y="1690688"/>
            <a:ext cx="4190731" cy="4157701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A3A6B86-42B9-ED70-BAD2-B4A85A5E2801}"/>
              </a:ext>
            </a:extLst>
          </p:cNvPr>
          <p:cNvSpPr txBox="1">
            <a:spLocks/>
          </p:cNvSpPr>
          <p:nvPr/>
        </p:nvSpPr>
        <p:spPr>
          <a:xfrm>
            <a:off x="7812805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C6260E-304F-4BA0-8E11-6E941ACC6DA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EA1960-3C5C-BFE0-F57D-17D5C49377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40073" t="41957" r="43817" b="25841"/>
          <a:stretch/>
        </p:blipFill>
        <p:spPr>
          <a:xfrm>
            <a:off x="6421345" y="1303529"/>
            <a:ext cx="4784783" cy="52193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E20B2B-00E7-6987-3FCF-E6ED660E7FDD}"/>
              </a:ext>
            </a:extLst>
          </p:cNvPr>
          <p:cNvSpPr/>
          <p:nvPr/>
        </p:nvSpPr>
        <p:spPr>
          <a:xfrm>
            <a:off x="2741027" y="3177154"/>
            <a:ext cx="1996580" cy="10676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04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734F7-D3AF-2336-0B5A-CB99C51F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448"/>
            <a:ext cx="11353800" cy="1057115"/>
          </a:xfrm>
        </p:spPr>
        <p:txBody>
          <a:bodyPr/>
          <a:lstStyle/>
          <a:p>
            <a:r>
              <a:rPr lang="en-US" dirty="0"/>
              <a:t>Optimization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ED102-91D2-A4EF-8F45-A2C824140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90,000 muons per 10 day runs with cask at INL, poor tomographic images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Need to make best image with lowest amount of data</a:t>
            </a:r>
          </a:p>
          <a:p>
            <a:r>
              <a:rPr lang="en-US" dirty="0"/>
              <a:t>Examine tomography with fewer angles (detector-cask orientations)</a:t>
            </a:r>
          </a:p>
          <a:p>
            <a:r>
              <a:rPr lang="en-US" dirty="0"/>
              <a:t>Examine tomography with different reconstruction techniques</a:t>
            </a:r>
          </a:p>
          <a:p>
            <a:pPr lvl="1"/>
            <a:r>
              <a:rPr lang="en-US" dirty="0"/>
              <a:t>Highest muon flux straight down</a:t>
            </a:r>
          </a:p>
          <a:p>
            <a:pPr lvl="1"/>
            <a:r>
              <a:rPr lang="en-US" dirty="0"/>
              <a:t>Cask imaging is performed from sides</a:t>
            </a:r>
          </a:p>
          <a:p>
            <a:pPr lvl="2"/>
            <a:r>
              <a:rPr lang="en-US" dirty="0"/>
              <a:t>no preferred orientation, examine all orientations</a:t>
            </a:r>
          </a:p>
          <a:p>
            <a:pPr lvl="1"/>
            <a:r>
              <a:rPr lang="en-US" dirty="0"/>
              <a:t>Compare backprojection vs. “combined plenoptic” (our new approach).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1525B-5591-79C3-56CE-7AE7B7908B0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5434" y="6133279"/>
            <a:ext cx="2632106" cy="7071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3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9EFA-84AD-6D34-080A-7BCA37884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Multi-angle Tomographic Improvements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00189-2519-9D7D-3E76-BC2F56CF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7432"/>
            <a:ext cx="6519729" cy="5261913"/>
          </a:xfrm>
        </p:spPr>
        <p:txBody>
          <a:bodyPr>
            <a:normAutofit/>
          </a:bodyPr>
          <a:lstStyle/>
          <a:p>
            <a:r>
              <a:rPr lang="en-US" dirty="0"/>
              <a:t>Our LANL collaborators have provided a comprehensive set of mock-up data.</a:t>
            </a:r>
          </a:p>
          <a:p>
            <a:r>
              <a:rPr lang="en-US" dirty="0"/>
              <a:t>Muon tracks through a concrete filled barrel</a:t>
            </a:r>
          </a:p>
          <a:p>
            <a:pPr lvl="1"/>
            <a:r>
              <a:rPr lang="en-US" dirty="0"/>
              <a:t>Brass, lead and tungsten wedges placed at different locations in barrel</a:t>
            </a:r>
          </a:p>
          <a:p>
            <a:r>
              <a:rPr lang="en-US" dirty="0"/>
              <a:t>Barrel rotated in 15-degree increments, resulting in 24 total detector-barrel orientations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3159D-6962-AD9E-1AA1-DAA5E4FB4BD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2781" y="6102135"/>
            <a:ext cx="3099084" cy="742059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C644F8-0813-888E-3EA8-F178D30F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29" y="1359228"/>
            <a:ext cx="4133446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48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3FA56-23D8-90C2-DC3C-6C7AF166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408492" cy="1325563"/>
          </a:xfrm>
        </p:spPr>
        <p:txBody>
          <a:bodyPr/>
          <a:lstStyle/>
          <a:p>
            <a:r>
              <a:rPr lang="en-US" dirty="0"/>
              <a:t>Multi-angle Method 1: Backprojection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5B730-615B-AD85-67C0-471E6986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246"/>
            <a:ext cx="6409888" cy="4351338"/>
          </a:xfrm>
        </p:spPr>
        <p:txBody>
          <a:bodyPr>
            <a:normAutofit/>
          </a:bodyPr>
          <a:lstStyle/>
          <a:p>
            <a:r>
              <a:rPr lang="en-US" dirty="0"/>
              <a:t>Standard method in medical imaging</a:t>
            </a:r>
          </a:p>
          <a:p>
            <a:r>
              <a:rPr lang="en-US" dirty="0"/>
              <a:t>Each muon is binned according to</a:t>
            </a:r>
          </a:p>
          <a:p>
            <a:pPr lvl="1"/>
            <a:r>
              <a:rPr lang="en-US" dirty="0"/>
              <a:t>Distance of closest approach from center (r)</a:t>
            </a:r>
          </a:p>
          <a:p>
            <a:pPr lvl="1"/>
            <a:r>
              <a:rPr lang="en-US" dirty="0"/>
              <a:t>Angle between abscissa and centerline (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lvl="1"/>
            <a:r>
              <a:rPr lang="en-US" dirty="0"/>
              <a:t>The small muon deflection angle is tallied</a:t>
            </a:r>
          </a:p>
          <a:p>
            <a:r>
              <a:rPr lang="en-US" dirty="0"/>
              <a:t>Sinogram created and inverse radon transform used to create image.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523FD-9CEB-CA25-2447-FA6FACC90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738" y="0"/>
            <a:ext cx="3206774" cy="348978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B258A0-745E-D2BF-5153-345AC6F0573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32781" y="6102135"/>
            <a:ext cx="3099084" cy="742059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0015B9-D615-4D70-078E-ABCF7ADBF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553" y="3498455"/>
            <a:ext cx="3971312" cy="297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55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12689</TotalTime>
  <Words>824</Words>
  <Application>Microsoft Office PowerPoint</Application>
  <PresentationFormat>Widescreen</PresentationFormat>
  <Paragraphs>108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Book</vt:lpstr>
      <vt:lpstr>Calibri</vt:lpstr>
      <vt:lpstr>Calibri Light</vt:lpstr>
      <vt:lpstr>Trebuchet MS</vt:lpstr>
      <vt:lpstr>Office Theme</vt:lpstr>
      <vt:lpstr>PowerPoint Presentation</vt:lpstr>
      <vt:lpstr>Introduction and Motivation</vt:lpstr>
      <vt:lpstr>Mission Relevance</vt:lpstr>
      <vt:lpstr>Overview of Muon Interactions</vt:lpstr>
      <vt:lpstr>Results from Prior Cask Measurements:  1-D Cask Images</vt:lpstr>
      <vt:lpstr>Our Results from Prior Cask Measurement Data:  Backprojection Tomography</vt:lpstr>
      <vt:lpstr>Optimization Plan</vt:lpstr>
      <vt:lpstr>Multi-angle Tomographic Improvements </vt:lpstr>
      <vt:lpstr>Multi-angle Method 1: Backprojection</vt:lpstr>
      <vt:lpstr>Multi-angle Method 1: Plenoptic Depth of Field</vt:lpstr>
      <vt:lpstr>Reconstruction Comparisons:  Decreasing Number of Detector View Orientations</vt:lpstr>
      <vt:lpstr>Reconstruction Comparisons:  Decreasing Number of Muons in Single Measurement</vt:lpstr>
      <vt:lpstr>Conclusion</vt:lpstr>
      <vt:lpstr>MTV Impact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DNNG</dc:creator>
  <cp:lastModifiedBy>Jesus Valencia</cp:lastModifiedBy>
  <cp:revision>108</cp:revision>
  <dcterms:created xsi:type="dcterms:W3CDTF">2019-02-11T21:15:40Z</dcterms:created>
  <dcterms:modified xsi:type="dcterms:W3CDTF">2023-03-13T07:11:23Z</dcterms:modified>
</cp:coreProperties>
</file>