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70" r:id="rId4"/>
    <p:sldId id="261" r:id="rId5"/>
    <p:sldId id="262" r:id="rId6"/>
    <p:sldId id="269" r:id="rId7"/>
    <p:sldId id="271" r:id="rId8"/>
    <p:sldId id="264" r:id="rId9"/>
    <p:sldId id="266" r:id="rId10"/>
    <p:sldId id="263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1F4D8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DF420-DC3A-4AAA-904E-BCDA6EFA3A1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1429D-9A28-4D03-93FD-27204551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DB67C-1DC4-7048-8F01-108CCE2CC1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2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88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8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6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2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440334" y="6152452"/>
            <a:ext cx="85261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</a:t>
            </a:r>
            <a: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b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Logo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13" Type="http://schemas.openxmlformats.org/officeDocument/2006/relationships/image" Target="../media/image24.tiff"/><Relationship Id="rId18" Type="http://schemas.openxmlformats.org/officeDocument/2006/relationships/image" Target="../media/image28.tiff"/><Relationship Id="rId3" Type="http://schemas.openxmlformats.org/officeDocument/2006/relationships/image" Target="../media/image14.jpeg"/><Relationship Id="rId7" Type="http://schemas.openxmlformats.org/officeDocument/2006/relationships/image" Target="../media/image18.tiff"/><Relationship Id="rId12" Type="http://schemas.openxmlformats.org/officeDocument/2006/relationships/image" Target="../media/image23.tiff"/><Relationship Id="rId17" Type="http://schemas.openxmlformats.org/officeDocument/2006/relationships/image" Target="../media/image27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11" Type="http://schemas.openxmlformats.org/officeDocument/2006/relationships/image" Target="../media/image22.tiff"/><Relationship Id="rId5" Type="http://schemas.openxmlformats.org/officeDocument/2006/relationships/image" Target="../media/image16.tiff"/><Relationship Id="rId15" Type="http://schemas.openxmlformats.org/officeDocument/2006/relationships/image" Target="../media/image25.tiff"/><Relationship Id="rId10" Type="http://schemas.openxmlformats.org/officeDocument/2006/relationships/image" Target="../media/image21.tiff"/><Relationship Id="rId4" Type="http://schemas.openxmlformats.org/officeDocument/2006/relationships/image" Target="../media/image15.jpeg"/><Relationship Id="rId9" Type="http://schemas.openxmlformats.org/officeDocument/2006/relationships/image" Target="../media/image20.tiff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4862" y="620224"/>
            <a:ext cx="8272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 pitchFamily="34" charset="0"/>
              </a:rPr>
              <a:t>Simulations of Prompt-Gamma Response to Epithermal-Neutron Activation for Nuclear Forensics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4548264"/>
            <a:ext cx="5721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Brad Nethercutt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 Student, Pennsylvania State University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Marek Flaska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Professor, Pennsylvania State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414161" y="3376151"/>
            <a:ext cx="41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MTV Workshop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March 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769971"/>
            <a:ext cx="2602724" cy="2603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C876-38B3-E04F-A6EB-7F8649A2875D}"/>
              </a:ext>
            </a:extLst>
          </p:cNvPr>
          <p:cNvCxnSpPr/>
          <p:nvPr/>
        </p:nvCxnSpPr>
        <p:spPr>
          <a:xfrm>
            <a:off x="3205150" y="2119411"/>
            <a:ext cx="0" cy="1905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6A3DB7F-83F8-DD13-D8ED-B24ECC287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MTV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960"/>
            <a:ext cx="10515600" cy="4351338"/>
          </a:xfrm>
        </p:spPr>
        <p:txBody>
          <a:bodyPr/>
          <a:lstStyle/>
          <a:p>
            <a:r>
              <a:rPr lang="en-US" dirty="0"/>
              <a:t>This work is just one example of a possible future use for the neutron chopper system at Penn State</a:t>
            </a:r>
          </a:p>
          <a:p>
            <a:pPr lvl="1"/>
            <a:r>
              <a:rPr lang="en-US" dirty="0"/>
              <a:t>The impact of the neutron chopper system will be magnified with outside collaboration</a:t>
            </a:r>
          </a:p>
          <a:p>
            <a:r>
              <a:rPr lang="en-US" dirty="0"/>
              <a:t>Isotopic composition of fuel cycle materials is often not publicly available</a:t>
            </a:r>
          </a:p>
          <a:p>
            <a:pPr lvl="1"/>
            <a:r>
              <a:rPr lang="en-US" dirty="0"/>
              <a:t>National lab reference libraries might provide a valuable source of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3A949-4A86-F9C4-ABA8-4C1F00B8C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82D8D3F-118E-F868-00EE-10CD659AE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549"/>
          <a:stretch/>
        </p:blipFill>
        <p:spPr>
          <a:xfrm>
            <a:off x="2720303" y="4678343"/>
            <a:ext cx="6751393" cy="11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PROGRESS </a:t>
            </a:r>
            <a:r>
              <a:rPr lang="en-US" dirty="0"/>
              <a:t>is a software package which utilizes the Monte Carlo code DICEBOX to simulate prompt gamma decays from an excited nucleus</a:t>
            </a:r>
          </a:p>
          <a:p>
            <a:pPr lvl="1"/>
            <a:r>
              <a:rPr lang="en-US" dirty="0"/>
              <a:t>PROGRESS largely </a:t>
            </a:r>
            <a:r>
              <a:rPr lang="en-US" b="1" dirty="0">
                <a:solidFill>
                  <a:schemeClr val="accent5"/>
                </a:solidFill>
              </a:rPr>
              <a:t>automates</a:t>
            </a:r>
            <a:r>
              <a:rPr lang="en-US" dirty="0"/>
              <a:t> this process</a:t>
            </a:r>
          </a:p>
          <a:p>
            <a:r>
              <a:rPr lang="en-US" dirty="0"/>
              <a:t>Prompt gamma spectra obtained through </a:t>
            </a:r>
            <a:r>
              <a:rPr lang="en-US" b="1" dirty="0">
                <a:solidFill>
                  <a:schemeClr val="accent5"/>
                </a:solidFill>
              </a:rPr>
              <a:t>epithermal neutron activation analysis</a:t>
            </a:r>
            <a:r>
              <a:rPr lang="en-US" dirty="0"/>
              <a:t> will be compared to simulated spectra obtained with DICEBOX</a:t>
            </a:r>
          </a:p>
          <a:p>
            <a:r>
              <a:rPr lang="en-US" dirty="0"/>
              <a:t>Simulation of prompt gamma levels is necessary to bridge gaps in published experimentally acquired prompt gamma spectra, in order to </a:t>
            </a:r>
            <a:r>
              <a:rPr lang="en-US" b="1" dirty="0">
                <a:solidFill>
                  <a:schemeClr val="accent5"/>
                </a:solidFill>
              </a:rPr>
              <a:t>develop a reference library </a:t>
            </a:r>
            <a:r>
              <a:rPr lang="en-US" dirty="0"/>
              <a:t>of nuclear fuel cycle materials’ prompt gamma responses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608F1-4CC0-18AD-9A41-0AA69CD5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3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8992-5B71-9842-91DA-03291FA9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EF9B-68B7-9643-9A4B-43233118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/>
              <a:t>Focus will shift to the second piece of PROGRESS: the output interpretation package</a:t>
            </a:r>
          </a:p>
          <a:p>
            <a:pPr lvl="1"/>
            <a:r>
              <a:rPr lang="en-US" dirty="0"/>
              <a:t>This piece will be responsible for interfacing with any future </a:t>
            </a:r>
            <a:r>
              <a:rPr lang="en-US" b="1" dirty="0">
                <a:solidFill>
                  <a:schemeClr val="accent5"/>
                </a:solidFill>
              </a:rPr>
              <a:t>machine learning </a:t>
            </a:r>
            <a:r>
              <a:rPr lang="en-US" dirty="0"/>
              <a:t>applications</a:t>
            </a:r>
          </a:p>
          <a:p>
            <a:r>
              <a:rPr lang="en-US" b="1" dirty="0">
                <a:solidFill>
                  <a:schemeClr val="accent5"/>
                </a:solidFill>
              </a:rPr>
              <a:t>Prompt gamma response library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will be developed, with primary focus on elements commonly found throughout the nuclear fuel cycle</a:t>
            </a:r>
          </a:p>
          <a:p>
            <a:pPr lvl="1"/>
            <a:r>
              <a:rPr lang="en-US" dirty="0"/>
              <a:t>“composite” expected prompt gamma responses for molecules can be assembled from individual elements’ simulations</a:t>
            </a:r>
          </a:p>
          <a:p>
            <a:r>
              <a:rPr lang="en-US" dirty="0"/>
              <a:t>Once the chopper system is installed, DICEBOX simulations constructed with PROGRESS will be </a:t>
            </a:r>
            <a:r>
              <a:rPr lang="en-US" b="1" dirty="0">
                <a:solidFill>
                  <a:schemeClr val="accent5"/>
                </a:solidFill>
              </a:rPr>
              <a:t>experimentally verified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59954-7E56-7ABA-810A-8B99B384E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52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1550" y="2134214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DOE-NNSA for the continued support of these research activities.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charset="0"/>
              <a:ea typeface="Avenir Book" charset="0"/>
              <a:cs typeface="Avenir Book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DE-NA0003920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82" y="1060207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50" y="871109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79" y="1066804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98" y="104882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47017F-67B3-32B4-C54A-C2170A6207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150600" cy="19357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is a need to enhance the capabilities of </a:t>
            </a:r>
            <a:r>
              <a:rPr lang="en-US" b="1" dirty="0">
                <a:solidFill>
                  <a:schemeClr val="accent5"/>
                </a:solidFill>
              </a:rPr>
              <a:t>non-destructive analysis</a:t>
            </a:r>
          </a:p>
          <a:p>
            <a:r>
              <a:rPr lang="en-US" dirty="0"/>
              <a:t>A neutron chopper system has been designed for the Penn State Breazeale Reactor which will allow for the isolation of epithermal neutrons between 0.5-40 eV along a beamline</a:t>
            </a:r>
          </a:p>
          <a:p>
            <a:pPr lvl="1"/>
            <a:r>
              <a:rPr lang="en-US" dirty="0"/>
              <a:t>One proposed use for this system is </a:t>
            </a:r>
            <a:r>
              <a:rPr lang="en-US" b="1" dirty="0">
                <a:solidFill>
                  <a:schemeClr val="accent5"/>
                </a:solidFill>
              </a:rPr>
              <a:t>neutron activation analysis (NAA)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665BD-0582-AA0A-E793-564EBBB5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1EC8783-F176-0914-2C97-B7BCE3CCCF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4" t="32806"/>
          <a:stretch/>
        </p:blipFill>
        <p:spPr>
          <a:xfrm>
            <a:off x="8014460" y="3261360"/>
            <a:ext cx="4134578" cy="282054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FA3B58-FAA1-F419-F50B-DF521BD331FD}"/>
              </a:ext>
            </a:extLst>
          </p:cNvPr>
          <p:cNvSpPr txBox="1">
            <a:spLocks/>
          </p:cNvSpPr>
          <p:nvPr/>
        </p:nvSpPr>
        <p:spPr>
          <a:xfrm>
            <a:off x="838200" y="3261360"/>
            <a:ext cx="7076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work focuses simulating the </a:t>
            </a:r>
            <a:r>
              <a:rPr lang="en-US" b="1" dirty="0">
                <a:solidFill>
                  <a:schemeClr val="accent5"/>
                </a:solidFill>
              </a:rPr>
              <a:t>prompt gamma response</a:t>
            </a:r>
            <a:r>
              <a:rPr lang="en-US" dirty="0"/>
              <a:t> from samples which undergo NAA at different neutron energies</a:t>
            </a:r>
          </a:p>
          <a:p>
            <a:pPr lvl="1"/>
            <a:r>
              <a:rPr lang="en-US" dirty="0"/>
              <a:t>This may complement the traditionally used delayed gamma response</a:t>
            </a:r>
          </a:p>
        </p:txBody>
      </p:sp>
    </p:spTree>
    <p:extLst>
      <p:ext uri="{BB962C8B-B14F-4D97-AF65-F5344CB8AC3E}">
        <p14:creationId xmlns:p14="http://schemas.microsoft.com/office/powerpoint/2010/main" val="255135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prompt gamma response is utilized less frequently than the delayed gamma response</a:t>
            </a:r>
          </a:p>
          <a:p>
            <a:r>
              <a:rPr lang="en-US" dirty="0"/>
              <a:t>Deexcitation via prompt gamma emission is typically characterized by:</a:t>
            </a:r>
          </a:p>
          <a:p>
            <a:pPr lvl="1"/>
            <a:r>
              <a:rPr lang="en-US" dirty="0"/>
              <a:t>Ground state reached in </a:t>
            </a:r>
            <a:r>
              <a:rPr lang="en-US" b="1" dirty="0">
                <a:solidFill>
                  <a:schemeClr val="accent5"/>
                </a:solidFill>
              </a:rPr>
              <a:t>10</a:t>
            </a:r>
            <a:r>
              <a:rPr lang="en-US" b="1" baseline="30000" dirty="0">
                <a:solidFill>
                  <a:schemeClr val="accent5"/>
                </a:solidFill>
              </a:rPr>
              <a:t>-9</a:t>
            </a:r>
            <a:r>
              <a:rPr lang="en-US" b="1" dirty="0">
                <a:solidFill>
                  <a:schemeClr val="accent5"/>
                </a:solidFill>
              </a:rPr>
              <a:t>-10</a:t>
            </a:r>
            <a:r>
              <a:rPr lang="en-US" b="1" baseline="30000" dirty="0">
                <a:solidFill>
                  <a:schemeClr val="accent5"/>
                </a:solidFill>
              </a:rPr>
              <a:t>-12</a:t>
            </a:r>
            <a:r>
              <a:rPr lang="en-US" b="1" dirty="0">
                <a:solidFill>
                  <a:schemeClr val="accent5"/>
                </a:solidFill>
              </a:rPr>
              <a:t> s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2 to 4 gammas </a:t>
            </a:r>
            <a:r>
              <a:rPr lang="en-US" dirty="0"/>
              <a:t>in a cascade</a:t>
            </a:r>
          </a:p>
          <a:p>
            <a:pPr lvl="1"/>
            <a:r>
              <a:rPr lang="en-US" dirty="0"/>
              <a:t>Total emitted gamma energy equals neutron binding energy plus kinetic energy of capturing neutron</a:t>
            </a:r>
          </a:p>
          <a:p>
            <a:pPr lvl="2"/>
            <a:r>
              <a:rPr lang="en-US" b="1" dirty="0">
                <a:solidFill>
                  <a:schemeClr val="accent5"/>
                </a:solidFill>
              </a:rPr>
              <a:t>6-10 MeV </a:t>
            </a:r>
            <a:r>
              <a:rPr lang="en-US" dirty="0"/>
              <a:t>for ~80% of stable nuclei</a:t>
            </a:r>
          </a:p>
          <a:p>
            <a:pPr lvl="1"/>
            <a:r>
              <a:rPr lang="en-US" dirty="0"/>
              <a:t>Hundreds or thousands of possible prompt gamma energies per isotope</a:t>
            </a:r>
          </a:p>
          <a:p>
            <a:r>
              <a:rPr lang="en-US" dirty="0"/>
              <a:t>Regardless of the stability of the resulting nucleus, prompt gamma deexcitation will still occur</a:t>
            </a:r>
          </a:p>
          <a:p>
            <a:r>
              <a:rPr lang="en-US" dirty="0"/>
              <a:t>For many isotopes, prompt gamma emission levels are only well known up to 2 or 3 MeV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665BD-0582-AA0A-E793-564EBBB5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0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620268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ultimate aim of this work is to perform </a:t>
            </a:r>
            <a:r>
              <a:rPr lang="en-US" b="1" dirty="0">
                <a:solidFill>
                  <a:schemeClr val="accent5"/>
                </a:solidFill>
              </a:rPr>
              <a:t>nuclear forensic characterization </a:t>
            </a:r>
            <a:r>
              <a:rPr lang="en-US" dirty="0"/>
              <a:t>of samples which may come from the </a:t>
            </a:r>
            <a:r>
              <a:rPr lang="en-US" b="1" dirty="0">
                <a:solidFill>
                  <a:schemeClr val="accent5"/>
                </a:solidFill>
              </a:rPr>
              <a:t>nuclear fuel cycle</a:t>
            </a:r>
            <a:r>
              <a:rPr lang="en-US" dirty="0"/>
              <a:t>, using the neutron chopper system, which will be installed at the PSU Breazeale Reactor</a:t>
            </a:r>
          </a:p>
          <a:p>
            <a:r>
              <a:rPr lang="en-US" dirty="0"/>
              <a:t>Successful identification of a sample is the first step toward discerning:</a:t>
            </a:r>
          </a:p>
          <a:p>
            <a:pPr lvl="1"/>
            <a:r>
              <a:rPr lang="en-US" dirty="0"/>
              <a:t>Sample provenance</a:t>
            </a:r>
          </a:p>
          <a:p>
            <a:pPr lvl="1"/>
            <a:r>
              <a:rPr lang="en-US" dirty="0"/>
              <a:t>Possible points of diversion</a:t>
            </a:r>
          </a:p>
          <a:p>
            <a:pPr lvl="1"/>
            <a:r>
              <a:rPr lang="en-US" dirty="0"/>
              <a:t>Sample age</a:t>
            </a:r>
          </a:p>
          <a:p>
            <a:r>
              <a:rPr lang="en-US" dirty="0"/>
              <a:t>Successful identification is reliant upon a having validated set of references, which often can be difficult to find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E1A2D-1425-5D40-DA54-04F35B6A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177C8-0223-554D-4CB7-61E8445FD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942975"/>
            <a:ext cx="4953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2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240"/>
            <a:ext cx="5613400" cy="46234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DICEBOX is a Monte Carlo code, which simulates gamma cascades from an excited nucleus</a:t>
            </a:r>
          </a:p>
          <a:p>
            <a:pPr lvl="1"/>
            <a:r>
              <a:rPr lang="en-US" dirty="0"/>
              <a:t>DICEBOX is open source and available through IAEA Nuclear Data Services</a:t>
            </a:r>
          </a:p>
          <a:p>
            <a:r>
              <a:rPr lang="en-US" b="1" u="sng" dirty="0">
                <a:solidFill>
                  <a:schemeClr val="accent5"/>
                </a:solidFill>
              </a:rPr>
              <a:t>Pro</a:t>
            </a:r>
            <a:r>
              <a:rPr lang="en-US" b="1" dirty="0">
                <a:solidFill>
                  <a:schemeClr val="accent5"/>
                </a:solidFill>
              </a:rPr>
              <a:t>mpt </a:t>
            </a:r>
            <a:r>
              <a:rPr lang="en-US" b="1" u="sng" dirty="0">
                <a:solidFill>
                  <a:schemeClr val="accent5"/>
                </a:solidFill>
              </a:rPr>
              <a:t>G</a:t>
            </a:r>
            <a:r>
              <a:rPr lang="en-US" b="1" dirty="0">
                <a:solidFill>
                  <a:schemeClr val="accent5"/>
                </a:solidFill>
              </a:rPr>
              <a:t>amma </a:t>
            </a:r>
            <a:r>
              <a:rPr lang="en-US" b="1" u="sng" dirty="0">
                <a:solidFill>
                  <a:schemeClr val="accent5"/>
                </a:solidFill>
              </a:rPr>
              <a:t>Res</a:t>
            </a:r>
            <a:r>
              <a:rPr lang="en-US" b="1" dirty="0">
                <a:solidFill>
                  <a:schemeClr val="accent5"/>
                </a:solidFill>
              </a:rPr>
              <a:t>ponse </a:t>
            </a:r>
            <a:r>
              <a:rPr lang="en-US" b="1" u="sng" dirty="0">
                <a:solidFill>
                  <a:schemeClr val="accent5"/>
                </a:solidFill>
              </a:rPr>
              <a:t>S</a:t>
            </a:r>
            <a:r>
              <a:rPr lang="en-US" b="1" dirty="0">
                <a:solidFill>
                  <a:schemeClr val="accent5"/>
                </a:solidFill>
              </a:rPr>
              <a:t>imulation (PROGRESS)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a software package designed to quickly, accurately, and largely automatically assemble DICEBOX input files, run DICEBOX, and interpret the output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79888-A014-F870-8CE4-64C930C6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BD3A336-D60A-3E67-B192-04C1A3933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54" y="398620"/>
            <a:ext cx="1597321" cy="46234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74836D-AFF6-04DE-9102-33BE9098B7F6}"/>
              </a:ext>
            </a:extLst>
          </p:cNvPr>
          <p:cNvSpPr txBox="1"/>
          <p:nvPr/>
        </p:nvSpPr>
        <p:spPr>
          <a:xfrm>
            <a:off x="7493972" y="5097477"/>
            <a:ext cx="453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Left: a complete DICEBOX input file</a:t>
            </a:r>
          </a:p>
          <a:p>
            <a:r>
              <a:rPr lang="en-US" dirty="0"/>
              <a:t>Right: the same file, in which all element-specific data is removed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7C355CC-DC0C-EAE5-7021-A4748080B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598" y="398620"/>
            <a:ext cx="1590655" cy="10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1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0" y="1130434"/>
            <a:ext cx="4709160" cy="4351338"/>
          </a:xfrm>
        </p:spPr>
        <p:txBody>
          <a:bodyPr>
            <a:normAutofit/>
          </a:bodyPr>
          <a:lstStyle/>
          <a:p>
            <a:r>
              <a:rPr lang="en-US" dirty="0"/>
              <a:t>PROGRESS is a Python wrapper around DICEBOX comprised of two main parts: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chemeClr val="accent5"/>
                </a:solidFill>
              </a:rPr>
              <a:t>assembly package</a:t>
            </a:r>
            <a:r>
              <a:rPr lang="en-US" dirty="0"/>
              <a:t>, which aggregates all necessary data and writes it into a blank DICEBOX input file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chemeClr val="accent5"/>
                </a:solidFill>
              </a:rPr>
              <a:t>output interpretation package </a:t>
            </a:r>
            <a:r>
              <a:rPr lang="en-US" dirty="0"/>
              <a:t>pulls the simulated cascades from DICEBOX output and formats the data in an accessible way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79888-A014-F870-8CE4-64C930C6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2D0FA68-68CC-BBF6-D43F-8A7944BD9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6" y="1399824"/>
            <a:ext cx="4342842" cy="38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 – Assembly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27" y="1253331"/>
            <a:ext cx="4709160" cy="4351338"/>
          </a:xfrm>
        </p:spPr>
        <p:txBody>
          <a:bodyPr>
            <a:normAutofit/>
          </a:bodyPr>
          <a:lstStyle/>
          <a:p>
            <a:r>
              <a:rPr lang="en-US" dirty="0"/>
              <a:t>The assembly package </a:t>
            </a:r>
            <a:r>
              <a:rPr lang="en-US" b="1" dirty="0">
                <a:solidFill>
                  <a:schemeClr val="accent5"/>
                </a:solidFill>
              </a:rPr>
              <a:t>automates the writing </a:t>
            </a:r>
            <a:r>
              <a:rPr lang="en-US" dirty="0"/>
              <a:t>of a DICEBOX input file</a:t>
            </a:r>
          </a:p>
          <a:p>
            <a:r>
              <a:rPr lang="en-US" dirty="0"/>
              <a:t>Very little user input is required:</a:t>
            </a:r>
          </a:p>
          <a:p>
            <a:pPr lvl="1"/>
            <a:r>
              <a:rPr lang="en-US" dirty="0"/>
              <a:t>Isotope to be simulated</a:t>
            </a:r>
          </a:p>
          <a:p>
            <a:pPr lvl="1"/>
            <a:r>
              <a:rPr lang="en-US" b="1" dirty="0">
                <a:solidFill>
                  <a:schemeClr val="accent5"/>
                </a:solidFill>
              </a:rPr>
              <a:t>“Critical energy” </a:t>
            </a:r>
            <a:r>
              <a:rPr lang="en-US" dirty="0"/>
              <a:t>– energy above which simulation of gamma levels is required</a:t>
            </a:r>
          </a:p>
          <a:p>
            <a:pPr lvl="1"/>
            <a:r>
              <a:rPr lang="en-US" dirty="0"/>
              <a:t>Selection of statistical parameters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79888-A014-F870-8CE4-64C930C6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87BAF-0F67-637C-AFDD-DE944BB62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478"/>
          <a:stretch/>
        </p:blipFill>
        <p:spPr>
          <a:xfrm>
            <a:off x="5212397" y="943583"/>
            <a:ext cx="1747209" cy="5059258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1D99E4-52CC-411E-7315-540B63298A82}"/>
              </a:ext>
            </a:extLst>
          </p:cNvPr>
          <p:cNvSpPr/>
          <p:nvPr/>
        </p:nvSpPr>
        <p:spPr>
          <a:xfrm>
            <a:off x="6949981" y="964440"/>
            <a:ext cx="182880" cy="1280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8F2A1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FD3968-AEAF-2888-1CF1-87C5C181540D}"/>
              </a:ext>
            </a:extLst>
          </p:cNvPr>
          <p:cNvSpPr/>
          <p:nvPr/>
        </p:nvSpPr>
        <p:spPr>
          <a:xfrm>
            <a:off x="6949981" y="2244599"/>
            <a:ext cx="182880" cy="23883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EB91E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D51A566-124F-27B1-0AC6-B1A5DDD980B7}"/>
              </a:ext>
            </a:extLst>
          </p:cNvPr>
          <p:cNvSpPr/>
          <p:nvPr/>
        </p:nvSpPr>
        <p:spPr>
          <a:xfrm>
            <a:off x="6949981" y="4632959"/>
            <a:ext cx="182880" cy="13602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95511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AD59E-9130-4078-4DC6-9F670F4B2D24}"/>
              </a:ext>
            </a:extLst>
          </p:cNvPr>
          <p:cNvSpPr txBox="1"/>
          <p:nvPr/>
        </p:nvSpPr>
        <p:spPr>
          <a:xfrm>
            <a:off x="7332678" y="1004354"/>
            <a:ext cx="4709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Statistical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Monte Carlo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Nuclear level density model and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 transition photon strength functions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1F4E4-4D98-25BA-A37B-A60CBFD03031}"/>
              </a:ext>
            </a:extLst>
          </p:cNvPr>
          <p:cNvSpPr txBox="1"/>
          <p:nvPr/>
        </p:nvSpPr>
        <p:spPr>
          <a:xfrm>
            <a:off x="7332678" y="2775209"/>
            <a:ext cx="4709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Internal Conversion Coefficients (ICC)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ICC at an array of energies are taken from the </a:t>
            </a:r>
            <a:r>
              <a:rPr lang="en-US" dirty="0" err="1"/>
              <a:t>BrIcc</a:t>
            </a:r>
            <a:r>
              <a:rPr lang="en-US" dirty="0"/>
              <a:t> database using a self-contained executable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B9A5F-A86B-C838-E5D5-95B36B091352}"/>
              </a:ext>
            </a:extLst>
          </p:cNvPr>
          <p:cNvSpPr txBox="1"/>
          <p:nvPr/>
        </p:nvSpPr>
        <p:spPr>
          <a:xfrm>
            <a:off x="7332678" y="4269370"/>
            <a:ext cx="4709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Experimentally validated known gamma cascades and relative intensities up to a certain user-defined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data are taken from the IAEA NDS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levels are simulated above this energy</a:t>
            </a:r>
          </a:p>
        </p:txBody>
      </p:sp>
    </p:spTree>
    <p:extLst>
      <p:ext uri="{BB962C8B-B14F-4D97-AF65-F5344CB8AC3E}">
        <p14:creationId xmlns:p14="http://schemas.microsoft.com/office/powerpoint/2010/main" val="239844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DICEBOX Simulation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F4678-B5E1-5236-2F7E-B3D12500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9E6065-8684-7AB3-FFA8-8940554E5785}"/>
              </a:ext>
            </a:extLst>
          </p:cNvPr>
          <p:cNvSpPr txBox="1"/>
          <p:nvPr/>
        </p:nvSpPr>
        <p:spPr>
          <a:xfrm>
            <a:off x="838200" y="934995"/>
            <a:ext cx="1060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Initial comparisons to experimentally-published prompt gamma spectra and known prompt gamma emission lines are promising</a:t>
            </a:r>
          </a:p>
        </p:txBody>
      </p:sp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C1526A7C-8F02-18D0-1B8A-E446FDB319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r="62000"/>
          <a:stretch/>
        </p:blipFill>
        <p:spPr>
          <a:xfrm>
            <a:off x="5534693" y="1537875"/>
            <a:ext cx="3891280" cy="3956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7BDAE8-8CA8-F86C-FA3E-A1AD02C03C23}"/>
              </a:ext>
            </a:extLst>
          </p:cNvPr>
          <p:cNvSpPr txBox="1"/>
          <p:nvPr/>
        </p:nvSpPr>
        <p:spPr>
          <a:xfrm>
            <a:off x="5534653" y="5582094"/>
            <a:ext cx="422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Level schema plot for </a:t>
            </a:r>
            <a:r>
              <a:rPr lang="en-US" i="1" baseline="30000" dirty="0"/>
              <a:t>96</a:t>
            </a:r>
            <a:r>
              <a:rPr lang="en-US" i="1" dirty="0"/>
              <a:t>Mo from IAEA NDS</a:t>
            </a: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798C011D-E715-B086-738E-A221646A8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5635" r="8048"/>
          <a:stretch/>
        </p:blipFill>
        <p:spPr>
          <a:xfrm>
            <a:off x="253980" y="1805441"/>
            <a:ext cx="5280673" cy="4163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C25F19-F981-9995-FBC4-0D9FB88F90E6}"/>
              </a:ext>
            </a:extLst>
          </p:cNvPr>
          <p:cNvSpPr txBox="1"/>
          <p:nvPr/>
        </p:nvSpPr>
        <p:spPr>
          <a:xfrm>
            <a:off x="2221246" y="2076997"/>
            <a:ext cx="167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778.28 keV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882E2-4825-5B55-0E0F-36EB39313059}"/>
              </a:ext>
            </a:extLst>
          </p:cNvPr>
          <p:cNvSpPr txBox="1"/>
          <p:nvPr/>
        </p:nvSpPr>
        <p:spPr>
          <a:xfrm>
            <a:off x="2213594" y="2513327"/>
            <a:ext cx="153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847.66 keV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2F85A-0789-E86E-81DD-8308F079AEBB}"/>
              </a:ext>
            </a:extLst>
          </p:cNvPr>
          <p:cNvSpPr txBox="1"/>
          <p:nvPr/>
        </p:nvSpPr>
        <p:spPr>
          <a:xfrm>
            <a:off x="3898868" y="2555770"/>
            <a:ext cx="149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8.375 MeV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BEE5E6-B45D-BFC8-6ED8-6E8281C78023}"/>
              </a:ext>
            </a:extLst>
          </p:cNvPr>
          <p:cNvCxnSpPr>
            <a:cxnSpLocks/>
          </p:cNvCxnSpPr>
          <p:nvPr/>
        </p:nvCxnSpPr>
        <p:spPr>
          <a:xfrm flipH="1" flipV="1">
            <a:off x="1493520" y="2163018"/>
            <a:ext cx="720074" cy="98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2BA7A4-1E4A-D51F-DE83-529A35300FC9}"/>
              </a:ext>
            </a:extLst>
          </p:cNvPr>
          <p:cNvCxnSpPr>
            <a:cxnSpLocks/>
          </p:cNvCxnSpPr>
          <p:nvPr/>
        </p:nvCxnSpPr>
        <p:spPr>
          <a:xfrm flipH="1">
            <a:off x="1493520" y="2707725"/>
            <a:ext cx="727727" cy="860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C47CEB-F742-C7A9-E969-57DD0D4B9345}"/>
              </a:ext>
            </a:extLst>
          </p:cNvPr>
          <p:cNvCxnSpPr>
            <a:cxnSpLocks/>
          </p:cNvCxnSpPr>
          <p:nvPr/>
        </p:nvCxnSpPr>
        <p:spPr>
          <a:xfrm>
            <a:off x="4589793" y="2930341"/>
            <a:ext cx="215887" cy="541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B6ACE5F-7630-E677-921B-F44851F305F4}"/>
              </a:ext>
            </a:extLst>
          </p:cNvPr>
          <p:cNvCxnSpPr>
            <a:cxnSpLocks/>
          </p:cNvCxnSpPr>
          <p:nvPr/>
        </p:nvCxnSpPr>
        <p:spPr>
          <a:xfrm>
            <a:off x="9147796" y="4586421"/>
            <a:ext cx="0" cy="708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0892F39-2495-FB42-DDDD-AF5449FB0DFE}"/>
              </a:ext>
            </a:extLst>
          </p:cNvPr>
          <p:cNvCxnSpPr>
            <a:cxnSpLocks/>
          </p:cNvCxnSpPr>
          <p:nvPr/>
        </p:nvCxnSpPr>
        <p:spPr>
          <a:xfrm>
            <a:off x="9615156" y="3590741"/>
            <a:ext cx="0" cy="849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946349-2B8F-5B3C-67BB-99199F474021}"/>
              </a:ext>
            </a:extLst>
          </p:cNvPr>
          <p:cNvSpPr txBox="1"/>
          <p:nvPr/>
        </p:nvSpPr>
        <p:spPr>
          <a:xfrm>
            <a:off x="9181097" y="4756172"/>
            <a:ext cx="167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778.28 keV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300359-BC1A-4BC8-22AF-97B225538799}"/>
              </a:ext>
            </a:extLst>
          </p:cNvPr>
          <p:cNvSpPr txBox="1"/>
          <p:nvPr/>
        </p:nvSpPr>
        <p:spPr>
          <a:xfrm>
            <a:off x="9615156" y="3830664"/>
            <a:ext cx="153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847.66 keV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9495BA-46C0-9F08-FD20-C07AB96F51E2}"/>
              </a:ext>
            </a:extLst>
          </p:cNvPr>
          <p:cNvCxnSpPr/>
          <p:nvPr/>
        </p:nvCxnSpPr>
        <p:spPr>
          <a:xfrm>
            <a:off x="9425973" y="4460240"/>
            <a:ext cx="70354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7FA98C2-07D6-F881-6C3D-B17F26A28EA8}"/>
              </a:ext>
            </a:extLst>
          </p:cNvPr>
          <p:cNvCxnSpPr/>
          <p:nvPr/>
        </p:nvCxnSpPr>
        <p:spPr>
          <a:xfrm>
            <a:off x="9476773" y="3560261"/>
            <a:ext cx="70354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E1B5BB-2662-29BC-F436-19BACB6AEF53}"/>
              </a:ext>
            </a:extLst>
          </p:cNvPr>
          <p:cNvCxnSpPr/>
          <p:nvPr/>
        </p:nvCxnSpPr>
        <p:spPr>
          <a:xfrm>
            <a:off x="10665710" y="1627492"/>
            <a:ext cx="70354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085FD4D-9A49-63C0-707A-5DB030B91D9E}"/>
              </a:ext>
            </a:extLst>
          </p:cNvPr>
          <p:cNvSpPr txBox="1"/>
          <p:nvPr/>
        </p:nvSpPr>
        <p:spPr>
          <a:xfrm>
            <a:off x="8595360" y="1319288"/>
            <a:ext cx="250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66FF"/>
                </a:solidFill>
              </a:rPr>
              <a:t>9.154 MeV (neutron separation energy)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BFDEFA-62B8-15B7-2BC8-30A6E2687A33}"/>
              </a:ext>
            </a:extLst>
          </p:cNvPr>
          <p:cNvCxnSpPr/>
          <p:nvPr/>
        </p:nvCxnSpPr>
        <p:spPr>
          <a:xfrm>
            <a:off x="10670573" y="4460240"/>
            <a:ext cx="70354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40C72EF-178D-36D9-6E42-83FEB9D91A1D}"/>
              </a:ext>
            </a:extLst>
          </p:cNvPr>
          <p:cNvCxnSpPr>
            <a:cxnSpLocks/>
          </p:cNvCxnSpPr>
          <p:nvPr/>
        </p:nvCxnSpPr>
        <p:spPr>
          <a:xfrm flipH="1">
            <a:off x="10991256" y="1734524"/>
            <a:ext cx="6977" cy="2568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AB6464F-0273-9F47-6012-56A77FA5BA7C}"/>
              </a:ext>
            </a:extLst>
          </p:cNvPr>
          <p:cNvSpPr txBox="1"/>
          <p:nvPr/>
        </p:nvSpPr>
        <p:spPr>
          <a:xfrm>
            <a:off x="10991256" y="2821276"/>
            <a:ext cx="153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8.375 MeV</a:t>
            </a:r>
          </a:p>
        </p:txBody>
      </p:sp>
    </p:spTree>
    <p:extLst>
      <p:ext uri="{BB962C8B-B14F-4D97-AF65-F5344CB8AC3E}">
        <p14:creationId xmlns:p14="http://schemas.microsoft.com/office/powerpoint/2010/main" val="276678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/>
              <a:t>The objective of PROGRESS is to develop </a:t>
            </a:r>
            <a:r>
              <a:rPr lang="en-US" b="1" dirty="0">
                <a:solidFill>
                  <a:schemeClr val="accent5"/>
                </a:solidFill>
              </a:rPr>
              <a:t>a library of simulated prompt gamma responses</a:t>
            </a:r>
            <a:r>
              <a:rPr lang="en-US" dirty="0"/>
              <a:t> for many nuclei across a wide range of Z in order to encompass the nuclear fuel cycle</a:t>
            </a:r>
          </a:p>
          <a:p>
            <a:r>
              <a:rPr lang="en-US" dirty="0"/>
              <a:t>The automation utilized in PROGRESS will make it very easy to add new simulations to the library or update existing entries as desired </a:t>
            </a:r>
          </a:p>
          <a:p>
            <a:r>
              <a:rPr lang="en-US" dirty="0"/>
              <a:t>Experimental results from neutron activation analysis can then be compared to the library of expected prompt gamma responses in order to </a:t>
            </a:r>
            <a:r>
              <a:rPr lang="en-US" b="1" dirty="0">
                <a:solidFill>
                  <a:schemeClr val="accent5"/>
                </a:solidFill>
              </a:rPr>
              <a:t>aid the identification </a:t>
            </a:r>
            <a:r>
              <a:rPr lang="en-US" dirty="0"/>
              <a:t>of the sample</a:t>
            </a:r>
          </a:p>
          <a:p>
            <a:r>
              <a:rPr lang="en-US" dirty="0"/>
              <a:t>Further additions to the code will help predict what level of </a:t>
            </a:r>
            <a:r>
              <a:rPr lang="en-US" b="1" dirty="0">
                <a:solidFill>
                  <a:schemeClr val="accent5"/>
                </a:solidFill>
              </a:rPr>
              <a:t>detection efficiency</a:t>
            </a:r>
            <a:r>
              <a:rPr lang="en-US" dirty="0"/>
              <a:t> will be reasonably achievable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CA6F4-CF63-70E1-4122-478874513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926" y="6023696"/>
            <a:ext cx="915584" cy="9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72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958</Words>
  <Application>Microsoft Office PowerPoint</Application>
  <PresentationFormat>Widescreen</PresentationFormat>
  <Paragraphs>93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Introduction and Motivation</vt:lpstr>
      <vt:lpstr>Introduction and Motivation</vt:lpstr>
      <vt:lpstr>Mission Relevance</vt:lpstr>
      <vt:lpstr>Technical Approach</vt:lpstr>
      <vt:lpstr>Technical Approach</vt:lpstr>
      <vt:lpstr>Technical Approach – Assembly Package</vt:lpstr>
      <vt:lpstr>DICEBOX Simulation Example</vt:lpstr>
      <vt:lpstr>Expected Impact</vt:lpstr>
      <vt:lpstr>MTV Impact</vt:lpstr>
      <vt:lpstr>Summary &amp; Conclusions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Nethercutt</dc:creator>
  <cp:lastModifiedBy>Brad Nethercutt</cp:lastModifiedBy>
  <cp:revision>30</cp:revision>
  <dcterms:created xsi:type="dcterms:W3CDTF">2023-02-28T02:01:27Z</dcterms:created>
  <dcterms:modified xsi:type="dcterms:W3CDTF">2023-03-15T09:39:44Z</dcterms:modified>
</cp:coreProperties>
</file>