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651" r:id="rId3"/>
    <p:sldId id="283" r:id="rId4"/>
    <p:sldId id="679" r:id="rId5"/>
    <p:sldId id="678" r:id="rId6"/>
    <p:sldId id="685" r:id="rId7"/>
    <p:sldId id="664" r:id="rId8"/>
    <p:sldId id="665" r:id="rId9"/>
    <p:sldId id="677" r:id="rId10"/>
    <p:sldId id="667" r:id="rId11"/>
    <p:sldId id="669" r:id="rId12"/>
    <p:sldId id="650" r:id="rId13"/>
    <p:sldId id="265" r:id="rId14"/>
    <p:sldId id="6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55" autoAdjust="0"/>
    <p:restoredTop sz="86007" autoAdjust="0"/>
  </p:normalViewPr>
  <p:slideViewPr>
    <p:cSldViewPr snapToGrid="0">
      <p:cViewPr varScale="1">
        <p:scale>
          <a:sx n="81" d="100"/>
          <a:sy n="81" d="100"/>
        </p:scale>
        <p:origin x="1640" y="192"/>
      </p:cViewPr>
      <p:guideLst/>
    </p:cSldViewPr>
  </p:slideViewPr>
  <p:notesTextViewPr>
    <p:cViewPr>
      <p:scale>
        <a:sx n="1" d="1"/>
        <a:sy n="1" d="1"/>
      </p:scale>
      <p:origin x="0" y="0"/>
    </p:cViewPr>
  </p:notesTextViewPr>
  <p:notesViewPr>
    <p:cSldViewPr snapToGrid="0">
      <p:cViewPr varScale="1">
        <p:scale>
          <a:sx n="81" d="100"/>
          <a:sy n="81" d="100"/>
        </p:scale>
        <p:origin x="217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243A34-90D5-4B34-BED2-C2556C11AAE9}" type="datetimeFigureOut">
              <a:rPr lang="en-US" smtClean="0"/>
              <a:t>3/13/23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A9EEBB-ED59-45EE-94F8-A00B3D53A0E3}" type="slidenum">
              <a:rPr lang="en-US" smtClean="0"/>
              <a:t>‹#›</a:t>
            </a:fld>
            <a:endParaRPr lang="en-US"/>
          </a:p>
        </p:txBody>
      </p:sp>
    </p:spTree>
    <p:extLst>
      <p:ext uri="{BB962C8B-B14F-4D97-AF65-F5344CB8AC3E}">
        <p14:creationId xmlns:p14="http://schemas.microsoft.com/office/powerpoint/2010/main" val="2633591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A8C40-71BB-42E5-9001-96A113230332}" type="datetimeFigureOut">
              <a:rPr lang="en-US" smtClean="0"/>
              <a:t>3/13/23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ECAEE-CE33-4B9A-BC1D-E2668F76AF64}" type="slidenum">
              <a:rPr lang="en-US" smtClean="0"/>
              <a:t>‹#›</a:t>
            </a:fld>
            <a:endParaRPr lang="en-US"/>
          </a:p>
        </p:txBody>
      </p:sp>
    </p:spTree>
    <p:extLst>
      <p:ext uri="{BB962C8B-B14F-4D97-AF65-F5344CB8AC3E}">
        <p14:creationId xmlns:p14="http://schemas.microsoft.com/office/powerpoint/2010/main" val="2763263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Beta gamma coincidence system looks for </a:t>
            </a:r>
          </a:p>
          <a:p>
            <a:r>
              <a:rPr lang="en-US" dirty="0"/>
              <a:t>Rounded beta cell allows for use of 1 PMT, refocusing signal on cap side back towards the readout</a:t>
            </a:r>
          </a:p>
          <a:p>
            <a:endParaRPr lang="en-US" dirty="0"/>
          </a:p>
          <a:p>
            <a:r>
              <a:rPr lang="en-US" dirty="0"/>
              <a:t>State previous work shows stilbene has reduced memory effect, but…</a:t>
            </a:r>
          </a:p>
        </p:txBody>
      </p:sp>
      <p:sp>
        <p:nvSpPr>
          <p:cNvPr id="4" name="Slide Number Placeholder 3"/>
          <p:cNvSpPr>
            <a:spLocks noGrp="1"/>
          </p:cNvSpPr>
          <p:nvPr>
            <p:ph type="sldNum" sz="quarter" idx="5"/>
          </p:nvPr>
        </p:nvSpPr>
        <p:spPr/>
        <p:txBody>
          <a:bodyPr/>
          <a:lstStyle/>
          <a:p>
            <a:fld id="{FC0ECAEE-CE33-4B9A-BC1D-E2668F76AF64}" type="slidenum">
              <a:rPr lang="en-US" smtClean="0"/>
              <a:t>2</a:t>
            </a:fld>
            <a:endParaRPr lang="en-US"/>
          </a:p>
        </p:txBody>
      </p:sp>
    </p:spTree>
    <p:extLst>
      <p:ext uri="{BB962C8B-B14F-4D97-AF65-F5344CB8AC3E}">
        <p14:creationId xmlns:p14="http://schemas.microsoft.com/office/powerpoint/2010/main" val="1518413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ECAEE-CE33-4B9A-BC1D-E2668F76AF64}" type="slidenum">
              <a:rPr lang="en-US" smtClean="0"/>
              <a:t>11</a:t>
            </a:fld>
            <a:endParaRPr lang="en-US"/>
          </a:p>
        </p:txBody>
      </p:sp>
    </p:spTree>
    <p:extLst>
      <p:ext uri="{BB962C8B-B14F-4D97-AF65-F5344CB8AC3E}">
        <p14:creationId xmlns:p14="http://schemas.microsoft.com/office/powerpoint/2010/main" val="1256864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ECAEE-CE33-4B9A-BC1D-E2668F76AF64}" type="slidenum">
              <a:rPr lang="en-US" smtClean="0"/>
              <a:t>12</a:t>
            </a:fld>
            <a:endParaRPr lang="en-US"/>
          </a:p>
        </p:txBody>
      </p:sp>
    </p:spTree>
    <p:extLst>
      <p:ext uri="{BB962C8B-B14F-4D97-AF65-F5344CB8AC3E}">
        <p14:creationId xmlns:p14="http://schemas.microsoft.com/office/powerpoint/2010/main" val="2299326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DB67C-1DC4-7048-8F01-108CCE2CC1ED}" type="slidenum">
              <a:rPr lang="en-US" smtClean="0"/>
              <a:t>13</a:t>
            </a:fld>
            <a:endParaRPr lang="en-US"/>
          </a:p>
        </p:txBody>
      </p:sp>
    </p:spTree>
    <p:extLst>
      <p:ext uri="{BB962C8B-B14F-4D97-AF65-F5344CB8AC3E}">
        <p14:creationId xmlns:p14="http://schemas.microsoft.com/office/powerpoint/2010/main" val="2113465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C0ECAEE-CE33-4B9A-BC1D-E2668F76AF64}" type="slidenum">
              <a:rPr lang="en-US" smtClean="0"/>
              <a:t>14</a:t>
            </a:fld>
            <a:endParaRPr lang="en-US"/>
          </a:p>
        </p:txBody>
      </p:sp>
    </p:spTree>
    <p:extLst>
      <p:ext uri="{BB962C8B-B14F-4D97-AF65-F5344CB8AC3E}">
        <p14:creationId xmlns:p14="http://schemas.microsoft.com/office/powerpoint/2010/main" val="35638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ECAEE-CE33-4B9A-BC1D-E2668F76AF64}" type="slidenum">
              <a:rPr lang="en-US" smtClean="0"/>
              <a:t>3</a:t>
            </a:fld>
            <a:endParaRPr lang="en-US"/>
          </a:p>
        </p:txBody>
      </p:sp>
    </p:spTree>
    <p:extLst>
      <p:ext uri="{BB962C8B-B14F-4D97-AF65-F5344CB8AC3E}">
        <p14:creationId xmlns:p14="http://schemas.microsoft.com/office/powerpoint/2010/main" val="304955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ECAEE-CE33-4B9A-BC1D-E2668F76AF64}" type="slidenum">
              <a:rPr lang="en-US" smtClean="0"/>
              <a:t>4</a:t>
            </a:fld>
            <a:endParaRPr lang="en-US"/>
          </a:p>
        </p:txBody>
      </p:sp>
    </p:spTree>
    <p:extLst>
      <p:ext uri="{BB962C8B-B14F-4D97-AF65-F5344CB8AC3E}">
        <p14:creationId xmlns:p14="http://schemas.microsoft.com/office/powerpoint/2010/main" val="3101659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ECAEE-CE33-4B9A-BC1D-E2668F76AF64}" type="slidenum">
              <a:rPr lang="en-US" smtClean="0"/>
              <a:t>5</a:t>
            </a:fld>
            <a:endParaRPr lang="en-US"/>
          </a:p>
        </p:txBody>
      </p:sp>
    </p:spTree>
    <p:extLst>
      <p:ext uri="{BB962C8B-B14F-4D97-AF65-F5344CB8AC3E}">
        <p14:creationId xmlns:p14="http://schemas.microsoft.com/office/powerpoint/2010/main" val="2118203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C0ECAEE-CE33-4B9A-BC1D-E2668F76AF64}" type="slidenum">
              <a:rPr lang="en-US" smtClean="0"/>
              <a:t>6</a:t>
            </a:fld>
            <a:endParaRPr lang="en-US"/>
          </a:p>
        </p:txBody>
      </p:sp>
    </p:spTree>
    <p:extLst>
      <p:ext uri="{BB962C8B-B14F-4D97-AF65-F5344CB8AC3E}">
        <p14:creationId xmlns:p14="http://schemas.microsoft.com/office/powerpoint/2010/main" val="2358203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a:t>
                </a:r>
                <a:r>
                  <a:rPr lang="en-US" sz="1200" kern="1200" baseline="30000" dirty="0">
                    <a:solidFill>
                      <a:schemeClr val="tx1"/>
                    </a:solidFill>
                    <a:effectLst/>
                    <a:latin typeface="+mn-lt"/>
                    <a:ea typeface="+mn-ea"/>
                    <a:cs typeface="+mn-cs"/>
                  </a:rPr>
                  <a:t>137</a:t>
                </a:r>
                <a:r>
                  <a:rPr lang="en-US" sz="1200" kern="1200" dirty="0">
                    <a:solidFill>
                      <a:schemeClr val="tx1"/>
                    </a:solidFill>
                    <a:effectLst/>
                    <a:latin typeface="+mn-lt"/>
                    <a:ea typeface="+mn-ea"/>
                    <a:cs typeface="+mn-cs"/>
                  </a:rPr>
                  <a:t>Cs Compton-coincidence technique was used to determine energy resolutions of diffuse- and specular-wrapped 6×6×6 mm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OGS and stilbene cubes at the 478 keV Compton edge of </a:t>
                </a:r>
                <a:r>
                  <a:rPr lang="en-US" sz="1200" kern="1200" baseline="30000" dirty="0">
                    <a:solidFill>
                      <a:schemeClr val="tx1"/>
                    </a:solidFill>
                    <a:effectLst/>
                    <a:latin typeface="+mn-lt"/>
                    <a:ea typeface="+mn-ea"/>
                    <a:cs typeface="+mn-cs"/>
                  </a:rPr>
                  <a:t>137</a:t>
                </a:r>
                <a:r>
                  <a:rPr lang="en-US" sz="1200" kern="1200" dirty="0">
                    <a:solidFill>
                      <a:schemeClr val="tx1"/>
                    </a:solidFill>
                    <a:effectLst/>
                    <a:latin typeface="+mn-lt"/>
                    <a:ea typeface="+mn-ea"/>
                    <a:cs typeface="+mn-cs"/>
                  </a:rPr>
                  <a:t>Cs [12].  For each measurement, the organic scintillator cube was wrapped in the respective reflector and coupled to a 5.08 cm diameter PMT using the optical silicone grease. These detectors were placed in the same light-tight holders as for the time-resolution experiments. A </a:t>
                </a:r>
                <a:r>
                  <a:rPr lang="en-US" sz="1200" kern="1200" baseline="30000" dirty="0">
                    <a:solidFill>
                      <a:schemeClr val="tx1"/>
                    </a:solidFill>
                    <a:effectLst/>
                    <a:latin typeface="+mn-lt"/>
                    <a:ea typeface="+mn-ea"/>
                    <a:cs typeface="+mn-cs"/>
                  </a:rPr>
                  <a:t>137</a:t>
                </a:r>
                <a:r>
                  <a:rPr lang="en-US" sz="1200" kern="1200" dirty="0">
                    <a:solidFill>
                      <a:schemeClr val="tx1"/>
                    </a:solidFill>
                    <a:effectLst/>
                    <a:latin typeface="+mn-lt"/>
                    <a:ea typeface="+mn-ea"/>
                    <a:cs typeface="+mn-cs"/>
                  </a:rPr>
                  <a:t>Cs source was placed between the organic scintillator and a </a:t>
                </a:r>
                <a:r>
                  <a:rPr lang="en-US" sz="1200" kern="1200" dirty="0" err="1">
                    <a:solidFill>
                      <a:schemeClr val="tx1"/>
                    </a:solidFill>
                    <a:effectLst/>
                    <a:latin typeface="+mn-lt"/>
                    <a:ea typeface="+mn-ea"/>
                    <a:cs typeface="+mn-cs"/>
                  </a:rPr>
                  <a:t>Scionix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NaI</a:t>
                </a:r>
                <a:r>
                  <a:rPr lang="en-US" sz="1200" kern="1200" dirty="0">
                    <a:solidFill>
                      <a:schemeClr val="tx1"/>
                    </a:solidFill>
                    <a:effectLst/>
                    <a:latin typeface="+mn-lt"/>
                    <a:ea typeface="+mn-ea"/>
                    <a:cs typeface="+mn-cs"/>
                  </a:rPr>
                  <a:t> (Tl) 5.08 cm inorganic scintillator separated by 20 cm, with the source placed approximately 7 cm from the organic detector. Data acquisition used a CAEN DT5730 Digitizer, 14-bit resolution with a 500 MS/s sampling rate.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Energy resolution can be determined by finding the FWHM of a photopeak and dividing by the centroid energy; however, photoelectric absorption is not the primary interaction mechanism for photons with organic scintillators [1]. The Compton-coincidence technique was chosen for these experiments because Compton scattering is the main mechanism. Photons emitted from the source can first interact with the organic scintillator and deposit a maximum of 478 keV, Compton backscatter, and deposit the remaining 184 keV into the inorganic scintillator, resulting in correlated detection events. Because the organic and inorganic scintillators are not the same size and shape, some detected events can scatter at slightly different angles above or below the complete backscatter at 180°. This effect is known as geometric broadening and results in captured events not precisely at 184 keV [13,14]. A time correlation and energy gate of 55 </a:t>
                </a:r>
                <a:r>
                  <a:rPr lang="en-US" sz="1200" kern="1200" dirty="0" err="1">
                    <a:solidFill>
                      <a:schemeClr val="tx1"/>
                    </a:solidFill>
                    <a:effectLst/>
                    <a:latin typeface="+mn-lt"/>
                    <a:ea typeface="+mn-ea"/>
                    <a:cs typeface="+mn-cs"/>
                  </a:rPr>
                  <a:t>keVee</a:t>
                </a:r>
                <a:r>
                  <a:rPr lang="en-US" sz="1200" kern="1200" dirty="0">
                    <a:solidFill>
                      <a:schemeClr val="tx1"/>
                    </a:solidFill>
                    <a:effectLst/>
                    <a:latin typeface="+mn-lt"/>
                    <a:ea typeface="+mn-ea"/>
                    <a:cs typeface="+mn-cs"/>
                  </a:rPr>
                  <a:t> (electron equivalent) was applied to the events collected by both the organic and inorganic scintillators to account for this. The backscatter continuum from events not within these restrictions were subtracted from the spectrum, and the resulting peak was fit using a Gaussian distribution. The energy resolution was calculated using Eq. 1 by finding the FWHM of the time correlated, energy gated, and continuum subtracted Gaussian fit peak and divided by the energy centroid.</a:t>
                </a:r>
              </a:p>
              <a:p>
                <a:r>
                  <a:rPr lang="en-US" sz="1200" kern="1200" dirty="0">
                    <a:solidFill>
                      <a:schemeClr val="tx1"/>
                    </a:solidFill>
                    <a:effectLst/>
                    <a:latin typeface="+mn-lt"/>
                    <a:ea typeface="+mn-ea"/>
                    <a:cs typeface="+mn-cs"/>
                  </a:rPr>
                  <a:t>Eq. (1)</a:t>
                </a:r>
              </a:p>
              <a:p>
                <a:pPr/>
                <a14:m>
                  <m:oMathPara xmlns:m="http://schemas.openxmlformats.org/officeDocument/2006/math">
                    <m:oMathParaPr>
                      <m:jc m:val="centerGroup"/>
                    </m:oMathParaPr>
                    <m:oMath xmlns:m="http://schemas.openxmlformats.org/officeDocument/2006/math">
                      <m:r>
                        <a:rPr lang="en-US" sz="1200" i="1" kern="1200">
                          <a:solidFill>
                            <a:schemeClr val="tx1"/>
                          </a:solidFill>
                          <a:effectLst/>
                          <a:latin typeface="Cambria Math" panose="02040503050406030204" pitchFamily="18" charset="0"/>
                          <a:ea typeface="+mn-ea"/>
                          <a:cs typeface="+mn-cs"/>
                        </a:rPr>
                        <m:t>𝑅</m:t>
                      </m:r>
                      <m:r>
                        <a:rPr lang="en-US" sz="1200" i="1" kern="1200">
                          <a:solidFill>
                            <a:schemeClr val="tx1"/>
                          </a:solidFill>
                          <a:effectLst/>
                          <a:latin typeface="Cambria Math" panose="02040503050406030204" pitchFamily="18" charset="0"/>
                          <a:ea typeface="+mn-ea"/>
                          <a:cs typeface="+mn-cs"/>
                        </a:rPr>
                        <m:t>=</m:t>
                      </m:r>
                      <m:f>
                        <m:fPr>
                          <m:ctrlPr>
                            <a:rPr lang="en-US" sz="1200" i="1" kern="1200">
                              <a:solidFill>
                                <a:schemeClr val="tx1"/>
                              </a:solidFill>
                              <a:effectLst/>
                              <a:latin typeface="Cambria Math" panose="02040503050406030204" pitchFamily="18" charset="0"/>
                              <a:ea typeface="+mn-ea"/>
                              <a:cs typeface="+mn-cs"/>
                            </a:rPr>
                          </m:ctrlPr>
                        </m:fPr>
                        <m:num>
                          <m:r>
                            <a:rPr lang="en-US" sz="1200" i="1" kern="1200">
                              <a:solidFill>
                                <a:schemeClr val="tx1"/>
                              </a:solidFill>
                              <a:effectLst/>
                              <a:latin typeface="Cambria Math" panose="02040503050406030204" pitchFamily="18" charset="0"/>
                              <a:ea typeface="+mn-ea"/>
                              <a:cs typeface="+mn-cs"/>
                            </a:rPr>
                            <m:t>𝐹𝑊𝐻𝑀</m:t>
                          </m:r>
                        </m:num>
                        <m:den>
                          <m:r>
                            <a:rPr lang="en-US" sz="1200" i="1" kern="1200">
                              <a:solidFill>
                                <a:schemeClr val="tx1"/>
                              </a:solidFill>
                              <a:effectLst/>
                              <a:latin typeface="Cambria Math" panose="02040503050406030204" pitchFamily="18" charset="0"/>
                              <a:ea typeface="+mn-ea"/>
                              <a:cs typeface="+mn-cs"/>
                            </a:rPr>
                            <m:t>𝐶𝑒𝑛𝑡𝑟𝑜𝑖𝑑</m:t>
                          </m:r>
                        </m:den>
                      </m:f>
                    </m:oMath>
                  </m:oMathPara>
                </a14:m>
                <a:endParaRPr lang="en-US" sz="1200" kern="1200" dirty="0">
                  <a:solidFill>
                    <a:schemeClr val="tx1"/>
                  </a:solidFill>
                  <a:effectLst/>
                  <a:latin typeface="+mn-lt"/>
                  <a:ea typeface="+mn-ea"/>
                  <a:cs typeface="+mn-cs"/>
                </a:endParaRP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a:t>
                </a:r>
                <a:r>
                  <a:rPr lang="en-US" sz="1200" kern="1200" baseline="30000" dirty="0">
                    <a:solidFill>
                      <a:schemeClr val="tx1"/>
                    </a:solidFill>
                    <a:effectLst/>
                    <a:latin typeface="+mn-lt"/>
                    <a:ea typeface="+mn-ea"/>
                    <a:cs typeface="+mn-cs"/>
                  </a:rPr>
                  <a:t>137</a:t>
                </a:r>
                <a:r>
                  <a:rPr lang="en-US" sz="1200" kern="1200" dirty="0">
                    <a:solidFill>
                      <a:schemeClr val="tx1"/>
                    </a:solidFill>
                    <a:effectLst/>
                    <a:latin typeface="+mn-lt"/>
                    <a:ea typeface="+mn-ea"/>
                    <a:cs typeface="+mn-cs"/>
                  </a:rPr>
                  <a:t>Cs Compton-coincidence technique was used to determine energy resolutions of diffuse- and specular-wrapped 6×6×6 mm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OGS and stilbene cubes at the 478 keV Compton edge of </a:t>
                </a:r>
                <a:r>
                  <a:rPr lang="en-US" sz="1200" kern="1200" baseline="30000" dirty="0">
                    <a:solidFill>
                      <a:schemeClr val="tx1"/>
                    </a:solidFill>
                    <a:effectLst/>
                    <a:latin typeface="+mn-lt"/>
                    <a:ea typeface="+mn-ea"/>
                    <a:cs typeface="+mn-cs"/>
                  </a:rPr>
                  <a:t>137</a:t>
                </a:r>
                <a:r>
                  <a:rPr lang="en-US" sz="1200" kern="1200" dirty="0">
                    <a:solidFill>
                      <a:schemeClr val="tx1"/>
                    </a:solidFill>
                    <a:effectLst/>
                    <a:latin typeface="+mn-lt"/>
                    <a:ea typeface="+mn-ea"/>
                    <a:cs typeface="+mn-cs"/>
                  </a:rPr>
                  <a:t>Cs [12].  For each measurement, the organic scintillator cube was wrapped in the respective reflector and coupled to a 5.08 cm diameter PMT using the optical silicone grease. These detectors were placed in the same light-tight holders as for the time-resolution experiments. A </a:t>
                </a:r>
                <a:r>
                  <a:rPr lang="en-US" sz="1200" kern="1200" baseline="30000" dirty="0">
                    <a:solidFill>
                      <a:schemeClr val="tx1"/>
                    </a:solidFill>
                    <a:effectLst/>
                    <a:latin typeface="+mn-lt"/>
                    <a:ea typeface="+mn-ea"/>
                    <a:cs typeface="+mn-cs"/>
                  </a:rPr>
                  <a:t>137</a:t>
                </a:r>
                <a:r>
                  <a:rPr lang="en-US" sz="1200" kern="1200" dirty="0">
                    <a:solidFill>
                      <a:schemeClr val="tx1"/>
                    </a:solidFill>
                    <a:effectLst/>
                    <a:latin typeface="+mn-lt"/>
                    <a:ea typeface="+mn-ea"/>
                    <a:cs typeface="+mn-cs"/>
                  </a:rPr>
                  <a:t>Cs source was placed between the organic scintillator and a </a:t>
                </a:r>
                <a:r>
                  <a:rPr lang="en-US" sz="1200" kern="1200" dirty="0" err="1">
                    <a:solidFill>
                      <a:schemeClr val="tx1"/>
                    </a:solidFill>
                    <a:effectLst/>
                    <a:latin typeface="+mn-lt"/>
                    <a:ea typeface="+mn-ea"/>
                    <a:cs typeface="+mn-cs"/>
                  </a:rPr>
                  <a:t>Scionix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NaI</a:t>
                </a:r>
                <a:r>
                  <a:rPr lang="en-US" sz="1200" kern="1200" dirty="0">
                    <a:solidFill>
                      <a:schemeClr val="tx1"/>
                    </a:solidFill>
                    <a:effectLst/>
                    <a:latin typeface="+mn-lt"/>
                    <a:ea typeface="+mn-ea"/>
                    <a:cs typeface="+mn-cs"/>
                  </a:rPr>
                  <a:t> (Tl) 5.08 cm inorganic scintillator separated by 20 cm, with the source placed approximately 7 cm from the organic detector. Data acquisition used a CAEN DT5730 Digitizer, 14-bit resolution with a 500 MS/s sampling rate.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Energy resolution can be determined by finding the FWHM of a photopeak and dividing by the centroid energy; however, photoelectric absorption is not the primary interaction mechanism for photons with organic scintillators [1]. The Compton-coincidence technique was chosen for these experiments because Compton scattering is the main mechanism. Photons emitted from the source can first interact with the organic scintillator and deposit a maximum of 478 keV, Compton backscatter, and deposit the remaining 184 keV into the inorganic scintillator, resulting in correlated detection events. Because the organic and inorganic scintillators are not the same size and shape, some detected events can scatter at slightly different angles above or below the complete backscatter at 180°. This effect is known as geometric broadening and results in captured events not precisely at 184 keV [13,14]. A time correlation and energy gate of 55 </a:t>
                </a:r>
                <a:r>
                  <a:rPr lang="en-US" sz="1200" kern="1200" dirty="0" err="1">
                    <a:solidFill>
                      <a:schemeClr val="tx1"/>
                    </a:solidFill>
                    <a:effectLst/>
                    <a:latin typeface="+mn-lt"/>
                    <a:ea typeface="+mn-ea"/>
                    <a:cs typeface="+mn-cs"/>
                  </a:rPr>
                  <a:t>keVee</a:t>
                </a:r>
                <a:r>
                  <a:rPr lang="en-US" sz="1200" kern="1200" dirty="0">
                    <a:solidFill>
                      <a:schemeClr val="tx1"/>
                    </a:solidFill>
                    <a:effectLst/>
                    <a:latin typeface="+mn-lt"/>
                    <a:ea typeface="+mn-ea"/>
                    <a:cs typeface="+mn-cs"/>
                  </a:rPr>
                  <a:t> (electron equivalent) was applied to the events collected by both the organic and inorganic scintillators to account for this. The backscatter continuum from events not within these restrictions were subtracted from the spectrum, and the resulting peak was fit using a Gaussian distribution. The energy resolution was calculated using Eq. 1 by finding the FWHM of the time correlated, energy gated, and continuum subtracted Gaussian fit peak and divided by the energy centroid.</a:t>
                </a:r>
              </a:p>
              <a:p>
                <a:r>
                  <a:rPr lang="en-US" sz="1200" kern="1200" dirty="0">
                    <a:solidFill>
                      <a:schemeClr val="tx1"/>
                    </a:solidFill>
                    <a:effectLst/>
                    <a:latin typeface="+mn-lt"/>
                    <a:ea typeface="+mn-ea"/>
                    <a:cs typeface="+mn-cs"/>
                  </a:rPr>
                  <a:t>Eq. (1)</a:t>
                </a:r>
              </a:p>
              <a:p>
                <a:r>
                  <a:rPr lang="en-US" sz="1200" i="0" kern="1200">
                    <a:solidFill>
                      <a:schemeClr val="tx1"/>
                    </a:solidFill>
                    <a:effectLst/>
                    <a:latin typeface="+mn-lt"/>
                    <a:ea typeface="+mn-ea"/>
                    <a:cs typeface="+mn-cs"/>
                  </a:rPr>
                  <a:t>𝑅=𝐹𝑊𝐻𝑀/𝐶𝑒𝑛𝑡𝑟𝑜𝑖𝑑</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5"/>
          </p:nvPr>
        </p:nvSpPr>
        <p:spPr/>
        <p:txBody>
          <a:bodyPr/>
          <a:lstStyle/>
          <a:p>
            <a:fld id="{D29093A5-2854-0140-AAA2-5F4F1E8BBA9E}" type="slidenum">
              <a:rPr lang="en-US" smtClean="0"/>
              <a:t>7</a:t>
            </a:fld>
            <a:endParaRPr lang="en-US"/>
          </a:p>
        </p:txBody>
      </p:sp>
    </p:spTree>
    <p:extLst>
      <p:ext uri="{BB962C8B-B14F-4D97-AF65-F5344CB8AC3E}">
        <p14:creationId xmlns:p14="http://schemas.microsoft.com/office/powerpoint/2010/main" val="1232505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coincidence time resolution was measured in four scintillator pairings: 12×12×12 mm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diffuse and specular-wrapped OGS cubes, a 6×6×6 mm</a:t>
            </a:r>
            <a:r>
              <a:rPr lang="en-US" sz="1200" kern="1200" baseline="30000" dirty="0">
                <a:solidFill>
                  <a:schemeClr val="tx1"/>
                </a:solidFill>
                <a:effectLst/>
                <a:latin typeface="+mn-lt"/>
                <a:ea typeface="+mn-ea"/>
                <a:cs typeface="+mn-cs"/>
              </a:rPr>
              <a:t>3 </a:t>
            </a:r>
            <a:r>
              <a:rPr lang="en-US" sz="1200" kern="1200" dirty="0">
                <a:solidFill>
                  <a:schemeClr val="tx1"/>
                </a:solidFill>
                <a:effectLst/>
                <a:latin typeface="+mn-lt"/>
                <a:ea typeface="+mn-ea"/>
                <a:cs typeface="+mn-cs"/>
              </a:rPr>
              <a:t>diffuse-wrapped OGS cube, and a 6×6×6 mm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diffuse-wrapped stilbene cube. These configurations allow comparisons in detector size, reflector, and scintillation material. In each measurement, cubes of the same configuration were coupled to 5.08 cm diameter PMTs using optical silicone grease. Each PMT window was taped with black electrical tape to form a small, centralized opening to minimize variation in scintillator placement. Figure 1 shows the setup of three different scintillators. The detectors were placed inside a light-tight holder to further minimize light exposure and hold the scintillators in place. The detectors were placed 17 cm apart, with a </a:t>
            </a:r>
            <a:r>
              <a:rPr lang="en-US" sz="1200" kern="1200" baseline="300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Na source placed in between them. </a:t>
            </a:r>
            <a:r>
              <a:rPr lang="en-US" sz="1200" kern="1200" baseline="30000" dirty="0">
                <a:solidFill>
                  <a:schemeClr val="tx1"/>
                </a:solidFill>
                <a:effectLst/>
                <a:latin typeface="+mn-lt"/>
                <a:ea typeface="+mn-ea"/>
                <a:cs typeface="+mn-cs"/>
              </a:rPr>
              <a:t>22</a:t>
            </a:r>
            <a:r>
              <a:rPr lang="en-US" sz="1200" kern="1200" dirty="0">
                <a:solidFill>
                  <a:schemeClr val="tx1"/>
                </a:solidFill>
                <a:effectLst/>
                <a:latin typeface="+mn-lt"/>
                <a:ea typeface="+mn-ea"/>
                <a:cs typeface="+mn-cs"/>
              </a:rPr>
              <a:t>Na decays by emitting a positron through </a:t>
            </a:r>
            <a:r>
              <a:rPr lang="en-US" sz="1200" kern="1200" dirty="0" err="1">
                <a:solidFill>
                  <a:schemeClr val="tx1"/>
                </a:solidFill>
                <a:effectLst/>
                <a:latin typeface="+mn-lt"/>
                <a:ea typeface="+mn-ea"/>
                <a:cs typeface="+mn-cs"/>
              </a:rPr>
              <a:t>ß</a:t>
            </a:r>
            <a:r>
              <a:rPr lang="en-US" sz="1200" kern="1200" dirty="0">
                <a:solidFill>
                  <a:schemeClr val="tx1"/>
                </a:solidFill>
                <a:effectLst/>
                <a:latin typeface="+mn-lt"/>
                <a:ea typeface="+mn-ea"/>
                <a:cs typeface="+mn-cs"/>
              </a:rPr>
              <a:t>+ decay, which leads to two 511 keV annihilation photons emitted in opposite directions [1]. For each measurement, a minimum of 150,000 coincidence photon events within a 96 ns trigger window were collected between both detectors using a CAEN DT5730 digitizer, 14-bit resolution with a 500 MS/s sampling rate. In each event, the time difference between each detected coincident photon was determined using the analysis software CAEN </a:t>
            </a:r>
            <a:r>
              <a:rPr lang="en-US" sz="1200" kern="1200" dirty="0" err="1">
                <a:solidFill>
                  <a:schemeClr val="tx1"/>
                </a:solidFill>
                <a:effectLst/>
                <a:latin typeface="+mn-lt"/>
                <a:ea typeface="+mn-ea"/>
                <a:cs typeface="+mn-cs"/>
              </a:rPr>
              <a:t>CoMPASS</a:t>
            </a:r>
            <a:r>
              <a:rPr lang="en-US" sz="1200" kern="1200" dirty="0">
                <a:solidFill>
                  <a:schemeClr val="tx1"/>
                </a:solidFill>
                <a:effectLst/>
                <a:latin typeface="+mn-lt"/>
                <a:ea typeface="+mn-ea"/>
                <a:cs typeface="+mn-cs"/>
              </a:rPr>
              <a:t> with digital constant fraction discrimination (CFD) applied at 50% of the pulse peak [4]. Histograms of the time differences with 30 </a:t>
            </a:r>
            <a:r>
              <a:rPr lang="en-US" sz="1200" kern="1200" dirty="0" err="1">
                <a:solidFill>
                  <a:schemeClr val="tx1"/>
                </a:solidFill>
                <a:effectLst/>
                <a:latin typeface="+mn-lt"/>
                <a:ea typeface="+mn-ea"/>
                <a:cs typeface="+mn-cs"/>
              </a:rPr>
              <a:t>ps</a:t>
            </a:r>
            <a:r>
              <a:rPr lang="en-US" sz="1200" kern="1200" dirty="0">
                <a:solidFill>
                  <a:schemeClr val="tx1"/>
                </a:solidFill>
                <a:effectLst/>
                <a:latin typeface="+mn-lt"/>
                <a:ea typeface="+mn-ea"/>
                <a:cs typeface="+mn-cs"/>
              </a:rPr>
              <a:t> bins were generated and normalized by the maximum. The full width at half maximum (FWHM) was determined by linear interpolation of the values nearest the half of the maximum, representing the coincidence time resolution. A </a:t>
            </a:r>
            <a:r>
              <a:rPr lang="en-US" sz="1200" kern="1200" baseline="30000" dirty="0">
                <a:solidFill>
                  <a:schemeClr val="tx1"/>
                </a:solidFill>
                <a:effectLst/>
                <a:latin typeface="+mn-lt"/>
                <a:ea typeface="+mn-ea"/>
                <a:cs typeface="+mn-cs"/>
              </a:rPr>
              <a:t>137</a:t>
            </a:r>
            <a:r>
              <a:rPr lang="en-US" sz="1200" kern="1200" dirty="0">
                <a:solidFill>
                  <a:schemeClr val="tx1"/>
                </a:solidFill>
                <a:effectLst/>
                <a:latin typeface="+mn-lt"/>
                <a:ea typeface="+mn-ea"/>
                <a:cs typeface="+mn-cs"/>
              </a:rPr>
              <a:t>Cs source was used for energy calibration. </a:t>
            </a:r>
          </a:p>
          <a:p>
            <a:endParaRPr lang="en-US" dirty="0"/>
          </a:p>
        </p:txBody>
      </p:sp>
      <p:sp>
        <p:nvSpPr>
          <p:cNvPr id="4" name="Slide Number Placeholder 3"/>
          <p:cNvSpPr>
            <a:spLocks noGrp="1"/>
          </p:cNvSpPr>
          <p:nvPr>
            <p:ph type="sldNum" sz="quarter" idx="5"/>
          </p:nvPr>
        </p:nvSpPr>
        <p:spPr/>
        <p:txBody>
          <a:bodyPr/>
          <a:lstStyle/>
          <a:p>
            <a:fld id="{D29093A5-2854-0140-AAA2-5F4F1E8BBA9E}" type="slidenum">
              <a:rPr lang="en-US" smtClean="0"/>
              <a:t>8</a:t>
            </a:fld>
            <a:endParaRPr lang="en-US"/>
          </a:p>
        </p:txBody>
      </p:sp>
    </p:spTree>
    <p:extLst>
      <p:ext uri="{BB962C8B-B14F-4D97-AF65-F5344CB8AC3E}">
        <p14:creationId xmlns:p14="http://schemas.microsoft.com/office/powerpoint/2010/main" val="215304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ECAEE-CE33-4B9A-BC1D-E2668F76AF64}" type="slidenum">
              <a:rPr lang="en-US" smtClean="0"/>
              <a:t>9</a:t>
            </a:fld>
            <a:endParaRPr lang="en-US"/>
          </a:p>
        </p:txBody>
      </p:sp>
    </p:spTree>
    <p:extLst>
      <p:ext uri="{BB962C8B-B14F-4D97-AF65-F5344CB8AC3E}">
        <p14:creationId xmlns:p14="http://schemas.microsoft.com/office/powerpoint/2010/main" val="3802325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ECAEE-CE33-4B9A-BC1D-E2668F76AF64}" type="slidenum">
              <a:rPr lang="en-US" smtClean="0"/>
              <a:t>10</a:t>
            </a:fld>
            <a:endParaRPr lang="en-US"/>
          </a:p>
        </p:txBody>
      </p:sp>
    </p:spTree>
    <p:extLst>
      <p:ext uri="{BB962C8B-B14F-4D97-AF65-F5344CB8AC3E}">
        <p14:creationId xmlns:p14="http://schemas.microsoft.com/office/powerpoint/2010/main" val="2666564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AC9D8E-B781-455D-9489-3A5C4A4D9D14}" type="datetime1">
              <a:rPr lang="en-US" smtClean="0"/>
              <a:t>3/13/23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5464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19D82-20C3-40A5-A820-1BB3D53279A0}" type="datetime1">
              <a:rPr lang="en-US" smtClean="0"/>
              <a:t>3/13/23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53083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6E9097-9716-4D94-ABD8-451A9756AB9A}" type="datetime1">
              <a:rPr lang="en-US" smtClean="0"/>
              <a:t>3/13/23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29237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1353800" cy="1325563"/>
          </a:xfrm>
        </p:spPr>
        <p:txBody>
          <a:bodyPr/>
          <a:lstStyle/>
          <a:p>
            <a:r>
              <a:rPr lang="en-US"/>
              <a:t>Click to edit Master title style</a:t>
            </a:r>
          </a:p>
        </p:txBody>
      </p:sp>
      <p:sp>
        <p:nvSpPr>
          <p:cNvPr id="3" name="Content Placeholder 2"/>
          <p:cNvSpPr>
            <a:spLocks noGrp="1"/>
          </p:cNvSpPr>
          <p:nvPr>
            <p:ph idx="1"/>
          </p:nvPr>
        </p:nvSpPr>
        <p:spPr>
          <a:xfrm>
            <a:off x="838200" y="1684304"/>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49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DED1D1-89CC-4D30-A421-39993E9E186B}" type="datetime1">
              <a:rPr lang="en-US" smtClean="0"/>
              <a:t>3/13/23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6841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1AF26B-6C04-4E83-9FA0-EBDA8889F5C0}" type="datetime1">
              <a:rPr lang="en-US" smtClean="0"/>
              <a:t>3/13/23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56350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E3D2F-C8D9-4421-BCCB-5B43FF1BD27D}" type="datetime1">
              <a:rPr lang="en-US" smtClean="0"/>
              <a:t>3/13/23</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1446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D76F30-0BFB-4AE7-8E5E-DDD754248C39}" type="datetime1">
              <a:rPr lang="en-US" smtClean="0"/>
              <a:t>3/13/23</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27691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E02EC4-87EF-4AFB-B1D1-885728A0B41A}" type="datetime1">
              <a:rPr lang="en-US" smtClean="0"/>
              <a:t>3/13/23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86931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6F9FEE-C083-410F-8170-78648A612973}" type="datetime1">
              <a:rPr lang="en-US" smtClean="0"/>
              <a:t>3/13/23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81654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E8EBD5-E00F-47F4-A4C3-876DC0BE9F3B}" type="datetime1">
              <a:rPr lang="en-US" smtClean="0"/>
              <a:t>3/13/23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11232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2971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BB423-6061-48DF-B249-33DE0875FAD0}" type="datetime1">
              <a:rPr lang="en-US" smtClean="0"/>
              <a:t>3/13/23</a:t>
            </a:fld>
            <a:endParaRPr lang="en-US"/>
          </a:p>
        </p:txBody>
      </p:sp>
      <p:sp>
        <p:nvSpPr>
          <p:cNvPr id="5" name="Footer Placeholder 4"/>
          <p:cNvSpPr>
            <a:spLocks noGrp="1"/>
          </p:cNvSpPr>
          <p:nvPr>
            <p:ph type="ftr" sz="quarter" idx="3"/>
          </p:nvPr>
        </p:nvSpPr>
        <p:spPr>
          <a:xfrm>
            <a:off x="4038600" y="632971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2971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99B8A-0457-4E1E-8FD2-4E3A9121342F}" type="slidenum">
              <a:rPr lang="en-US" smtClean="0"/>
              <a:t>‹#›</a:t>
            </a:fld>
            <a:endParaRPr lang="en-US"/>
          </a:p>
        </p:txBody>
      </p:sp>
      <p:sp>
        <p:nvSpPr>
          <p:cNvPr id="8" name="Rectangle 7"/>
          <p:cNvSpPr/>
          <p:nvPr userDrawn="1"/>
        </p:nvSpPr>
        <p:spPr>
          <a:xfrm>
            <a:off x="0" y="6096001"/>
            <a:ext cx="12192000" cy="7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Related image"/>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1185931" y="6184505"/>
            <a:ext cx="1510478" cy="58222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1004104" y="6272674"/>
            <a:ext cx="0" cy="4117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34377" y="6207824"/>
            <a:ext cx="535351" cy="535589"/>
          </a:xfrm>
          <a:prstGeom prst="rect">
            <a:avLst/>
          </a:prstGeom>
        </p:spPr>
      </p:pic>
      <p:sp>
        <p:nvSpPr>
          <p:cNvPr id="13" name="Slide Number Placeholder 5"/>
          <p:cNvSpPr txBox="1">
            <a:spLocks/>
          </p:cNvSpPr>
          <p:nvPr userDrawn="1"/>
        </p:nvSpPr>
        <p:spPr>
          <a:xfrm>
            <a:off x="9152142" y="634113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4699B8A-0457-4E1E-8FD2-4E3A9121342F}" type="slidenum">
              <a:rPr lang="en-US" sz="1400" smtClean="0">
                <a:solidFill>
                  <a:schemeClr val="bg1">
                    <a:lumMod val="65000"/>
                  </a:schemeClr>
                </a:solidFill>
              </a:rPr>
              <a:pPr algn="r"/>
              <a:t>‹#›</a:t>
            </a:fld>
            <a:endParaRPr lang="en-US" sz="1400" dirty="0">
              <a:solidFill>
                <a:schemeClr val="bg1">
                  <a:lumMod val="65000"/>
                </a:schemeClr>
              </a:solidFill>
            </a:endParaRPr>
          </a:p>
        </p:txBody>
      </p:sp>
      <p:pic>
        <p:nvPicPr>
          <p:cNvPr id="7" name="Picture 2" descr="U-M primary logo">
            <a:extLst>
              <a:ext uri="{FF2B5EF4-FFF2-40B4-BE49-F238E27FC236}">
                <a16:creationId xmlns:a16="http://schemas.microsoft.com/office/drawing/2014/main" id="{102F4C2B-0010-C831-F09A-98E76F466D1C}"/>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560910" y="6096002"/>
            <a:ext cx="723294"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303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tiff"/><Relationship Id="rId13" Type="http://schemas.openxmlformats.org/officeDocument/2006/relationships/image" Target="../media/image43.tiff"/><Relationship Id="rId18" Type="http://schemas.openxmlformats.org/officeDocument/2006/relationships/image" Target="../media/image48.tiff"/><Relationship Id="rId3" Type="http://schemas.openxmlformats.org/officeDocument/2006/relationships/image" Target="../media/image33.jpeg"/><Relationship Id="rId7" Type="http://schemas.openxmlformats.org/officeDocument/2006/relationships/image" Target="../media/image37.tiff"/><Relationship Id="rId12" Type="http://schemas.openxmlformats.org/officeDocument/2006/relationships/image" Target="../media/image42.tiff"/><Relationship Id="rId17" Type="http://schemas.openxmlformats.org/officeDocument/2006/relationships/image" Target="../media/image47.tiff"/><Relationship Id="rId2" Type="http://schemas.openxmlformats.org/officeDocument/2006/relationships/notesSlide" Target="../notesSlides/notesSlide12.xml"/><Relationship Id="rId16" Type="http://schemas.openxmlformats.org/officeDocument/2006/relationships/image" Target="../media/image46.tiff"/><Relationship Id="rId1" Type="http://schemas.openxmlformats.org/officeDocument/2006/relationships/slideLayout" Target="../slideLayouts/slideLayout2.xml"/><Relationship Id="rId6" Type="http://schemas.openxmlformats.org/officeDocument/2006/relationships/image" Target="../media/image36.tiff"/><Relationship Id="rId11" Type="http://schemas.openxmlformats.org/officeDocument/2006/relationships/image" Target="../media/image41.tiff"/><Relationship Id="rId5" Type="http://schemas.openxmlformats.org/officeDocument/2006/relationships/image" Target="../media/image35.tiff"/><Relationship Id="rId15" Type="http://schemas.openxmlformats.org/officeDocument/2006/relationships/image" Target="../media/image45.tiff"/><Relationship Id="rId10" Type="http://schemas.openxmlformats.org/officeDocument/2006/relationships/image" Target="../media/image40.tiff"/><Relationship Id="rId4" Type="http://schemas.openxmlformats.org/officeDocument/2006/relationships/image" Target="../media/image34.jpeg"/><Relationship Id="rId9" Type="http://schemas.openxmlformats.org/officeDocument/2006/relationships/image" Target="../media/image39.tiff"/><Relationship Id="rId14" Type="http://schemas.openxmlformats.org/officeDocument/2006/relationships/image" Target="../media/image44.tiff"/></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30.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2648" y="555410"/>
            <a:ext cx="8555103" cy="1754326"/>
          </a:xfrm>
          <a:prstGeom prst="rect">
            <a:avLst/>
          </a:prstGeom>
          <a:noFill/>
        </p:spPr>
        <p:txBody>
          <a:bodyPr wrap="square" rtlCol="0">
            <a:spAutoFit/>
          </a:bodyPr>
          <a:lstStyle/>
          <a:p>
            <a:r>
              <a:rPr lang="en-US" sz="5400" dirty="0">
                <a:solidFill>
                  <a:schemeClr val="tx1">
                    <a:lumMod val="75000"/>
                    <a:lumOff val="25000"/>
                  </a:schemeClr>
                </a:solidFill>
                <a:latin typeface="Trebuchet MS" panose="020B0603020202020204" pitchFamily="34" charset="0"/>
              </a:rPr>
              <a:t>Characterization of New Organic Glass Scintillators</a:t>
            </a:r>
          </a:p>
        </p:txBody>
      </p:sp>
      <p:sp>
        <p:nvSpPr>
          <p:cNvPr id="5" name="TextBox 4"/>
          <p:cNvSpPr txBox="1"/>
          <p:nvPr/>
        </p:nvSpPr>
        <p:spPr>
          <a:xfrm>
            <a:off x="5632174" y="4548264"/>
            <a:ext cx="6185577" cy="1384995"/>
          </a:xfrm>
          <a:prstGeom prst="rect">
            <a:avLst/>
          </a:prstGeom>
          <a:noFill/>
        </p:spPr>
        <p:txBody>
          <a:bodyPr wrap="square" rtlCol="0">
            <a:spAutoFit/>
          </a:bodyPr>
          <a:lstStyle/>
          <a:p>
            <a:pPr algn="r"/>
            <a:r>
              <a:rPr lang="en-US" sz="2400" b="1" dirty="0"/>
              <a:t>Tessa Maurer</a:t>
            </a:r>
          </a:p>
          <a:p>
            <a:pPr algn="r"/>
            <a:r>
              <a:rPr lang="en-US" sz="2000" dirty="0"/>
              <a:t>Graduate Student, University of Michigan </a:t>
            </a:r>
          </a:p>
          <a:p>
            <a:pPr algn="r"/>
            <a:r>
              <a:rPr lang="en-US" sz="2000" dirty="0"/>
              <a:t>N. D. Stubblefield</a:t>
            </a:r>
            <a:r>
              <a:rPr lang="en-US" sz="2000" baseline="30000" dirty="0"/>
              <a:t>1</a:t>
            </a:r>
            <a:r>
              <a:rPr lang="en-US" sz="2000" dirty="0"/>
              <a:t>, L. M. Clark</a:t>
            </a:r>
            <a:r>
              <a:rPr lang="en-US" sz="2000" baseline="30000" dirty="0"/>
              <a:t>1</a:t>
            </a:r>
            <a:r>
              <a:rPr lang="en-US" sz="2000" dirty="0"/>
              <a:t>, S. D. Clarke</a:t>
            </a:r>
            <a:r>
              <a:rPr lang="en-US" sz="2000" baseline="30000" dirty="0"/>
              <a:t>1</a:t>
            </a:r>
            <a:r>
              <a:rPr lang="en-US" sz="2000" dirty="0"/>
              <a:t>, S. A. Pozzi</a:t>
            </a:r>
            <a:r>
              <a:rPr lang="en-US" sz="2000" baseline="30000" dirty="0"/>
              <a:t>1</a:t>
            </a:r>
            <a:r>
              <a:rPr lang="en-US" sz="2000" dirty="0"/>
              <a:t> </a:t>
            </a:r>
            <a:endParaRPr lang="en-US" sz="2000" baseline="30000" dirty="0"/>
          </a:p>
          <a:p>
            <a:pPr algn="r"/>
            <a:r>
              <a:rPr lang="en-US" sz="2000" baseline="30000" dirty="0"/>
              <a:t>1</a:t>
            </a:r>
            <a:r>
              <a:rPr lang="en-US" sz="2000" dirty="0"/>
              <a:t>University of Michigan</a:t>
            </a:r>
          </a:p>
        </p:txBody>
      </p:sp>
      <p:sp>
        <p:nvSpPr>
          <p:cNvPr id="2" name="TextBox 1">
            <a:extLst>
              <a:ext uri="{FF2B5EF4-FFF2-40B4-BE49-F238E27FC236}">
                <a16:creationId xmlns:a16="http://schemas.microsoft.com/office/drawing/2014/main" id="{66643A72-1531-164D-8F90-A1481AA9A8BF}"/>
              </a:ext>
            </a:extLst>
          </p:cNvPr>
          <p:cNvSpPr txBox="1"/>
          <p:nvPr/>
        </p:nvSpPr>
        <p:spPr>
          <a:xfrm>
            <a:off x="3414161" y="3071351"/>
            <a:ext cx="4118820" cy="923330"/>
          </a:xfrm>
          <a:prstGeom prst="rect">
            <a:avLst/>
          </a:prstGeom>
          <a:noFill/>
        </p:spPr>
        <p:txBody>
          <a:bodyPr wrap="none" rtlCol="0">
            <a:spAutoFit/>
          </a:bodyPr>
          <a:lstStyle/>
          <a:p>
            <a:r>
              <a:rPr lang="en-US" sz="3600" dirty="0"/>
              <a:t>2023 MTV Workshop</a:t>
            </a:r>
          </a:p>
          <a:p>
            <a:r>
              <a:rPr lang="en-US" dirty="0"/>
              <a:t>March 21</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335" y="1617571"/>
            <a:ext cx="2602724" cy="2603881"/>
          </a:xfrm>
          <a:prstGeom prst="rect">
            <a:avLst/>
          </a:prstGeom>
        </p:spPr>
      </p:pic>
      <p:cxnSp>
        <p:nvCxnSpPr>
          <p:cNvPr id="7" name="Straight Connector 6">
            <a:extLst>
              <a:ext uri="{FF2B5EF4-FFF2-40B4-BE49-F238E27FC236}">
                <a16:creationId xmlns:a16="http://schemas.microsoft.com/office/drawing/2014/main" id="{D9CFC876-38B3-E04F-A6EB-7F8649A2875D}"/>
              </a:ext>
            </a:extLst>
          </p:cNvPr>
          <p:cNvCxnSpPr/>
          <p:nvPr/>
        </p:nvCxnSpPr>
        <p:spPr>
          <a:xfrm>
            <a:off x="3205150" y="1967011"/>
            <a:ext cx="0" cy="1905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459361"/>
      </p:ext>
    </p:extLst>
  </p:cSld>
  <p:clrMapOvr>
    <a:masterClrMapping/>
  </p:clrMapOvr>
  <mc:AlternateContent xmlns:mc="http://schemas.openxmlformats.org/markup-compatibility/2006" xmlns:p14="http://schemas.microsoft.com/office/powerpoint/2010/main">
    <mc:Choice Requires="p14">
      <p:transition spd="slow" p14:dur="2000" advTm="11784"/>
    </mc:Choice>
    <mc:Fallback xmlns="">
      <p:transition spd="slow" advTm="1178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A43E24-E952-EB97-C802-C4E8EAEC8FF5}"/>
              </a:ext>
            </a:extLst>
          </p:cNvPr>
          <p:cNvPicPr>
            <a:picLocks noChangeAspect="1"/>
          </p:cNvPicPr>
          <p:nvPr/>
        </p:nvPicPr>
        <p:blipFill>
          <a:blip r:embed="rId3"/>
          <a:stretch>
            <a:fillRect/>
          </a:stretch>
        </p:blipFill>
        <p:spPr>
          <a:xfrm>
            <a:off x="7904801" y="97897"/>
            <a:ext cx="3860398" cy="2895298"/>
          </a:xfrm>
          <a:prstGeom prst="rect">
            <a:avLst/>
          </a:prstGeom>
          <a:ln w="38100">
            <a:solidFill>
              <a:schemeClr val="tx1"/>
            </a:solidFill>
          </a:ln>
        </p:spPr>
      </p:pic>
      <p:pic>
        <p:nvPicPr>
          <p:cNvPr id="15" name="Picture 14">
            <a:extLst>
              <a:ext uri="{FF2B5EF4-FFF2-40B4-BE49-F238E27FC236}">
                <a16:creationId xmlns:a16="http://schemas.microsoft.com/office/drawing/2014/main" id="{9AD1C26E-D07A-3016-90AC-799CB98A6E99}"/>
              </a:ext>
            </a:extLst>
          </p:cNvPr>
          <p:cNvPicPr>
            <a:picLocks noChangeAspect="1"/>
          </p:cNvPicPr>
          <p:nvPr/>
        </p:nvPicPr>
        <p:blipFill>
          <a:blip r:embed="rId4"/>
          <a:stretch>
            <a:fillRect/>
          </a:stretch>
        </p:blipFill>
        <p:spPr>
          <a:xfrm>
            <a:off x="7900335" y="3117738"/>
            <a:ext cx="3864864" cy="2898648"/>
          </a:xfrm>
          <a:prstGeom prst="rect">
            <a:avLst/>
          </a:prstGeom>
          <a:ln w="38100">
            <a:solidFill>
              <a:schemeClr val="tx1"/>
            </a:solidFill>
          </a:ln>
        </p:spPr>
      </p:pic>
      <p:sp>
        <p:nvSpPr>
          <p:cNvPr id="2" name="Title 1">
            <a:extLst>
              <a:ext uri="{FF2B5EF4-FFF2-40B4-BE49-F238E27FC236}">
                <a16:creationId xmlns:a16="http://schemas.microsoft.com/office/drawing/2014/main" id="{E6F37ADD-5F4F-4BC0-25E6-8EAE827246A9}"/>
              </a:ext>
            </a:extLst>
          </p:cNvPr>
          <p:cNvSpPr>
            <a:spLocks noGrp="1"/>
          </p:cNvSpPr>
          <p:nvPr>
            <p:ph type="title"/>
          </p:nvPr>
        </p:nvSpPr>
        <p:spPr>
          <a:xfrm>
            <a:off x="283840" y="-78733"/>
            <a:ext cx="12192000" cy="1325563"/>
          </a:xfrm>
        </p:spPr>
        <p:txBody>
          <a:bodyPr/>
          <a:lstStyle/>
          <a:p>
            <a:r>
              <a:rPr lang="en-US" dirty="0"/>
              <a:t>Age Impact on PSD Performance</a:t>
            </a:r>
          </a:p>
        </p:txBody>
      </p:sp>
      <p:sp>
        <p:nvSpPr>
          <p:cNvPr id="7" name="TextBox 6">
            <a:extLst>
              <a:ext uri="{FF2B5EF4-FFF2-40B4-BE49-F238E27FC236}">
                <a16:creationId xmlns:a16="http://schemas.microsoft.com/office/drawing/2014/main" id="{EBEDB21B-696E-FBF0-6708-487BB11D9C7D}"/>
              </a:ext>
            </a:extLst>
          </p:cNvPr>
          <p:cNvSpPr txBox="1"/>
          <p:nvPr/>
        </p:nvSpPr>
        <p:spPr>
          <a:xfrm>
            <a:off x="8732240" y="457952"/>
            <a:ext cx="1288636" cy="532197"/>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29" dirty="0">
                <a:latin typeface="Arial" panose="020B0604020202020204" pitchFamily="34" charset="0"/>
                <a:cs typeface="Arial" panose="020B0604020202020204" pitchFamily="34" charset="0"/>
              </a:rPr>
              <a:t>Newly cast within month</a:t>
            </a:r>
          </a:p>
        </p:txBody>
      </p:sp>
      <p:sp>
        <p:nvSpPr>
          <p:cNvPr id="8" name="TextBox 7">
            <a:extLst>
              <a:ext uri="{FF2B5EF4-FFF2-40B4-BE49-F238E27FC236}">
                <a16:creationId xmlns:a16="http://schemas.microsoft.com/office/drawing/2014/main" id="{27F12942-17E7-E3D9-020E-E0758A622D44}"/>
              </a:ext>
            </a:extLst>
          </p:cNvPr>
          <p:cNvSpPr txBox="1"/>
          <p:nvPr/>
        </p:nvSpPr>
        <p:spPr>
          <a:xfrm>
            <a:off x="8483388" y="3383267"/>
            <a:ext cx="902676" cy="752129"/>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29" dirty="0">
                <a:latin typeface="Arial" panose="020B0604020202020204" pitchFamily="34" charset="0"/>
                <a:cs typeface="Arial" panose="020B0604020202020204" pitchFamily="34" charset="0"/>
              </a:rPr>
              <a:t>Cast ~years ago</a:t>
            </a:r>
          </a:p>
        </p:txBody>
      </p:sp>
      <p:pic>
        <p:nvPicPr>
          <p:cNvPr id="9" name="Picture 8" descr="A picture containing indoor, food&#10;&#10;Description automatically generated">
            <a:extLst>
              <a:ext uri="{FF2B5EF4-FFF2-40B4-BE49-F238E27FC236}">
                <a16:creationId xmlns:a16="http://schemas.microsoft.com/office/drawing/2014/main" id="{F1FF1862-DA91-7B05-B749-8CBAB63E19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097" t="26189" r="14302" b="22365"/>
          <a:stretch/>
        </p:blipFill>
        <p:spPr>
          <a:xfrm>
            <a:off x="118083" y="3241419"/>
            <a:ext cx="3199513" cy="2540072"/>
          </a:xfrm>
          <a:prstGeom prst="rect">
            <a:avLst/>
          </a:prstGeom>
          <a:ln w="38100">
            <a:solidFill>
              <a:schemeClr val="tx1"/>
            </a:solidFill>
          </a:ln>
        </p:spPr>
      </p:pic>
      <p:sp>
        <p:nvSpPr>
          <p:cNvPr id="3" name="Content Placeholder 2">
            <a:extLst>
              <a:ext uri="{FF2B5EF4-FFF2-40B4-BE49-F238E27FC236}">
                <a16:creationId xmlns:a16="http://schemas.microsoft.com/office/drawing/2014/main" id="{CEEB0125-18AC-7DF1-C4C5-5EEAD66EE59A}"/>
              </a:ext>
            </a:extLst>
          </p:cNvPr>
          <p:cNvSpPr>
            <a:spLocks noGrp="1"/>
          </p:cNvSpPr>
          <p:nvPr>
            <p:ph idx="1"/>
          </p:nvPr>
        </p:nvSpPr>
        <p:spPr>
          <a:xfrm>
            <a:off x="283839" y="968894"/>
            <a:ext cx="7835401" cy="2074801"/>
          </a:xfrm>
        </p:spPr>
        <p:txBody>
          <a:bodyPr>
            <a:noAutofit/>
          </a:bodyPr>
          <a:lstStyle/>
          <a:p>
            <a:pPr>
              <a:lnSpc>
                <a:spcPct val="120000"/>
              </a:lnSpc>
            </a:pPr>
            <a:r>
              <a:rPr lang="en-US" sz="1800" dirty="0"/>
              <a:t>PSD characterization on two samples cast approximately three years apart</a:t>
            </a:r>
          </a:p>
          <a:p>
            <a:pPr>
              <a:lnSpc>
                <a:spcPct val="120000"/>
              </a:lnSpc>
            </a:pPr>
            <a:r>
              <a:rPr lang="en-US" sz="1800" dirty="0"/>
              <a:t>Two 2.54 cm diameter OGS cylinders PSD compared using </a:t>
            </a:r>
            <a:r>
              <a:rPr lang="en-US" sz="1800" baseline="30000" dirty="0"/>
              <a:t>252</a:t>
            </a:r>
            <a:r>
              <a:rPr lang="en-US" sz="1800" dirty="0"/>
              <a:t>Cf source</a:t>
            </a:r>
          </a:p>
          <a:p>
            <a:pPr>
              <a:lnSpc>
                <a:spcPct val="120000"/>
              </a:lnSpc>
            </a:pPr>
            <a:r>
              <a:rPr lang="en-US" sz="1800" dirty="0"/>
              <a:t>7.62 cm diameter PMT used for readout</a:t>
            </a:r>
          </a:p>
          <a:p>
            <a:pPr>
              <a:lnSpc>
                <a:spcPct val="120000"/>
              </a:lnSpc>
            </a:pPr>
            <a:r>
              <a:rPr lang="en-US" sz="1800" dirty="0"/>
              <a:t>New OGS outperformed old OGS cylinder, but old OGS still PSD-capable</a:t>
            </a:r>
          </a:p>
        </p:txBody>
      </p:sp>
      <p:sp>
        <p:nvSpPr>
          <p:cNvPr id="10" name="TextBox 9">
            <a:extLst>
              <a:ext uri="{FF2B5EF4-FFF2-40B4-BE49-F238E27FC236}">
                <a16:creationId xmlns:a16="http://schemas.microsoft.com/office/drawing/2014/main" id="{229BEE84-D390-31B1-3FB8-B50AF18A0DA8}"/>
              </a:ext>
            </a:extLst>
          </p:cNvPr>
          <p:cNvSpPr txBox="1"/>
          <p:nvPr/>
        </p:nvSpPr>
        <p:spPr>
          <a:xfrm>
            <a:off x="283840" y="5217568"/>
            <a:ext cx="1262848" cy="312265"/>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29" dirty="0">
                <a:latin typeface="Arial" panose="020B0604020202020204" pitchFamily="34" charset="0"/>
                <a:cs typeface="Arial" panose="020B0604020202020204" pitchFamily="34" charset="0"/>
              </a:rPr>
              <a:t>Cast 2019</a:t>
            </a:r>
          </a:p>
        </p:txBody>
      </p:sp>
      <p:sp>
        <p:nvSpPr>
          <p:cNvPr id="11" name="TextBox 10">
            <a:extLst>
              <a:ext uri="{FF2B5EF4-FFF2-40B4-BE49-F238E27FC236}">
                <a16:creationId xmlns:a16="http://schemas.microsoft.com/office/drawing/2014/main" id="{CE414F24-E5B4-8056-0726-3B4094F02415}"/>
              </a:ext>
            </a:extLst>
          </p:cNvPr>
          <p:cNvSpPr txBox="1"/>
          <p:nvPr/>
        </p:nvSpPr>
        <p:spPr>
          <a:xfrm>
            <a:off x="1712445" y="5217568"/>
            <a:ext cx="1275475" cy="313463"/>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29" dirty="0">
                <a:latin typeface="Arial" panose="020B0604020202020204" pitchFamily="34" charset="0"/>
                <a:cs typeface="Arial" panose="020B0604020202020204" pitchFamily="34" charset="0"/>
              </a:rPr>
              <a:t>Cast 2022</a:t>
            </a:r>
          </a:p>
        </p:txBody>
      </p:sp>
      <p:pic>
        <p:nvPicPr>
          <p:cNvPr id="17" name="Picture 16" descr="Chart, line chart&#10;&#10;Description automatically generated">
            <a:extLst>
              <a:ext uri="{FF2B5EF4-FFF2-40B4-BE49-F238E27FC236}">
                <a16:creationId xmlns:a16="http://schemas.microsoft.com/office/drawing/2014/main" id="{75D1C981-1756-00F8-C13D-E79148EFE6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3488" y="2801723"/>
            <a:ext cx="4056609" cy="3146770"/>
          </a:xfrm>
          <a:prstGeom prst="rect">
            <a:avLst/>
          </a:prstGeom>
          <a:ln w="38100">
            <a:solidFill>
              <a:schemeClr val="tx1"/>
            </a:solidFill>
          </a:ln>
        </p:spPr>
      </p:pic>
    </p:spTree>
    <p:extLst>
      <p:ext uri="{BB962C8B-B14F-4D97-AF65-F5344CB8AC3E}">
        <p14:creationId xmlns:p14="http://schemas.microsoft.com/office/powerpoint/2010/main" val="416763138"/>
      </p:ext>
    </p:extLst>
  </p:cSld>
  <p:clrMapOvr>
    <a:masterClrMapping/>
  </p:clrMapOvr>
  <mc:AlternateContent xmlns:mc="http://schemas.openxmlformats.org/markup-compatibility/2006" xmlns:p14="http://schemas.microsoft.com/office/powerpoint/2010/main">
    <mc:Choice Requires="p14">
      <p:transition spd="slow" p14:dur="2000" advTm="56772"/>
    </mc:Choice>
    <mc:Fallback xmlns="">
      <p:transition spd="slow" advTm="5677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A55D-8C09-39CF-2864-7459D0BE1BA8}"/>
              </a:ext>
            </a:extLst>
          </p:cNvPr>
          <p:cNvSpPr>
            <a:spLocks noGrp="1"/>
          </p:cNvSpPr>
          <p:nvPr>
            <p:ph type="title"/>
          </p:nvPr>
        </p:nvSpPr>
        <p:spPr>
          <a:xfrm>
            <a:off x="419101" y="65039"/>
            <a:ext cx="10790182" cy="1325563"/>
          </a:xfrm>
        </p:spPr>
        <p:txBody>
          <a:bodyPr/>
          <a:lstStyle/>
          <a:p>
            <a:r>
              <a:rPr lang="en-US" dirty="0"/>
              <a:t>OGS in Research Reactor Experiment</a:t>
            </a:r>
          </a:p>
        </p:txBody>
      </p:sp>
      <p:sp>
        <p:nvSpPr>
          <p:cNvPr id="4" name="Rectangle 2">
            <a:extLst>
              <a:ext uri="{FF2B5EF4-FFF2-40B4-BE49-F238E27FC236}">
                <a16:creationId xmlns:a16="http://schemas.microsoft.com/office/drawing/2014/main" id="{DDFB0DC5-550A-DC61-119D-A1DCB44A8055}"/>
              </a:ext>
            </a:extLst>
          </p:cNvPr>
          <p:cNvSpPr>
            <a:spLocks noChangeArrowheads="1"/>
          </p:cNvSpPr>
          <p:nvPr/>
        </p:nvSpPr>
        <p:spPr bwMode="auto">
          <a:xfrm>
            <a:off x="838200" y="21570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a:extLst>
              <a:ext uri="{FF2B5EF4-FFF2-40B4-BE49-F238E27FC236}">
                <a16:creationId xmlns:a16="http://schemas.microsoft.com/office/drawing/2014/main" id="{77A7293B-5355-34D0-852F-BE004AD3E5AE}"/>
              </a:ext>
            </a:extLst>
          </p:cNvPr>
          <p:cNvPicPr>
            <a:picLocks noChangeAspect="1"/>
          </p:cNvPicPr>
          <p:nvPr/>
        </p:nvPicPr>
        <p:blipFill>
          <a:blip r:embed="rId3"/>
          <a:stretch>
            <a:fillRect/>
          </a:stretch>
        </p:blipFill>
        <p:spPr>
          <a:xfrm>
            <a:off x="7562803" y="2661211"/>
            <a:ext cx="4495192" cy="3371395"/>
          </a:xfrm>
          <a:prstGeom prst="rect">
            <a:avLst/>
          </a:prstGeom>
          <a:ln w="38100">
            <a:solidFill>
              <a:schemeClr val="tx1"/>
            </a:solidFill>
          </a:ln>
        </p:spPr>
      </p:pic>
      <p:pic>
        <p:nvPicPr>
          <p:cNvPr id="11" name="Picture 10">
            <a:extLst>
              <a:ext uri="{FF2B5EF4-FFF2-40B4-BE49-F238E27FC236}">
                <a16:creationId xmlns:a16="http://schemas.microsoft.com/office/drawing/2014/main" id="{45D6366A-6CC2-2B30-41B7-DB2266781ABE}"/>
              </a:ext>
            </a:extLst>
          </p:cNvPr>
          <p:cNvPicPr>
            <a:picLocks noChangeAspect="1"/>
          </p:cNvPicPr>
          <p:nvPr/>
        </p:nvPicPr>
        <p:blipFill>
          <a:blip r:embed="rId4"/>
          <a:stretch>
            <a:fillRect/>
          </a:stretch>
        </p:blipFill>
        <p:spPr>
          <a:xfrm>
            <a:off x="2902787" y="2661223"/>
            <a:ext cx="4495177" cy="3371383"/>
          </a:xfrm>
          <a:prstGeom prst="rect">
            <a:avLst/>
          </a:prstGeom>
          <a:ln w="38100">
            <a:solidFill>
              <a:schemeClr val="tx1"/>
            </a:solidFill>
          </a:ln>
        </p:spPr>
      </p:pic>
      <p:sp>
        <p:nvSpPr>
          <p:cNvPr id="8" name="Content Placeholder 2">
            <a:extLst>
              <a:ext uri="{FF2B5EF4-FFF2-40B4-BE49-F238E27FC236}">
                <a16:creationId xmlns:a16="http://schemas.microsoft.com/office/drawing/2014/main" id="{A9323164-9AD0-1ABD-266E-B349F6C3600B}"/>
              </a:ext>
            </a:extLst>
          </p:cNvPr>
          <p:cNvSpPr txBox="1">
            <a:spLocks/>
          </p:cNvSpPr>
          <p:nvPr/>
        </p:nvSpPr>
        <p:spPr>
          <a:xfrm>
            <a:off x="234461" y="2102586"/>
            <a:ext cx="2538250" cy="36365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000" dirty="0"/>
              <a:t>In partnership with the Consortium for Enabling Technologies and Innovation (ETI) and the Ohio State University</a:t>
            </a:r>
          </a:p>
          <a:p>
            <a:pPr>
              <a:lnSpc>
                <a:spcPct val="110000"/>
              </a:lnSpc>
            </a:pPr>
            <a:r>
              <a:rPr lang="en-US" sz="2000" dirty="0"/>
              <a:t>See MTV Workshop Poster 25 (N. D. Stubblefield)</a:t>
            </a:r>
          </a:p>
          <a:p>
            <a:pPr>
              <a:lnSpc>
                <a:spcPct val="110000"/>
              </a:lnSpc>
            </a:pPr>
            <a:endParaRPr lang="en-US" sz="2000" dirty="0"/>
          </a:p>
        </p:txBody>
      </p:sp>
      <p:sp>
        <p:nvSpPr>
          <p:cNvPr id="17" name="Content Placeholder 2">
            <a:extLst>
              <a:ext uri="{FF2B5EF4-FFF2-40B4-BE49-F238E27FC236}">
                <a16:creationId xmlns:a16="http://schemas.microsoft.com/office/drawing/2014/main" id="{B70AA518-2BEB-2DDB-7C47-BDFA0440FD9F}"/>
              </a:ext>
            </a:extLst>
          </p:cNvPr>
          <p:cNvSpPr txBox="1">
            <a:spLocks/>
          </p:cNvSpPr>
          <p:nvPr/>
        </p:nvSpPr>
        <p:spPr>
          <a:xfrm>
            <a:off x="234461" y="1123427"/>
            <a:ext cx="8437478" cy="1043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Arial" panose="020B0604020202020204" pitchFamily="34" charset="0"/>
              <a:buChar char="•"/>
            </a:pPr>
            <a:r>
              <a:rPr lang="en-US" sz="2000" dirty="0"/>
              <a:t>Two OGS detectors used to measure a reactor</a:t>
            </a:r>
          </a:p>
          <a:p>
            <a:pPr>
              <a:lnSpc>
                <a:spcPct val="110000"/>
              </a:lnSpc>
              <a:buFont typeface="Arial" panose="020B0604020202020204" pitchFamily="34" charset="0"/>
              <a:buChar char="•"/>
            </a:pPr>
            <a:r>
              <a:rPr lang="en-US" sz="2000" dirty="0"/>
              <a:t>Organics previously not used in literature for reactor measurements </a:t>
            </a:r>
          </a:p>
        </p:txBody>
      </p:sp>
      <p:sp>
        <p:nvSpPr>
          <p:cNvPr id="18" name="Rectangle 17">
            <a:extLst>
              <a:ext uri="{FF2B5EF4-FFF2-40B4-BE49-F238E27FC236}">
                <a16:creationId xmlns:a16="http://schemas.microsoft.com/office/drawing/2014/main" id="{A7F31443-5D5C-0CCA-92A2-96F46369FC0C}"/>
              </a:ext>
            </a:extLst>
          </p:cNvPr>
          <p:cNvSpPr/>
          <p:nvPr/>
        </p:nvSpPr>
        <p:spPr>
          <a:xfrm>
            <a:off x="4351282" y="2685480"/>
            <a:ext cx="1292773" cy="16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0142A5D-4F82-A4C3-836E-97DEB12E4006}"/>
              </a:ext>
            </a:extLst>
          </p:cNvPr>
          <p:cNvSpPr/>
          <p:nvPr/>
        </p:nvSpPr>
        <p:spPr>
          <a:xfrm>
            <a:off x="4503682" y="2774816"/>
            <a:ext cx="1292773" cy="16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1CB164-4C8D-D737-9BD8-EFF0230A4143}"/>
              </a:ext>
            </a:extLst>
          </p:cNvPr>
          <p:cNvSpPr/>
          <p:nvPr/>
        </p:nvSpPr>
        <p:spPr>
          <a:xfrm>
            <a:off x="9164012" y="2701706"/>
            <a:ext cx="1292773" cy="164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C7E7722-6329-CB1F-0B1D-8613C5B87C24}"/>
              </a:ext>
            </a:extLst>
          </p:cNvPr>
          <p:cNvSpPr txBox="1"/>
          <p:nvPr/>
        </p:nvSpPr>
        <p:spPr>
          <a:xfrm>
            <a:off x="3608483" y="2131764"/>
            <a:ext cx="3083170" cy="402995"/>
          </a:xfrm>
          <a:prstGeom prst="rect">
            <a:avLst/>
          </a:prstGeom>
          <a:ln w="38100">
            <a:solidFill>
              <a:schemeClr val="dk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indent="0">
              <a:lnSpc>
                <a:spcPct val="120000"/>
              </a:lnSpc>
              <a:buNone/>
            </a:pPr>
            <a:r>
              <a:rPr lang="en-US" sz="1800" dirty="0"/>
              <a:t>PSD of 2.54 cm ⌀ OGS at 10 W</a:t>
            </a:r>
          </a:p>
        </p:txBody>
      </p:sp>
      <p:sp>
        <p:nvSpPr>
          <p:cNvPr id="22" name="TextBox 21">
            <a:extLst>
              <a:ext uri="{FF2B5EF4-FFF2-40B4-BE49-F238E27FC236}">
                <a16:creationId xmlns:a16="http://schemas.microsoft.com/office/drawing/2014/main" id="{389C5FA9-E4E3-A580-73F7-71913DAA171F}"/>
              </a:ext>
            </a:extLst>
          </p:cNvPr>
          <p:cNvSpPr txBox="1"/>
          <p:nvPr/>
        </p:nvSpPr>
        <p:spPr>
          <a:xfrm>
            <a:off x="7550770" y="2123175"/>
            <a:ext cx="4495191" cy="402995"/>
          </a:xfrm>
          <a:prstGeom prst="rect">
            <a:avLst/>
          </a:prstGeom>
          <a:ln w="38100">
            <a:solidFill>
              <a:schemeClr val="dk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indent="0" algn="ctr">
              <a:lnSpc>
                <a:spcPct val="120000"/>
              </a:lnSpc>
              <a:buNone/>
            </a:pPr>
            <a:r>
              <a:rPr lang="en-US" sz="1800" dirty="0"/>
              <a:t>Energy distribution of 2.54 cm ⌀ OGS at 10 W</a:t>
            </a:r>
          </a:p>
        </p:txBody>
      </p:sp>
    </p:spTree>
    <p:extLst>
      <p:ext uri="{BB962C8B-B14F-4D97-AF65-F5344CB8AC3E}">
        <p14:creationId xmlns:p14="http://schemas.microsoft.com/office/powerpoint/2010/main" val="3453367660"/>
      </p:ext>
    </p:extLst>
  </p:cSld>
  <p:clrMapOvr>
    <a:masterClrMapping/>
  </p:clrMapOvr>
  <mc:AlternateContent xmlns:mc="http://schemas.openxmlformats.org/markup-compatibility/2006" xmlns:p14="http://schemas.microsoft.com/office/powerpoint/2010/main">
    <mc:Choice Requires="p14">
      <p:transition spd="slow" p14:dur="2000" advTm="23105"/>
    </mc:Choice>
    <mc:Fallback xmlns="">
      <p:transition spd="slow" advTm="2310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4F9C-F09F-914A-E434-671C8AE61611}"/>
              </a:ext>
            </a:extLst>
          </p:cNvPr>
          <p:cNvSpPr>
            <a:spLocks noGrp="1"/>
          </p:cNvSpPr>
          <p:nvPr>
            <p:ph type="title"/>
          </p:nvPr>
        </p:nvSpPr>
        <p:spPr/>
        <p:txBody>
          <a:bodyPr/>
          <a:lstStyle/>
          <a:p>
            <a:r>
              <a:rPr lang="en-US" dirty="0"/>
              <a:t>Conclusion and Summary</a:t>
            </a:r>
          </a:p>
        </p:txBody>
      </p:sp>
      <p:sp>
        <p:nvSpPr>
          <p:cNvPr id="4" name="Content Placeholder 2">
            <a:extLst>
              <a:ext uri="{FF2B5EF4-FFF2-40B4-BE49-F238E27FC236}">
                <a16:creationId xmlns:a16="http://schemas.microsoft.com/office/drawing/2014/main" id="{D9DC3CB1-5D35-F96A-A5A9-F1157F7FFB43}"/>
              </a:ext>
            </a:extLst>
          </p:cNvPr>
          <p:cNvSpPr txBox="1">
            <a:spLocks/>
          </p:cNvSpPr>
          <p:nvPr/>
        </p:nvSpPr>
        <p:spPr>
          <a:xfrm>
            <a:off x="560294" y="991457"/>
            <a:ext cx="11353800" cy="5078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sz="2200" dirty="0"/>
              <a:t>Studied OGS samples comparable to stilbene counterparts in energy and coincidence timing resolution</a:t>
            </a:r>
          </a:p>
          <a:p>
            <a:pPr lvl="1">
              <a:lnSpc>
                <a:spcPct val="130000"/>
              </a:lnSpc>
            </a:pPr>
            <a:r>
              <a:rPr lang="en-US" sz="2200" dirty="0"/>
              <a:t>Stilbene leading detector for organic scintillators, can be used as benchmark</a:t>
            </a:r>
          </a:p>
          <a:p>
            <a:pPr lvl="1">
              <a:lnSpc>
                <a:spcPct val="130000"/>
              </a:lnSpc>
            </a:pPr>
            <a:r>
              <a:rPr lang="en-US" sz="2200" dirty="0"/>
              <a:t>OGS potential amongst organic scintillators established, especially compared to plastics</a:t>
            </a:r>
          </a:p>
          <a:p>
            <a:pPr>
              <a:lnSpc>
                <a:spcPct val="130000"/>
              </a:lnSpc>
            </a:pPr>
            <a:r>
              <a:rPr lang="en-US" sz="2200" dirty="0"/>
              <a:t>Reflective wrapping improves pulse shape discrimination capabilities for rectangular OGS slabs</a:t>
            </a:r>
          </a:p>
          <a:p>
            <a:pPr>
              <a:lnSpc>
                <a:spcPct val="130000"/>
              </a:lnSpc>
            </a:pPr>
            <a:r>
              <a:rPr lang="en-US" sz="2200" dirty="0"/>
              <a:t>Aged, yellowed OGS scintillators still PSD-capable</a:t>
            </a:r>
          </a:p>
          <a:p>
            <a:pPr>
              <a:lnSpc>
                <a:spcPct val="130000"/>
              </a:lnSpc>
            </a:pPr>
            <a:r>
              <a:rPr lang="en-US" sz="2200" dirty="0"/>
              <a:t>Next steps:</a:t>
            </a:r>
          </a:p>
          <a:p>
            <a:pPr lvl="1">
              <a:lnSpc>
                <a:spcPct val="130000"/>
              </a:lnSpc>
            </a:pPr>
            <a:r>
              <a:rPr lang="en-US" sz="2200" dirty="0"/>
              <a:t>Further characterization of OGS material and direct comparison to plastic scintillators</a:t>
            </a:r>
          </a:p>
          <a:p>
            <a:pPr lvl="1">
              <a:lnSpc>
                <a:spcPct val="130000"/>
              </a:lnSpc>
            </a:pPr>
            <a:r>
              <a:rPr lang="en-US" sz="2200" dirty="0"/>
              <a:t>Develop OGS beta cell for radioxenon memory effect measurements</a:t>
            </a:r>
          </a:p>
        </p:txBody>
      </p:sp>
    </p:spTree>
    <p:extLst>
      <p:ext uri="{BB962C8B-B14F-4D97-AF65-F5344CB8AC3E}">
        <p14:creationId xmlns:p14="http://schemas.microsoft.com/office/powerpoint/2010/main" val="2716195843"/>
      </p:ext>
    </p:extLst>
  </p:cSld>
  <p:clrMapOvr>
    <a:masterClrMapping/>
  </p:clrMapOvr>
  <mc:AlternateContent xmlns:mc="http://schemas.openxmlformats.org/markup-compatibility/2006" xmlns:p14="http://schemas.microsoft.com/office/powerpoint/2010/main">
    <mc:Choice Requires="p14">
      <p:transition spd="slow" p14:dur="2000" advTm="67651"/>
    </mc:Choice>
    <mc:Fallback xmlns="">
      <p:transition spd="slow" advTm="6765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71550" y="2134214"/>
            <a:ext cx="8229600" cy="308686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latin typeface="Avenir Book" charset="0"/>
                <a:ea typeface="Avenir Book" charset="0"/>
                <a:cs typeface="Avenir Book" charset="0"/>
              </a:rPr>
              <a:t>The Consortium for Monitoring, Technology, and Verification would like to thank the DOE-NNSA for the continued support of these research activities. </a:t>
            </a:r>
          </a:p>
          <a:p>
            <a:pPr marL="0" indent="0">
              <a:buNone/>
            </a:pPr>
            <a:endParaRPr lang="en-US" sz="1800" dirty="0">
              <a:latin typeface="Avenir Book" charset="0"/>
              <a:ea typeface="Avenir Book" charset="0"/>
              <a:cs typeface="Avenir Book" charset="0"/>
            </a:endParaRPr>
          </a:p>
          <a:p>
            <a:pPr marL="400050" lvl="1" indent="0">
              <a:buNone/>
            </a:pPr>
            <a:r>
              <a:rPr lang="en-US" sz="1800" dirty="0">
                <a:latin typeface="Avenir Book" charset="0"/>
                <a:ea typeface="Avenir Book" charset="0"/>
                <a:cs typeface="Avenir Book" charset="0"/>
              </a:rPr>
              <a:t>This work was funded by the Consortium for Monitoring, Technology, and Verification under Department of Energy National Nuclear Security Administration award number DE-NA0003920</a:t>
            </a:r>
            <a:endParaRPr lang="en-US" sz="1800" b="1" dirty="0">
              <a:latin typeface="Avenir Book" charset="0"/>
              <a:ea typeface="Avenir Book" charset="0"/>
              <a:cs typeface="Avenir Book" charset="0"/>
            </a:endParaRPr>
          </a:p>
        </p:txBody>
      </p:sp>
      <p:sp>
        <p:nvSpPr>
          <p:cNvPr id="3" name="Title 2"/>
          <p:cNvSpPr>
            <a:spLocks noGrp="1"/>
          </p:cNvSpPr>
          <p:nvPr>
            <p:ph type="title"/>
          </p:nvPr>
        </p:nvSpPr>
        <p:spPr>
          <a:xfrm>
            <a:off x="609600" y="0"/>
            <a:ext cx="10972800" cy="1143000"/>
          </a:xfrm>
        </p:spPr>
        <p:txBody>
          <a:bodyPr>
            <a:normAutofit/>
          </a:bodyPr>
          <a:lstStyle/>
          <a:p>
            <a:r>
              <a:rPr lang="en-US" dirty="0"/>
              <a:t>Acknowledgements</a:t>
            </a:r>
          </a:p>
        </p:txBody>
      </p:sp>
      <p:pic>
        <p:nvPicPr>
          <p:cNvPr id="13" name="Picture 18" descr="DOE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593" y="5256616"/>
            <a:ext cx="685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7" descr="NNSA Logo cop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56790" y="5278063"/>
            <a:ext cx="2372430" cy="675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EDCE6D5-5773-9547-A6D1-905B8289FC23}"/>
              </a:ext>
            </a:extLst>
          </p:cNvPr>
          <p:cNvPicPr>
            <a:picLocks noChangeAspect="1"/>
          </p:cNvPicPr>
          <p:nvPr/>
        </p:nvPicPr>
        <p:blipFill>
          <a:blip r:embed="rId5"/>
          <a:stretch>
            <a:fillRect/>
          </a:stretch>
        </p:blipFill>
        <p:spPr>
          <a:xfrm>
            <a:off x="609600" y="4985638"/>
            <a:ext cx="849124" cy="849124"/>
          </a:xfrm>
          <a:prstGeom prst="rect">
            <a:avLst/>
          </a:prstGeom>
        </p:spPr>
      </p:pic>
      <p:pic>
        <p:nvPicPr>
          <p:cNvPr id="6" name="Picture 5">
            <a:extLst>
              <a:ext uri="{FF2B5EF4-FFF2-40B4-BE49-F238E27FC236}">
                <a16:creationId xmlns:a16="http://schemas.microsoft.com/office/drawing/2014/main" id="{EB2559F6-20D9-EB47-97B7-FC9EA41B2A3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600" y="4126802"/>
            <a:ext cx="849124" cy="560826"/>
          </a:xfrm>
          <a:prstGeom prst="rect">
            <a:avLst/>
          </a:prstGeom>
        </p:spPr>
      </p:pic>
      <p:pic>
        <p:nvPicPr>
          <p:cNvPr id="15" name="Picture 14">
            <a:extLst>
              <a:ext uri="{FF2B5EF4-FFF2-40B4-BE49-F238E27FC236}">
                <a16:creationId xmlns:a16="http://schemas.microsoft.com/office/drawing/2014/main" id="{F94D14EE-A644-BB42-B141-0BA8EB46F0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3165" y="3066798"/>
            <a:ext cx="761995" cy="761995"/>
          </a:xfrm>
          <a:prstGeom prst="rect">
            <a:avLst/>
          </a:prstGeom>
        </p:spPr>
      </p:pic>
      <p:pic>
        <p:nvPicPr>
          <p:cNvPr id="7" name="Picture 6">
            <a:extLst>
              <a:ext uri="{FF2B5EF4-FFF2-40B4-BE49-F238E27FC236}">
                <a16:creationId xmlns:a16="http://schemas.microsoft.com/office/drawing/2014/main" id="{B79B4CB7-A05E-154B-829F-ED1FFE7F2D6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3505" y="2126809"/>
            <a:ext cx="781314" cy="641980"/>
          </a:xfrm>
          <a:prstGeom prst="rect">
            <a:avLst/>
          </a:prstGeom>
        </p:spPr>
      </p:pic>
      <p:pic>
        <p:nvPicPr>
          <p:cNvPr id="9" name="Picture 8">
            <a:extLst>
              <a:ext uri="{FF2B5EF4-FFF2-40B4-BE49-F238E27FC236}">
                <a16:creationId xmlns:a16="http://schemas.microsoft.com/office/drawing/2014/main" id="{193A56EA-0954-994F-A4C9-50CA4AF86CF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53165" y="979675"/>
            <a:ext cx="849124" cy="849124"/>
          </a:xfrm>
          <a:prstGeom prst="rect">
            <a:avLst/>
          </a:prstGeom>
        </p:spPr>
      </p:pic>
      <p:pic>
        <p:nvPicPr>
          <p:cNvPr id="20" name="Picture 19">
            <a:extLst>
              <a:ext uri="{FF2B5EF4-FFF2-40B4-BE49-F238E27FC236}">
                <a16:creationId xmlns:a16="http://schemas.microsoft.com/office/drawing/2014/main" id="{EA306836-C282-7B41-9D66-E591BB41B1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92488" y="5161312"/>
            <a:ext cx="684982" cy="679274"/>
          </a:xfrm>
          <a:prstGeom prst="rect">
            <a:avLst/>
          </a:prstGeom>
        </p:spPr>
      </p:pic>
      <p:pic>
        <p:nvPicPr>
          <p:cNvPr id="10" name="Picture 9">
            <a:extLst>
              <a:ext uri="{FF2B5EF4-FFF2-40B4-BE49-F238E27FC236}">
                <a16:creationId xmlns:a16="http://schemas.microsoft.com/office/drawing/2014/main" id="{AAF8AB70-5F2A-3342-AE45-3659303EC8C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776582" y="1060207"/>
            <a:ext cx="724383" cy="679275"/>
          </a:xfrm>
          <a:prstGeom prst="rect">
            <a:avLst/>
          </a:prstGeom>
        </p:spPr>
      </p:pic>
      <p:pic>
        <p:nvPicPr>
          <p:cNvPr id="11" name="Picture 10">
            <a:extLst>
              <a:ext uri="{FF2B5EF4-FFF2-40B4-BE49-F238E27FC236}">
                <a16:creationId xmlns:a16="http://schemas.microsoft.com/office/drawing/2014/main" id="{3FB7E71E-3FC7-AA47-808D-3ECC7AE1DF5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488770" y="3240642"/>
            <a:ext cx="1092419" cy="518899"/>
          </a:xfrm>
          <a:prstGeom prst="rect">
            <a:avLst/>
          </a:prstGeom>
        </p:spPr>
      </p:pic>
      <p:pic>
        <p:nvPicPr>
          <p:cNvPr id="22" name="Picture 21">
            <a:extLst>
              <a:ext uri="{FF2B5EF4-FFF2-40B4-BE49-F238E27FC236}">
                <a16:creationId xmlns:a16="http://schemas.microsoft.com/office/drawing/2014/main" id="{858C02C2-6360-E740-BB64-01BF527F83E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557213" y="2060507"/>
            <a:ext cx="955532" cy="955532"/>
          </a:xfrm>
          <a:prstGeom prst="rect">
            <a:avLst/>
          </a:prstGeom>
        </p:spPr>
      </p:pic>
      <p:pic>
        <p:nvPicPr>
          <p:cNvPr id="12" name="Picture 11">
            <a:extLst>
              <a:ext uri="{FF2B5EF4-FFF2-40B4-BE49-F238E27FC236}">
                <a16:creationId xmlns:a16="http://schemas.microsoft.com/office/drawing/2014/main" id="{67417527-3E44-CB4B-9D62-C787BC0051D8}"/>
              </a:ext>
            </a:extLst>
          </p:cNvPr>
          <p:cNvPicPr>
            <a:picLocks noChangeAspect="1"/>
          </p:cNvPicPr>
          <p:nvPr/>
        </p:nvPicPr>
        <p:blipFill>
          <a:blip r:embed="rId14"/>
          <a:stretch>
            <a:fillRect/>
          </a:stretch>
        </p:blipFill>
        <p:spPr>
          <a:xfrm>
            <a:off x="10488770" y="859460"/>
            <a:ext cx="1092419" cy="1092419"/>
          </a:xfrm>
          <a:prstGeom prst="rect">
            <a:avLst/>
          </a:prstGeom>
        </p:spPr>
      </p:pic>
      <p:pic>
        <p:nvPicPr>
          <p:cNvPr id="24" name="Picture 23">
            <a:extLst>
              <a:ext uri="{FF2B5EF4-FFF2-40B4-BE49-F238E27FC236}">
                <a16:creationId xmlns:a16="http://schemas.microsoft.com/office/drawing/2014/main" id="{D6DF35EF-D6C3-CC45-A9D5-E930C10F114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667150" y="871109"/>
            <a:ext cx="1080770" cy="1080770"/>
          </a:xfrm>
          <a:prstGeom prst="rect">
            <a:avLst/>
          </a:prstGeom>
        </p:spPr>
      </p:pic>
      <p:pic>
        <p:nvPicPr>
          <p:cNvPr id="26" name="Picture 25">
            <a:extLst>
              <a:ext uri="{FF2B5EF4-FFF2-40B4-BE49-F238E27FC236}">
                <a16:creationId xmlns:a16="http://schemas.microsoft.com/office/drawing/2014/main" id="{474CC569-624D-B742-88A3-53B0401A41C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745579" y="1066804"/>
            <a:ext cx="761995" cy="761995"/>
          </a:xfrm>
          <a:prstGeom prst="rect">
            <a:avLst/>
          </a:prstGeom>
        </p:spPr>
      </p:pic>
      <p:pic>
        <p:nvPicPr>
          <p:cNvPr id="28" name="Picture 27">
            <a:extLst>
              <a:ext uri="{FF2B5EF4-FFF2-40B4-BE49-F238E27FC236}">
                <a16:creationId xmlns:a16="http://schemas.microsoft.com/office/drawing/2014/main" id="{266BF608-8EB0-E645-9D55-452D18FD60C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779298" y="1048828"/>
            <a:ext cx="684981" cy="761995"/>
          </a:xfrm>
          <a:prstGeom prst="rect">
            <a:avLst/>
          </a:prstGeom>
        </p:spPr>
      </p:pic>
      <p:pic>
        <p:nvPicPr>
          <p:cNvPr id="30" name="Picture 29">
            <a:extLst>
              <a:ext uri="{FF2B5EF4-FFF2-40B4-BE49-F238E27FC236}">
                <a16:creationId xmlns:a16="http://schemas.microsoft.com/office/drawing/2014/main" id="{BE9D481B-BB39-1C47-9028-C7A94611708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734518" y="4017523"/>
            <a:ext cx="642952" cy="973939"/>
          </a:xfrm>
          <a:prstGeom prst="rect">
            <a:avLst/>
          </a:prstGeom>
        </p:spPr>
      </p:pic>
    </p:spTree>
    <p:extLst>
      <p:ext uri="{BB962C8B-B14F-4D97-AF65-F5344CB8AC3E}">
        <p14:creationId xmlns:p14="http://schemas.microsoft.com/office/powerpoint/2010/main" val="179898685"/>
      </p:ext>
    </p:extLst>
  </p:cSld>
  <p:clrMapOvr>
    <a:masterClrMapping/>
  </p:clrMapOvr>
  <mc:AlternateContent xmlns:mc="http://schemas.openxmlformats.org/markup-compatibility/2006" xmlns:p14="http://schemas.microsoft.com/office/powerpoint/2010/main">
    <mc:Choice Requires="p14">
      <p:transition spd="slow" p14:dur="2000" advTm="6385"/>
    </mc:Choice>
    <mc:Fallback xmlns="">
      <p:transition spd="slow" advTm="638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148E1-DE3C-0246-98F7-0449F27D4166}"/>
              </a:ext>
            </a:extLst>
          </p:cNvPr>
          <p:cNvSpPr>
            <a:spLocks noGrp="1"/>
          </p:cNvSpPr>
          <p:nvPr>
            <p:ph type="title"/>
          </p:nvPr>
        </p:nvSpPr>
        <p:spPr/>
        <p:txBody>
          <a:bodyPr/>
          <a:lstStyle/>
          <a:p>
            <a:r>
              <a:rPr lang="en-US" dirty="0"/>
              <a:t>Organic Glass Casting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EB12AE-107D-C44B-AA45-EF7198C90C54}"/>
                  </a:ext>
                </a:extLst>
              </p:cNvPr>
              <p:cNvSpPr>
                <a:spLocks noGrp="1"/>
              </p:cNvSpPr>
              <p:nvPr>
                <p:ph idx="1"/>
              </p:nvPr>
            </p:nvSpPr>
            <p:spPr>
              <a:xfrm>
                <a:off x="21265" y="929292"/>
                <a:ext cx="6212121" cy="4593021"/>
              </a:xfrm>
            </p:spPr>
            <p:txBody>
              <a:bodyPr>
                <a:noAutofit/>
              </a:bodyPr>
              <a:lstStyle/>
              <a:p>
                <a:pPr>
                  <a:lnSpc>
                    <a:spcPct val="150000"/>
                  </a:lnSpc>
                </a:pPr>
                <a:r>
                  <a:rPr lang="en-US" sz="2000" dirty="0"/>
                  <a:t>OGS melt-cast in-house at University of Michigan</a:t>
                </a:r>
              </a:p>
              <a:p>
                <a:pPr>
                  <a:lnSpc>
                    <a:spcPct val="150000"/>
                  </a:lnSpc>
                </a:pPr>
                <a:r>
                  <a:rPr lang="en-US" sz="2000" dirty="0"/>
                  <a:t>OGS material melted with heat gun at 200</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and connected to vacuum to remove dissolved air</a:t>
                </a:r>
              </a:p>
              <a:p>
                <a:pPr>
                  <a:lnSpc>
                    <a:spcPct val="150000"/>
                  </a:lnSpc>
                </a:pPr>
                <a:r>
                  <a:rPr lang="en-US" sz="2000" dirty="0"/>
                  <a:t>Melted OGS poured into custom silicone molds and set in oven for 14 hours</a:t>
                </a:r>
              </a:p>
              <a:p>
                <a:pPr>
                  <a:lnSpc>
                    <a:spcPct val="150000"/>
                  </a:lnSpc>
                </a:pPr>
                <a:r>
                  <a:rPr lang="en-US" sz="2000" dirty="0"/>
                  <a:t>Protective polyvinyl alcohol (PVA) coating painted on cooled samples</a:t>
                </a:r>
              </a:p>
              <a:p>
                <a:pPr>
                  <a:lnSpc>
                    <a:spcPct val="150000"/>
                  </a:lnSpc>
                </a:pPr>
                <a:r>
                  <a:rPr lang="en-US" sz="2000" dirty="0"/>
                  <a:t>Optical reflective wrapping used on OGS</a:t>
                </a:r>
              </a:p>
              <a:p>
                <a:pPr lvl="1">
                  <a:lnSpc>
                    <a:spcPct val="150000"/>
                  </a:lnSpc>
                </a:pPr>
                <a:r>
                  <a:rPr lang="en-US" sz="2000" dirty="0"/>
                  <a:t>Reflective wrapping redirects escaped light into detector system, increasing light collection</a:t>
                </a:r>
              </a:p>
            </p:txBody>
          </p:sp>
        </mc:Choice>
        <mc:Fallback xmlns="">
          <p:sp>
            <p:nvSpPr>
              <p:cNvPr id="3" name="Content Placeholder 2">
                <a:extLst>
                  <a:ext uri="{FF2B5EF4-FFF2-40B4-BE49-F238E27FC236}">
                    <a16:creationId xmlns:a16="http://schemas.microsoft.com/office/drawing/2014/main" id="{CFEB12AE-107D-C44B-AA45-EF7198C90C54}"/>
                  </a:ext>
                </a:extLst>
              </p:cNvPr>
              <p:cNvSpPr>
                <a:spLocks noGrp="1" noRot="1" noChangeAspect="1" noMove="1" noResize="1" noEditPoints="1" noAdjustHandles="1" noChangeArrowheads="1" noChangeShapeType="1" noTextEdit="1"/>
              </p:cNvSpPr>
              <p:nvPr>
                <p:ph idx="1"/>
              </p:nvPr>
            </p:nvSpPr>
            <p:spPr>
              <a:xfrm>
                <a:off x="21265" y="929292"/>
                <a:ext cx="6212121" cy="4593021"/>
              </a:xfrm>
              <a:blipFill>
                <a:blip r:embed="rId5"/>
                <a:stretch>
                  <a:fillRect l="-815" b="-15427"/>
                </a:stretch>
              </a:blipFill>
            </p:spPr>
            <p:txBody>
              <a:bodyPr/>
              <a:lstStyle/>
              <a:p>
                <a:r>
                  <a:rPr lang="en-US">
                    <a:noFill/>
                  </a:rPr>
                  <a:t> </a:t>
                </a:r>
              </a:p>
            </p:txBody>
          </p:sp>
        </mc:Fallback>
      </mc:AlternateContent>
      <p:pic>
        <p:nvPicPr>
          <p:cNvPr id="6" name="Picture 5" descr="A picture containing text&#10;&#10;Description automatically generated">
            <a:extLst>
              <a:ext uri="{FF2B5EF4-FFF2-40B4-BE49-F238E27FC236}">
                <a16:creationId xmlns:a16="http://schemas.microsoft.com/office/drawing/2014/main" id="{CBFD60D4-5092-B395-AE01-3719896F54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8656"/>
          <a:stretch/>
        </p:blipFill>
        <p:spPr bwMode="auto">
          <a:xfrm>
            <a:off x="6233386" y="478718"/>
            <a:ext cx="2753297" cy="2205620"/>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E752426C-615B-3A46-D7E3-D60577C27D8F}"/>
              </a:ext>
            </a:extLst>
          </p:cNvPr>
          <p:cNvSpPr txBox="1"/>
          <p:nvPr/>
        </p:nvSpPr>
        <p:spPr>
          <a:xfrm>
            <a:off x="6495903" y="2293174"/>
            <a:ext cx="239057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Arial" panose="020B0604020202020204" pitchFamily="34" charset="0"/>
                <a:cs typeface="Arial" panose="020B0604020202020204" pitchFamily="34" charset="0"/>
              </a:rPr>
              <a:t>OGS 3 mm slabs diffuse- wrapped </a:t>
            </a:r>
          </a:p>
        </p:txBody>
      </p:sp>
      <p:pic>
        <p:nvPicPr>
          <p:cNvPr id="4" name="IMG_5679_36Ch1G.mp4" descr="IMG_5679_36Ch1G.mp4">
            <a:hlinkClick r:id="" action="ppaction://media"/>
            <a:extLst>
              <a:ext uri="{FF2B5EF4-FFF2-40B4-BE49-F238E27FC236}">
                <a16:creationId xmlns:a16="http://schemas.microsoft.com/office/drawing/2014/main" id="{AFD4C113-F36B-0C34-0415-C2FB03C8CF3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49199" y="628881"/>
            <a:ext cx="2921536" cy="5193841"/>
          </a:xfrm>
          <a:prstGeom prst="rect">
            <a:avLst/>
          </a:prstGeom>
        </p:spPr>
      </p:pic>
      <p:pic>
        <p:nvPicPr>
          <p:cNvPr id="7" name="Picture 6" descr="A picture containing person, indoor, hand&#10;&#10;Description automatically generated">
            <a:extLst>
              <a:ext uri="{FF2B5EF4-FFF2-40B4-BE49-F238E27FC236}">
                <a16:creationId xmlns:a16="http://schemas.microsoft.com/office/drawing/2014/main" id="{D6587E02-F34C-1CC2-E71A-6447A414E82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01" t="18944" r="20125" b="8231"/>
          <a:stretch/>
        </p:blipFill>
        <p:spPr>
          <a:xfrm rot="5400000">
            <a:off x="6379073" y="3084631"/>
            <a:ext cx="2508230" cy="2367140"/>
          </a:xfrm>
          <a:prstGeom prst="rect">
            <a:avLst/>
          </a:prstGeom>
        </p:spPr>
      </p:pic>
      <p:sp>
        <p:nvSpPr>
          <p:cNvPr id="8" name="TextBox 7">
            <a:extLst>
              <a:ext uri="{FF2B5EF4-FFF2-40B4-BE49-F238E27FC236}">
                <a16:creationId xmlns:a16="http://schemas.microsoft.com/office/drawing/2014/main" id="{3D216FA1-AEE0-4EC9-2849-7FE1221DD1FA}"/>
              </a:ext>
            </a:extLst>
          </p:cNvPr>
          <p:cNvSpPr txBox="1"/>
          <p:nvPr/>
        </p:nvSpPr>
        <p:spPr>
          <a:xfrm>
            <a:off x="6596112" y="5327816"/>
            <a:ext cx="2172018"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Mold for slabs of varying sizes</a:t>
            </a:r>
          </a:p>
        </p:txBody>
      </p:sp>
    </p:spTree>
    <p:extLst>
      <p:ext uri="{BB962C8B-B14F-4D97-AF65-F5344CB8AC3E}">
        <p14:creationId xmlns:p14="http://schemas.microsoft.com/office/powerpoint/2010/main" val="260432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uclear Explosion Monitoring (NEM)">
            <a:extLst>
              <a:ext uri="{FF2B5EF4-FFF2-40B4-BE49-F238E27FC236}">
                <a16:creationId xmlns:a16="http://schemas.microsoft.com/office/drawing/2014/main" id="{3F6EEFAF-DFB9-044C-8F13-EEC9457E1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570" y="334785"/>
            <a:ext cx="9409430" cy="574796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639ADD5F-06CE-6D42-B2DC-3DB40261FFA4}"/>
              </a:ext>
            </a:extLst>
          </p:cNvPr>
          <p:cNvSpPr>
            <a:spLocks noGrp="1"/>
          </p:cNvSpPr>
          <p:nvPr>
            <p:ph idx="1"/>
          </p:nvPr>
        </p:nvSpPr>
        <p:spPr>
          <a:xfrm>
            <a:off x="0" y="16159"/>
            <a:ext cx="12192000" cy="6068923"/>
          </a:xfrm>
          <a:gradFill flip="none" rotWithShape="1">
            <a:gsLst>
              <a:gs pos="0">
                <a:schemeClr val="accent1">
                  <a:alpha val="34000"/>
                  <a:lumMod val="82898"/>
                  <a:lumOff val="17102"/>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txBody>
          <a:bodyPr>
            <a:noAutofit/>
          </a:bodyPr>
          <a:lstStyle/>
          <a:p>
            <a:pPr marL="457200" lvl="1" indent="0">
              <a:lnSpc>
                <a:spcPct val="125000"/>
              </a:lnSpc>
              <a:buNone/>
            </a:pPr>
            <a:r>
              <a:rPr lang="en-US" sz="4400" dirty="0"/>
              <a:t>Motivation</a:t>
            </a:r>
          </a:p>
          <a:p>
            <a:pPr marL="457200" lvl="1" indent="0">
              <a:lnSpc>
                <a:spcPct val="125000"/>
              </a:lnSpc>
              <a:buNone/>
            </a:pPr>
            <a:endParaRPr lang="en-US" sz="2200" dirty="0"/>
          </a:p>
        </p:txBody>
      </p:sp>
      <p:sp>
        <p:nvSpPr>
          <p:cNvPr id="5" name="TextBox 4">
            <a:extLst>
              <a:ext uri="{FF2B5EF4-FFF2-40B4-BE49-F238E27FC236}">
                <a16:creationId xmlns:a16="http://schemas.microsoft.com/office/drawing/2014/main" id="{8393B080-7E28-E349-8A99-C2D6D89A39A0}"/>
              </a:ext>
            </a:extLst>
          </p:cNvPr>
          <p:cNvSpPr txBox="1"/>
          <p:nvPr/>
        </p:nvSpPr>
        <p:spPr>
          <a:xfrm>
            <a:off x="0" y="636892"/>
            <a:ext cx="7658327" cy="5054653"/>
          </a:xfrm>
          <a:prstGeom prst="rect">
            <a:avLst/>
          </a:prstGeom>
          <a:noFill/>
        </p:spPr>
        <p:txBody>
          <a:bodyPr wrap="square" rtlCol="0">
            <a:spAutoFit/>
          </a:bodyPr>
          <a:lstStyle/>
          <a:p>
            <a:pPr marL="800100" lvl="1" indent="-342900">
              <a:lnSpc>
                <a:spcPct val="150000"/>
              </a:lnSpc>
              <a:buFont typeface="Arial" panose="020B0604020202020204" pitchFamily="34" charset="0"/>
              <a:buChar char="•"/>
            </a:pPr>
            <a:r>
              <a:rPr lang="en-US" sz="2200" dirty="0"/>
              <a:t>Radioxenon, indicator of nuclear weapon detonation, can be detected with beta-gamma coincidence detection system that uses plastic scintillators</a:t>
            </a:r>
          </a:p>
          <a:p>
            <a:pPr marL="800100" lvl="1" indent="-342900">
              <a:lnSpc>
                <a:spcPct val="150000"/>
              </a:lnSpc>
              <a:buFont typeface="Arial" panose="020B0604020202020204" pitchFamily="34" charset="0"/>
              <a:buChar char="•"/>
            </a:pPr>
            <a:r>
              <a:rPr lang="en-US" sz="2200" dirty="0"/>
              <a:t>Plastic scintillators can exhibit radioxenon “memory effect”</a:t>
            </a:r>
            <a:r>
              <a:rPr lang="en-US" sz="2200" baseline="30000" dirty="0"/>
              <a:t>1</a:t>
            </a:r>
            <a:endParaRPr lang="en-US" sz="2200" dirty="0"/>
          </a:p>
          <a:p>
            <a:pPr marL="800100" lvl="1" indent="-342900">
              <a:lnSpc>
                <a:spcPct val="150000"/>
              </a:lnSpc>
              <a:buFont typeface="Arial" panose="020B0604020202020204" pitchFamily="34" charset="0"/>
              <a:buChar char="•"/>
            </a:pPr>
            <a:r>
              <a:rPr lang="en-US" sz="2200" dirty="0"/>
              <a:t>Alternatives like organic stilbenes are expensive and difficult to shape</a:t>
            </a:r>
          </a:p>
          <a:p>
            <a:pPr marL="800100" lvl="1" indent="-342900">
              <a:lnSpc>
                <a:spcPct val="150000"/>
              </a:lnSpc>
              <a:buFont typeface="Arial" panose="020B0604020202020204" pitchFamily="34" charset="0"/>
              <a:buChar char="•"/>
            </a:pPr>
            <a:r>
              <a:rPr lang="en-US" sz="2200" dirty="0"/>
              <a:t>Ideally, new scintillating material with high performance, shaping capabilities, and no memory effect of interest</a:t>
            </a:r>
          </a:p>
          <a:p>
            <a:pPr marL="800100" lvl="1" indent="-342900">
              <a:lnSpc>
                <a:spcPct val="125000"/>
              </a:lnSpc>
              <a:buFont typeface="Arial" panose="020B0604020202020204" pitchFamily="34" charset="0"/>
              <a:buChar char="•"/>
            </a:pPr>
            <a:endParaRPr lang="en-US" sz="2200" dirty="0">
              <a:sym typeface="Wingdings" pitchFamily="2" charset="2"/>
            </a:endParaRPr>
          </a:p>
        </p:txBody>
      </p:sp>
      <p:pic>
        <p:nvPicPr>
          <p:cNvPr id="6" name="Picture 2" descr="Fig. 3">
            <a:extLst>
              <a:ext uri="{FF2B5EF4-FFF2-40B4-BE49-F238E27FC236}">
                <a16:creationId xmlns:a16="http://schemas.microsoft.com/office/drawing/2014/main" id="{B245253C-F32A-3396-3A90-FFCD22845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327" y="1075570"/>
            <a:ext cx="3502206" cy="263459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155E2B6-4157-5EC6-807B-5758136449EC}"/>
              </a:ext>
            </a:extLst>
          </p:cNvPr>
          <p:cNvSpPr/>
          <p:nvPr/>
        </p:nvSpPr>
        <p:spPr>
          <a:xfrm>
            <a:off x="7970043" y="3583037"/>
            <a:ext cx="2878774" cy="646331"/>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dirty="0">
                <a:solidFill>
                  <a:srgbClr val="333333"/>
                </a:solidFill>
                <a:latin typeface="Arial" panose="020B0604020202020204" pitchFamily="34" charset="0"/>
                <a:cs typeface="Arial" panose="020B0604020202020204" pitchFamily="34" charset="0"/>
              </a:rPr>
              <a:t>Coincidence detector with rounded plastic cell</a:t>
            </a:r>
            <a:r>
              <a:rPr lang="en-US" baseline="30000" dirty="0">
                <a:solidFill>
                  <a:srgbClr val="333333"/>
                </a:solidFill>
                <a:latin typeface="Arial" panose="020B0604020202020204" pitchFamily="34" charset="0"/>
                <a:cs typeface="Arial" panose="020B0604020202020204" pitchFamily="34" charset="0"/>
              </a:rPr>
              <a:t>2</a:t>
            </a:r>
            <a:r>
              <a:rPr lang="en-US" dirty="0">
                <a:solidFill>
                  <a:srgbClr val="333333"/>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CDFAA4B-8307-3217-DDA9-8004121FF793}"/>
              </a:ext>
            </a:extLst>
          </p:cNvPr>
          <p:cNvSpPr txBox="1"/>
          <p:nvPr/>
        </p:nvSpPr>
        <p:spPr>
          <a:xfrm>
            <a:off x="-426131" y="5132875"/>
            <a:ext cx="7276874" cy="1015663"/>
          </a:xfrm>
          <a:prstGeom prst="rect">
            <a:avLst/>
          </a:prstGeom>
          <a:noFill/>
        </p:spPr>
        <p:txBody>
          <a:bodyPr wrap="square">
            <a:spAutoFit/>
          </a:bodyPr>
          <a:lstStyle/>
          <a:p>
            <a:pPr lvl="1"/>
            <a:r>
              <a:rPr lang="en-US" sz="1200" baseline="30000" dirty="0"/>
              <a:t>1</a:t>
            </a:r>
            <a:r>
              <a:rPr lang="en-US" sz="1200" dirty="0"/>
              <a:t>L. </a:t>
            </a:r>
            <a:r>
              <a:rPr lang="en-US" sz="1200" dirty="0" err="1"/>
              <a:t>Blackberg</a:t>
            </a:r>
            <a:r>
              <a:rPr lang="en-US" sz="1200" dirty="0"/>
              <a:t>, </a:t>
            </a:r>
            <a:r>
              <a:rPr lang="en-US" sz="1200" i="1" dirty="0"/>
              <a:t>et al.,</a:t>
            </a:r>
            <a:r>
              <a:rPr lang="en-US" sz="1200" dirty="0"/>
              <a:t> “Investigations of surface coatings to reduce memory effect in plastic scintillator detectors used for radioxenon detection,” </a:t>
            </a:r>
            <a:r>
              <a:rPr lang="en-US" sz="1200" i="1" dirty="0"/>
              <a:t>NUCL. INSTR. METH. A.</a:t>
            </a:r>
            <a:r>
              <a:rPr lang="en-US" sz="1200" dirty="0"/>
              <a:t>, vol. 656, no. 1, pp. 84 – 91, 2011. [Online]. Available: http://</a:t>
            </a:r>
            <a:r>
              <a:rPr lang="en-US" sz="1200" dirty="0" err="1"/>
              <a:t>www.sciencedirect.com</a:t>
            </a:r>
            <a:r>
              <a:rPr lang="en-US" sz="1200" dirty="0"/>
              <a:t>/science/article/</a:t>
            </a:r>
            <a:r>
              <a:rPr lang="en-US" sz="1200" dirty="0" err="1"/>
              <a:t>pii</a:t>
            </a:r>
            <a:r>
              <a:rPr lang="en-US" sz="1200" dirty="0"/>
              <a:t>/S0168900211014884</a:t>
            </a:r>
          </a:p>
          <a:p>
            <a:pPr lvl="1"/>
            <a:r>
              <a:rPr lang="en-US" sz="1200" baseline="30000" dirty="0"/>
              <a:t>2</a:t>
            </a:r>
            <a:r>
              <a:rPr lang="en-US" sz="1200" dirty="0"/>
              <a:t>Sivels, C.B., </a:t>
            </a:r>
            <a:r>
              <a:rPr lang="en-US" sz="1200" i="1" dirty="0"/>
              <a:t>et al.,</a:t>
            </a:r>
            <a:r>
              <a:rPr lang="en-US" sz="1200" dirty="0"/>
              <a:t> ”A review of the developments of radioxenon detectors for nuclear explosion monitoring,” </a:t>
            </a:r>
            <a:r>
              <a:rPr lang="en-US" sz="1200" i="1" dirty="0"/>
              <a:t>J </a:t>
            </a:r>
            <a:r>
              <a:rPr lang="en-US" sz="1200" i="1" dirty="0" err="1"/>
              <a:t>Radioanal</a:t>
            </a:r>
            <a:r>
              <a:rPr lang="en-US" sz="1200" i="1" dirty="0"/>
              <a:t> </a:t>
            </a:r>
            <a:r>
              <a:rPr lang="en-US" sz="1200" i="1" dirty="0" err="1"/>
              <a:t>Nucl</a:t>
            </a:r>
            <a:r>
              <a:rPr lang="en-US" sz="1200" i="1" dirty="0"/>
              <a:t> Chem</a:t>
            </a:r>
            <a:r>
              <a:rPr lang="en-US" sz="1200" dirty="0"/>
              <a:t> </a:t>
            </a:r>
            <a:r>
              <a:rPr lang="en-US" sz="1200" b="1" dirty="0"/>
              <a:t>314, </a:t>
            </a:r>
            <a:r>
              <a:rPr lang="en-US" sz="1200" dirty="0"/>
              <a:t>829–841 (2017). https://</a:t>
            </a:r>
            <a:r>
              <a:rPr lang="en-US" sz="1200" dirty="0" err="1"/>
              <a:t>doi.org</a:t>
            </a:r>
            <a:r>
              <a:rPr lang="en-US" sz="1200" dirty="0"/>
              <a:t>/10.1007/s10967-017-5489-2</a:t>
            </a:r>
          </a:p>
        </p:txBody>
      </p:sp>
    </p:spTree>
    <p:extLst>
      <p:ext uri="{BB962C8B-B14F-4D97-AF65-F5344CB8AC3E}">
        <p14:creationId xmlns:p14="http://schemas.microsoft.com/office/powerpoint/2010/main" val="1819465698"/>
      </p:ext>
    </p:extLst>
  </p:cSld>
  <p:clrMapOvr>
    <a:masterClrMapping/>
  </p:clrMapOvr>
  <mc:AlternateContent xmlns:mc="http://schemas.openxmlformats.org/markup-compatibility/2006" xmlns:p14="http://schemas.microsoft.com/office/powerpoint/2010/main">
    <mc:Choice Requires="p14">
      <p:transition spd="slow" p14:dur="2000" advTm="66055"/>
    </mc:Choice>
    <mc:Fallback xmlns="">
      <p:transition spd="slow" advTm="6605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93B080-7E28-E349-8A99-C2D6D89A39A0}"/>
              </a:ext>
            </a:extLst>
          </p:cNvPr>
          <p:cNvSpPr txBox="1"/>
          <p:nvPr/>
        </p:nvSpPr>
        <p:spPr>
          <a:xfrm>
            <a:off x="0" y="1075570"/>
            <a:ext cx="7487478" cy="4644861"/>
          </a:xfrm>
          <a:prstGeom prst="rect">
            <a:avLst/>
          </a:prstGeom>
          <a:noFill/>
        </p:spPr>
        <p:txBody>
          <a:bodyPr wrap="square" rtlCol="0">
            <a:spAutoFit/>
          </a:bodyPr>
          <a:lstStyle/>
          <a:p>
            <a:pPr marL="800100" lvl="1" indent="-342900">
              <a:lnSpc>
                <a:spcPct val="125000"/>
              </a:lnSpc>
              <a:buFont typeface="Arial" panose="020B0604020202020204" pitchFamily="34" charset="0"/>
              <a:buChar char="•"/>
            </a:pPr>
            <a:r>
              <a:rPr lang="en-US" sz="2200" dirty="0"/>
              <a:t>We are testing and casting new small-molecule organic glass scintillating (OGS) material* </a:t>
            </a:r>
          </a:p>
          <a:p>
            <a:pPr marL="1257300" lvl="2" indent="-342900">
              <a:lnSpc>
                <a:spcPct val="125000"/>
              </a:lnSpc>
              <a:buFont typeface="Arial" panose="020B0604020202020204" pitchFamily="34" charset="0"/>
              <a:buChar char="•"/>
            </a:pPr>
            <a:r>
              <a:rPr lang="en-US" sz="2200" dirty="0"/>
              <a:t>Potential substitute of plastic scintillators in beta cell</a:t>
            </a:r>
          </a:p>
          <a:p>
            <a:pPr marL="800100" lvl="1" indent="-342900">
              <a:lnSpc>
                <a:spcPct val="125000"/>
              </a:lnSpc>
              <a:buFont typeface="Arial" panose="020B0604020202020204" pitchFamily="34" charset="0"/>
              <a:buChar char="•"/>
            </a:pPr>
            <a:r>
              <a:rPr lang="en-US" sz="2200" dirty="0"/>
              <a:t>Currently in early stages of project, goal is to characterize OGS </a:t>
            </a:r>
          </a:p>
          <a:p>
            <a:pPr marL="800100" lvl="1" indent="-342900">
              <a:lnSpc>
                <a:spcPct val="125000"/>
              </a:lnSpc>
              <a:buFont typeface="Arial" panose="020B0604020202020204" pitchFamily="34" charset="0"/>
              <a:buChar char="•"/>
            </a:pPr>
            <a:r>
              <a:rPr lang="en-US" sz="2200" b="1" dirty="0"/>
              <a:t>We tested OGS various dimensions and reflective wrappings to characterize:</a:t>
            </a:r>
          </a:p>
          <a:p>
            <a:pPr marL="1371600" lvl="2" indent="-457200">
              <a:lnSpc>
                <a:spcPct val="125000"/>
              </a:lnSpc>
              <a:buFont typeface="+mj-lt"/>
              <a:buAutoNum type="arabicPeriod"/>
            </a:pPr>
            <a:r>
              <a:rPr lang="en-US" sz="2200" b="1" dirty="0"/>
              <a:t>Energy resolution</a:t>
            </a:r>
          </a:p>
          <a:p>
            <a:pPr marL="1371600" lvl="2" indent="-457200">
              <a:lnSpc>
                <a:spcPct val="125000"/>
              </a:lnSpc>
              <a:buFont typeface="+mj-lt"/>
              <a:buAutoNum type="arabicPeriod"/>
            </a:pPr>
            <a:r>
              <a:rPr lang="en-US" sz="2200" b="1" dirty="0"/>
              <a:t>Coincidence timing resolution (CTR)</a:t>
            </a:r>
          </a:p>
          <a:p>
            <a:pPr marL="1371600" lvl="2" indent="-457200">
              <a:lnSpc>
                <a:spcPct val="125000"/>
              </a:lnSpc>
              <a:buFont typeface="+mj-lt"/>
              <a:buAutoNum type="arabicPeriod"/>
            </a:pPr>
            <a:r>
              <a:rPr lang="en-US" sz="2200" b="1" dirty="0"/>
              <a:t>Pulse shape discrimination (PSD) capabilities</a:t>
            </a:r>
          </a:p>
          <a:p>
            <a:pPr lvl="1">
              <a:lnSpc>
                <a:spcPct val="125000"/>
              </a:lnSpc>
            </a:pPr>
            <a:r>
              <a:rPr lang="en-US" dirty="0"/>
              <a:t>*Developed by Sandia National Laboratories</a:t>
            </a:r>
          </a:p>
        </p:txBody>
      </p:sp>
      <p:sp>
        <p:nvSpPr>
          <p:cNvPr id="11" name="Title 1">
            <a:extLst>
              <a:ext uri="{FF2B5EF4-FFF2-40B4-BE49-F238E27FC236}">
                <a16:creationId xmlns:a16="http://schemas.microsoft.com/office/drawing/2014/main" id="{F71B3BCE-8AE9-5900-D19D-023C9CB9EF57}"/>
              </a:ext>
            </a:extLst>
          </p:cNvPr>
          <p:cNvSpPr>
            <a:spLocks noGrp="1"/>
          </p:cNvSpPr>
          <p:nvPr>
            <p:ph type="title"/>
          </p:nvPr>
        </p:nvSpPr>
        <p:spPr>
          <a:xfrm>
            <a:off x="119340" y="117010"/>
            <a:ext cx="11353800" cy="1325563"/>
          </a:xfrm>
        </p:spPr>
        <p:txBody>
          <a:bodyPr/>
          <a:lstStyle/>
          <a:p>
            <a:r>
              <a:rPr lang="en-US" dirty="0"/>
              <a:t>Project Mission</a:t>
            </a:r>
          </a:p>
        </p:txBody>
      </p:sp>
      <p:pic>
        <p:nvPicPr>
          <p:cNvPr id="9" name="Picture 2" descr="Sandia National Labs (@SandiaLabs) / Twitter">
            <a:extLst>
              <a:ext uri="{FF2B5EF4-FFF2-40B4-BE49-F238E27FC236}">
                <a16:creationId xmlns:a16="http://schemas.microsoft.com/office/drawing/2014/main" id="{12E58C5F-6819-9C37-C82E-AB693349C6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9311" y="5321502"/>
            <a:ext cx="398929" cy="3989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Text&#10;&#10;Description automatically generated">
            <a:extLst>
              <a:ext uri="{FF2B5EF4-FFF2-40B4-BE49-F238E27FC236}">
                <a16:creationId xmlns:a16="http://schemas.microsoft.com/office/drawing/2014/main" id="{C77AF17C-1F71-8967-9158-7BF4400FCD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550" t="341" r="32032" b="50329"/>
          <a:stretch/>
        </p:blipFill>
        <p:spPr>
          <a:xfrm rot="5400000">
            <a:off x="9081857" y="2578855"/>
            <a:ext cx="2073228" cy="3412067"/>
          </a:xfrm>
          <a:prstGeom prst="rect">
            <a:avLst/>
          </a:prstGeom>
          <a:ln w="38100">
            <a:solidFill>
              <a:schemeClr val="dk1"/>
            </a:solidFill>
          </a:ln>
        </p:spPr>
      </p:pic>
      <p:pic>
        <p:nvPicPr>
          <p:cNvPr id="2" name="Picture 1">
            <a:extLst>
              <a:ext uri="{FF2B5EF4-FFF2-40B4-BE49-F238E27FC236}">
                <a16:creationId xmlns:a16="http://schemas.microsoft.com/office/drawing/2014/main" id="{31009C49-9669-65BD-8F24-B1254C7033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627" t="5772" r="33894" b="21897"/>
          <a:stretch/>
        </p:blipFill>
        <p:spPr>
          <a:xfrm rot="5400000">
            <a:off x="9132622" y="531655"/>
            <a:ext cx="1971700" cy="2709335"/>
          </a:xfrm>
          <a:prstGeom prst="rect">
            <a:avLst/>
          </a:prstGeom>
          <a:ln w="38100">
            <a:solidFill>
              <a:schemeClr val="dk1"/>
            </a:solidFill>
          </a:ln>
        </p:spPr>
      </p:pic>
      <p:sp>
        <p:nvSpPr>
          <p:cNvPr id="3" name="TextBox 2">
            <a:extLst>
              <a:ext uri="{FF2B5EF4-FFF2-40B4-BE49-F238E27FC236}">
                <a16:creationId xmlns:a16="http://schemas.microsoft.com/office/drawing/2014/main" id="{EE1DDAD9-2972-F616-7481-155D5B41344B}"/>
              </a:ext>
            </a:extLst>
          </p:cNvPr>
          <p:cNvSpPr txBox="1"/>
          <p:nvPr/>
        </p:nvSpPr>
        <p:spPr>
          <a:xfrm>
            <a:off x="8794218" y="2687507"/>
            <a:ext cx="2648503" cy="369332"/>
          </a:xfrm>
          <a:prstGeom prst="rect">
            <a:avLst/>
          </a:prstGeom>
          <a:ln w="38100">
            <a:solidFill>
              <a:schemeClr val="dk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Arial" panose="020B0604020202020204" pitchFamily="34" charset="0"/>
                <a:cs typeface="Arial" panose="020B0604020202020204" pitchFamily="34" charset="0"/>
              </a:rPr>
              <a:t>OGS 6 mm edge cubes </a:t>
            </a:r>
          </a:p>
        </p:txBody>
      </p:sp>
      <p:sp>
        <p:nvSpPr>
          <p:cNvPr id="4" name="TextBox 3">
            <a:extLst>
              <a:ext uri="{FF2B5EF4-FFF2-40B4-BE49-F238E27FC236}">
                <a16:creationId xmlns:a16="http://schemas.microsoft.com/office/drawing/2014/main" id="{54746B4A-748A-EDEB-2116-3679079620A5}"/>
              </a:ext>
            </a:extLst>
          </p:cNvPr>
          <p:cNvSpPr txBox="1"/>
          <p:nvPr/>
        </p:nvSpPr>
        <p:spPr>
          <a:xfrm>
            <a:off x="8794219" y="5209668"/>
            <a:ext cx="2648503" cy="369332"/>
          </a:xfrm>
          <a:prstGeom prst="rect">
            <a:avLst/>
          </a:prstGeom>
          <a:ln w="38100">
            <a:solidFill>
              <a:schemeClr val="dk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Arial" panose="020B0604020202020204" pitchFamily="34" charset="0"/>
                <a:cs typeface="Arial" panose="020B0604020202020204" pitchFamily="34" charset="0"/>
              </a:rPr>
              <a:t>OGS 4 mm thick slab </a:t>
            </a:r>
          </a:p>
        </p:txBody>
      </p:sp>
    </p:spTree>
    <p:extLst>
      <p:ext uri="{BB962C8B-B14F-4D97-AF65-F5344CB8AC3E}">
        <p14:creationId xmlns:p14="http://schemas.microsoft.com/office/powerpoint/2010/main" val="3489609915"/>
      </p:ext>
    </p:extLst>
  </p:cSld>
  <p:clrMapOvr>
    <a:masterClrMapping/>
  </p:clrMapOvr>
  <mc:AlternateContent xmlns:mc="http://schemas.openxmlformats.org/markup-compatibility/2006" xmlns:p14="http://schemas.microsoft.com/office/powerpoint/2010/main">
    <mc:Choice Requires="p14">
      <p:transition spd="slow" p14:dur="2000" advTm="32844"/>
    </mc:Choice>
    <mc:Fallback xmlns="">
      <p:transition spd="slow" advTm="3284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page40image11428592">
            <a:extLst>
              <a:ext uri="{FF2B5EF4-FFF2-40B4-BE49-F238E27FC236}">
                <a16:creationId xmlns:a16="http://schemas.microsoft.com/office/drawing/2014/main" id="{0234E44A-D2F3-09CE-6A8F-D709CFACE7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058" y="3148800"/>
            <a:ext cx="4067927" cy="3009968"/>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796B1F-B4CC-4640-A7B7-9D64F34FA692}"/>
              </a:ext>
            </a:extLst>
          </p:cNvPr>
          <p:cNvSpPr>
            <a:spLocks noGrp="1"/>
          </p:cNvSpPr>
          <p:nvPr>
            <p:ph type="title"/>
          </p:nvPr>
        </p:nvSpPr>
        <p:spPr>
          <a:xfrm>
            <a:off x="0" y="56813"/>
            <a:ext cx="11353800" cy="1325563"/>
          </a:xfrm>
        </p:spPr>
        <p:txBody>
          <a:bodyPr/>
          <a:lstStyle/>
          <a:p>
            <a:r>
              <a:rPr lang="en-US" dirty="0"/>
              <a:t>MTV Impact and NNSA Mission Relevance</a:t>
            </a:r>
          </a:p>
        </p:txBody>
      </p:sp>
      <p:pic>
        <p:nvPicPr>
          <p:cNvPr id="4" name="Picture 3" descr="A couple of women wearing face masks&#10;&#10;Description automatically generated with low confidence">
            <a:extLst>
              <a:ext uri="{FF2B5EF4-FFF2-40B4-BE49-F238E27FC236}">
                <a16:creationId xmlns:a16="http://schemas.microsoft.com/office/drawing/2014/main" id="{5DBC0A73-8ABE-1B5F-A7D1-8989B3222A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507" y="1104856"/>
            <a:ext cx="2835167" cy="1883955"/>
          </a:xfrm>
          <a:prstGeom prst="rect">
            <a:avLst/>
          </a:prstGeom>
          <a:ln w="38100">
            <a:solidFill>
              <a:schemeClr val="dk1"/>
            </a:solidFill>
          </a:ln>
        </p:spPr>
      </p:pic>
      <p:pic>
        <p:nvPicPr>
          <p:cNvPr id="5" name="Picture 6" descr="Sandia National Laboratories - Wikipedia">
            <a:extLst>
              <a:ext uri="{FF2B5EF4-FFF2-40B4-BE49-F238E27FC236}">
                <a16:creationId xmlns:a16="http://schemas.microsoft.com/office/drawing/2014/main" id="{D582C995-FBBD-DE30-77E2-34C54AF418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3208" y="283718"/>
            <a:ext cx="2179391" cy="8717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EA18C8-0C4A-F637-EB97-8107242EDD66}"/>
              </a:ext>
            </a:extLst>
          </p:cNvPr>
          <p:cNvSpPr txBox="1"/>
          <p:nvPr/>
        </p:nvSpPr>
        <p:spPr>
          <a:xfrm>
            <a:off x="572609" y="2841297"/>
            <a:ext cx="3386962" cy="369332"/>
          </a:xfrm>
          <a:prstGeom prst="rect">
            <a:avLst/>
          </a:prstGeom>
          <a:solidFill>
            <a:schemeClr val="bg1"/>
          </a:solidFill>
          <a:ln w="38100">
            <a:solidFill>
              <a:schemeClr val="dk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tx1"/>
                </a:solidFill>
                <a:latin typeface="Arial" panose="020B0604020202020204" pitchFamily="34" charset="0"/>
                <a:cs typeface="Arial" panose="020B0604020202020204" pitchFamily="34" charset="0"/>
              </a:rPr>
              <a:t>MTV students Leah and Tessa</a:t>
            </a:r>
          </a:p>
        </p:txBody>
      </p:sp>
      <p:sp>
        <p:nvSpPr>
          <p:cNvPr id="8" name="TextBox 7">
            <a:extLst>
              <a:ext uri="{FF2B5EF4-FFF2-40B4-BE49-F238E27FC236}">
                <a16:creationId xmlns:a16="http://schemas.microsoft.com/office/drawing/2014/main" id="{90467ABA-C689-09FB-703B-783AAEF52DEF}"/>
              </a:ext>
            </a:extLst>
          </p:cNvPr>
          <p:cNvSpPr txBox="1"/>
          <p:nvPr/>
        </p:nvSpPr>
        <p:spPr>
          <a:xfrm>
            <a:off x="4532180" y="1347102"/>
            <a:ext cx="7220419" cy="4461221"/>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en-US" sz="2000" dirty="0">
                <a:cs typeface="Arial" panose="020B0604020202020204" pitchFamily="34" charset="0"/>
              </a:rPr>
              <a:t>Project built from collaborations with Sandia National Laboratories</a:t>
            </a:r>
          </a:p>
          <a:p>
            <a:pPr marL="342900" indent="-342900">
              <a:lnSpc>
                <a:spcPct val="130000"/>
              </a:lnSpc>
              <a:buFont typeface="Arial" panose="020B0604020202020204" pitchFamily="34" charset="0"/>
              <a:buChar char="•"/>
            </a:pPr>
            <a:r>
              <a:rPr lang="en-US" sz="2000" dirty="0">
                <a:cs typeface="Arial" panose="020B0604020202020204" pitchFamily="34" charset="0"/>
              </a:rPr>
              <a:t>Characterization provides valuable insight into this new scintillator’s potential in radioxenon monitoring</a:t>
            </a:r>
          </a:p>
          <a:p>
            <a:pPr marL="342900" indent="-342900">
              <a:lnSpc>
                <a:spcPct val="130000"/>
              </a:lnSpc>
              <a:buFont typeface="Arial" panose="020B0604020202020204" pitchFamily="34" charset="0"/>
              <a:buChar char="•"/>
            </a:pPr>
            <a:r>
              <a:rPr lang="en-US" sz="2000" dirty="0">
                <a:cs typeface="Arial" panose="020B0604020202020204" pitchFamily="34" charset="0"/>
              </a:rPr>
              <a:t>Compared to plastic scintillators, we ideally want…</a:t>
            </a:r>
          </a:p>
          <a:p>
            <a:pPr marL="800100" lvl="1" indent="-342900">
              <a:lnSpc>
                <a:spcPct val="130000"/>
              </a:lnSpc>
              <a:buFont typeface="Arial" panose="020B0604020202020204" pitchFamily="34" charset="0"/>
              <a:buChar char="•"/>
            </a:pPr>
            <a:r>
              <a:rPr lang="en-US" sz="2000" u="sng" dirty="0">
                <a:cs typeface="Arial" panose="020B0604020202020204" pitchFamily="34" charset="0"/>
              </a:rPr>
              <a:t>Improved energy resolution </a:t>
            </a:r>
            <a:r>
              <a:rPr lang="en-US" sz="2000" dirty="0">
                <a:cs typeface="Arial" panose="020B0604020202020204" pitchFamily="34" charset="0"/>
                <a:sym typeface="Wingdings" pitchFamily="2" charset="2"/>
              </a:rPr>
              <a:t> better distinction of key radioxenon isotopes used for event identification</a:t>
            </a:r>
          </a:p>
          <a:p>
            <a:pPr marL="800100" lvl="1" indent="-342900">
              <a:lnSpc>
                <a:spcPct val="130000"/>
              </a:lnSpc>
              <a:buFont typeface="Arial" panose="020B0604020202020204" pitchFamily="34" charset="0"/>
              <a:buChar char="•"/>
            </a:pPr>
            <a:r>
              <a:rPr lang="en-US" sz="2000" u="sng" dirty="0">
                <a:cs typeface="Arial" panose="020B0604020202020204" pitchFamily="34" charset="0"/>
              </a:rPr>
              <a:t>Improved timing resolution </a:t>
            </a:r>
            <a:r>
              <a:rPr lang="en-US" sz="2000" dirty="0">
                <a:cs typeface="Arial" panose="020B0604020202020204" pitchFamily="34" charset="0"/>
                <a:sym typeface="Wingdings" pitchFamily="2" charset="2"/>
              </a:rPr>
              <a:t> increased confidence in coincidence measurements, reducing background</a:t>
            </a:r>
          </a:p>
          <a:p>
            <a:pPr marL="800100" lvl="1" indent="-342900">
              <a:lnSpc>
                <a:spcPct val="130000"/>
              </a:lnSpc>
              <a:buFont typeface="Arial" panose="020B0604020202020204" pitchFamily="34" charset="0"/>
              <a:buChar char="•"/>
            </a:pPr>
            <a:r>
              <a:rPr lang="en-US" sz="2000" u="sng" dirty="0">
                <a:cs typeface="Arial" panose="020B0604020202020204" pitchFamily="34" charset="0"/>
                <a:sym typeface="Wingdings" pitchFamily="2" charset="2"/>
              </a:rPr>
              <a:t>Improved PSD</a:t>
            </a:r>
            <a:r>
              <a:rPr lang="en-US" sz="2000" dirty="0">
                <a:cs typeface="Arial" panose="020B0604020202020204" pitchFamily="34" charset="0"/>
                <a:sym typeface="Wingdings" pitchFamily="2" charset="2"/>
              </a:rPr>
              <a:t>  better distinction between radioxenon and radon alpha particles</a:t>
            </a:r>
            <a:endParaRPr lang="en-US" sz="2000" dirty="0">
              <a:cs typeface="Arial" panose="020B0604020202020204" pitchFamily="34" charset="0"/>
            </a:endParaRPr>
          </a:p>
        </p:txBody>
      </p:sp>
      <p:sp>
        <p:nvSpPr>
          <p:cNvPr id="9" name="TextBox 8">
            <a:extLst>
              <a:ext uri="{FF2B5EF4-FFF2-40B4-BE49-F238E27FC236}">
                <a16:creationId xmlns:a16="http://schemas.microsoft.com/office/drawing/2014/main" id="{D45B218A-F7FD-7E2B-C0C3-927C1DCB28E0}"/>
              </a:ext>
            </a:extLst>
          </p:cNvPr>
          <p:cNvSpPr txBox="1"/>
          <p:nvPr/>
        </p:nvSpPr>
        <p:spPr>
          <a:xfrm>
            <a:off x="2986988" y="5820530"/>
            <a:ext cx="3386962" cy="769441"/>
          </a:xfrm>
          <a:prstGeom prst="rect">
            <a:avLst/>
          </a:prstGeom>
          <a:solidFill>
            <a:schemeClr val="bg1"/>
          </a:solidFill>
          <a:ln w="38100">
            <a:solidFill>
              <a:schemeClr val="dk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a:cs typeface="Arial" panose="020B0604020202020204" pitchFamily="34" charset="0"/>
              </a:rPr>
              <a:t>C.B. </a:t>
            </a:r>
            <a:r>
              <a:rPr lang="en-US" sz="1100" dirty="0" err="1">
                <a:cs typeface="Arial" panose="020B0604020202020204" pitchFamily="34" charset="0"/>
              </a:rPr>
              <a:t>Sivels</a:t>
            </a:r>
            <a:r>
              <a:rPr lang="en-US" sz="1100" dirty="0">
                <a:cs typeface="Arial" panose="020B0604020202020204" pitchFamily="34" charset="0"/>
              </a:rPr>
              <a:t> (2018). Development of an Advanced Radioxenon Detector for Nuclear Explosion Monitoring (Handle: 2027.42/147543) [Doctoral dissertation, University of Michigan, Ann Arbor]. Deep Blue</a:t>
            </a:r>
          </a:p>
        </p:txBody>
      </p:sp>
    </p:spTree>
    <p:extLst>
      <p:ext uri="{BB962C8B-B14F-4D97-AF65-F5344CB8AC3E}">
        <p14:creationId xmlns:p14="http://schemas.microsoft.com/office/powerpoint/2010/main" val="1949811433"/>
      </p:ext>
    </p:extLst>
  </p:cSld>
  <p:clrMapOvr>
    <a:masterClrMapping/>
  </p:clrMapOvr>
  <mc:AlternateContent xmlns:mc="http://schemas.openxmlformats.org/markup-compatibility/2006" xmlns:p14="http://schemas.microsoft.com/office/powerpoint/2010/main">
    <mc:Choice Requires="p14">
      <p:transition spd="slow" p14:dur="2000" advTm="67361"/>
    </mc:Choice>
    <mc:Fallback xmlns="">
      <p:transition spd="slow" advTm="6736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A79CA-0790-D896-404E-3336302062AF}"/>
              </a:ext>
            </a:extLst>
          </p:cNvPr>
          <p:cNvSpPr>
            <a:spLocks noGrp="1"/>
          </p:cNvSpPr>
          <p:nvPr>
            <p:ph type="title"/>
          </p:nvPr>
        </p:nvSpPr>
        <p:spPr/>
        <p:txBody>
          <a:bodyPr/>
          <a:lstStyle/>
          <a:p>
            <a:r>
              <a:rPr lang="en-US" dirty="0"/>
              <a:t>Organic Glass Scintillating (OGS) Material</a:t>
            </a:r>
          </a:p>
        </p:txBody>
      </p:sp>
      <p:sp>
        <p:nvSpPr>
          <p:cNvPr id="4" name="TextBox 3">
            <a:extLst>
              <a:ext uri="{FF2B5EF4-FFF2-40B4-BE49-F238E27FC236}">
                <a16:creationId xmlns:a16="http://schemas.microsoft.com/office/drawing/2014/main" id="{B758E396-828C-DB24-4D4C-722096EF629C}"/>
              </a:ext>
            </a:extLst>
          </p:cNvPr>
          <p:cNvSpPr txBox="1"/>
          <p:nvPr/>
        </p:nvSpPr>
        <p:spPr>
          <a:xfrm>
            <a:off x="441402" y="1114323"/>
            <a:ext cx="5765118" cy="3737946"/>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2000" dirty="0">
                <a:ea typeface="Roboto" panose="02000000000000000000" pitchFamily="2" charset="0"/>
                <a:cs typeface="Arial" panose="020B0604020202020204" pitchFamily="34" charset="0"/>
              </a:rPr>
              <a:t>OGS material produced by Sandia National Laboratories</a:t>
            </a:r>
            <a:r>
              <a:rPr lang="en-US" sz="2000" baseline="30000" dirty="0">
                <a:ea typeface="Roboto" panose="02000000000000000000" pitchFamily="2" charset="0"/>
                <a:cs typeface="Arial" panose="020B0604020202020204" pitchFamily="34" charset="0"/>
              </a:rPr>
              <a:t>3</a:t>
            </a:r>
          </a:p>
          <a:p>
            <a:pPr marL="171450" indent="-171450">
              <a:lnSpc>
                <a:spcPct val="150000"/>
              </a:lnSpc>
              <a:buFont typeface="Arial" panose="020B0604020202020204" pitchFamily="34" charset="0"/>
              <a:buChar char="•"/>
            </a:pPr>
            <a:r>
              <a:rPr lang="en-US" sz="2000" dirty="0">
                <a:ea typeface="Roboto" panose="02000000000000000000" pitchFamily="2" charset="0"/>
                <a:cs typeface="Arial" panose="020B0604020202020204" pitchFamily="34" charset="0"/>
              </a:rPr>
              <a:t>OGS emits blue light</a:t>
            </a:r>
            <a:endParaRPr lang="en-US" sz="2000" dirty="0">
              <a:highlight>
                <a:srgbClr val="FFFF00"/>
              </a:highlight>
              <a:ea typeface="Roboto" panose="02000000000000000000" pitchFamily="2" charset="0"/>
              <a:cs typeface="Arial" panose="020B0604020202020204" pitchFamily="34" charset="0"/>
            </a:endParaRPr>
          </a:p>
          <a:p>
            <a:pPr marL="171450" indent="-171450">
              <a:lnSpc>
                <a:spcPct val="150000"/>
              </a:lnSpc>
              <a:buFont typeface="Arial" panose="020B0604020202020204" pitchFamily="34" charset="0"/>
              <a:buChar char="•"/>
            </a:pPr>
            <a:r>
              <a:rPr lang="en-US" sz="2000" dirty="0">
                <a:ea typeface="Roboto" panose="02000000000000000000" pitchFamily="2" charset="0"/>
                <a:cs typeface="Arial" panose="020B0604020202020204" pitchFamily="34" charset="0"/>
              </a:rPr>
              <a:t>90:10 mixture of P2 and P3 with 0.2 </a:t>
            </a:r>
            <a:r>
              <a:rPr lang="en-US" sz="2000" dirty="0" err="1">
                <a:ea typeface="Roboto" panose="02000000000000000000" pitchFamily="2" charset="0"/>
                <a:cs typeface="Arial" panose="020B0604020202020204" pitchFamily="34" charset="0"/>
              </a:rPr>
              <a:t>wt</a:t>
            </a:r>
            <a:r>
              <a:rPr lang="en-US" sz="2000" dirty="0">
                <a:ea typeface="Roboto" panose="02000000000000000000" pitchFamily="2" charset="0"/>
                <a:cs typeface="Arial" panose="020B0604020202020204" pitchFamily="34" charset="0"/>
              </a:rPr>
              <a:t>% bis-MSB wavelength shifter</a:t>
            </a:r>
          </a:p>
          <a:p>
            <a:pPr marL="171450" indent="-171450">
              <a:lnSpc>
                <a:spcPct val="150000"/>
              </a:lnSpc>
              <a:buFont typeface="Arial" panose="020B0604020202020204" pitchFamily="34" charset="0"/>
              <a:buChar char="•"/>
            </a:pPr>
            <a:r>
              <a:rPr lang="en-US" sz="2000" dirty="0">
                <a:ea typeface="Roboto" panose="02000000000000000000" pitchFamily="2" charset="0"/>
                <a:cs typeface="Arial" panose="020B0604020202020204" pitchFamily="34" charset="0"/>
              </a:rPr>
              <a:t>Can be used in many applications, including imaging (see oral presentation “Particle Imager and Visualization in Mixed Reality” Ricardo Lopez)</a:t>
            </a:r>
          </a:p>
        </p:txBody>
      </p:sp>
      <p:sp>
        <p:nvSpPr>
          <p:cNvPr id="6" name="TextBox 5">
            <a:extLst>
              <a:ext uri="{FF2B5EF4-FFF2-40B4-BE49-F238E27FC236}">
                <a16:creationId xmlns:a16="http://schemas.microsoft.com/office/drawing/2014/main" id="{D73A0C33-0F07-253B-2FB6-F462BD7A8D40}"/>
              </a:ext>
            </a:extLst>
          </p:cNvPr>
          <p:cNvSpPr txBox="1"/>
          <p:nvPr/>
        </p:nvSpPr>
        <p:spPr>
          <a:xfrm>
            <a:off x="5810119" y="5197627"/>
            <a:ext cx="280542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P2 Molecular Formula: </a:t>
            </a:r>
            <a:r>
              <a:rPr lang="en-US" sz="2400" dirty="0"/>
              <a:t>C</a:t>
            </a:r>
            <a:r>
              <a:rPr lang="en-US" sz="2400" baseline="-25000" dirty="0"/>
              <a:t>42</a:t>
            </a:r>
            <a:r>
              <a:rPr lang="en-US" sz="2400" dirty="0"/>
              <a:t>H</a:t>
            </a:r>
            <a:r>
              <a:rPr lang="en-US" sz="2400" baseline="-25000" dirty="0"/>
              <a:t>36</a:t>
            </a:r>
            <a:r>
              <a:rPr lang="en-US" sz="2400" dirty="0"/>
              <a:t>Si</a:t>
            </a:r>
          </a:p>
        </p:txBody>
      </p:sp>
      <p:sp>
        <p:nvSpPr>
          <p:cNvPr id="3" name="TextBox 2">
            <a:extLst>
              <a:ext uri="{FF2B5EF4-FFF2-40B4-BE49-F238E27FC236}">
                <a16:creationId xmlns:a16="http://schemas.microsoft.com/office/drawing/2014/main" id="{F8BDAE35-9D8C-4D09-FB79-34831D533642}"/>
              </a:ext>
            </a:extLst>
          </p:cNvPr>
          <p:cNvSpPr txBox="1"/>
          <p:nvPr/>
        </p:nvSpPr>
        <p:spPr>
          <a:xfrm>
            <a:off x="435407" y="5062379"/>
            <a:ext cx="4871545" cy="1028358"/>
          </a:xfrm>
          <a:prstGeom prst="rect">
            <a:avLst/>
          </a:prstGeom>
          <a:noFill/>
        </p:spPr>
        <p:txBody>
          <a:bodyPr wrap="square" rtlCol="0">
            <a:spAutoFit/>
          </a:bodyPr>
          <a:lstStyle/>
          <a:p>
            <a:pPr>
              <a:lnSpc>
                <a:spcPct val="150000"/>
              </a:lnSpc>
            </a:pPr>
            <a:r>
              <a:rPr lang="en-US" sz="1400" baseline="30000" dirty="0"/>
              <a:t>3</a:t>
            </a:r>
            <a:r>
              <a:rPr lang="en-US" sz="1400" dirty="0"/>
              <a:t>Lucas Q. Nguyen, </a:t>
            </a:r>
            <a:r>
              <a:rPr lang="en-US" sz="1400" i="1" dirty="0"/>
              <a:t>et al.</a:t>
            </a:r>
            <a:r>
              <a:rPr lang="en-US" sz="1400" dirty="0"/>
              <a:t>, “Boron-loaded organic glass scintillators,” </a:t>
            </a:r>
            <a:r>
              <a:rPr lang="en-US" sz="1400" i="1" dirty="0"/>
              <a:t>NUCL. INSTR. METH. A.</a:t>
            </a:r>
            <a:r>
              <a:rPr lang="en-US" sz="1400" dirty="0"/>
              <a:t>, Volume 988, 2021, 164898, ISSN 0168-9002</a:t>
            </a:r>
          </a:p>
        </p:txBody>
      </p:sp>
      <p:sp>
        <p:nvSpPr>
          <p:cNvPr id="5" name="TextBox 4">
            <a:extLst>
              <a:ext uri="{FF2B5EF4-FFF2-40B4-BE49-F238E27FC236}">
                <a16:creationId xmlns:a16="http://schemas.microsoft.com/office/drawing/2014/main" id="{5524D2D5-7D51-15B4-8306-0D60048CEC6C}"/>
              </a:ext>
            </a:extLst>
          </p:cNvPr>
          <p:cNvSpPr txBox="1"/>
          <p:nvPr/>
        </p:nvSpPr>
        <p:spPr>
          <a:xfrm>
            <a:off x="8951168" y="5197627"/>
            <a:ext cx="280542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P3 Molecular Formula: </a:t>
            </a:r>
            <a:r>
              <a:rPr lang="en-US" sz="2400" dirty="0"/>
              <a:t>C</a:t>
            </a:r>
            <a:r>
              <a:rPr lang="en-US" sz="2400" baseline="-25000" dirty="0"/>
              <a:t>51</a:t>
            </a:r>
            <a:r>
              <a:rPr lang="en-US" sz="2400" dirty="0"/>
              <a:t>H</a:t>
            </a:r>
            <a:r>
              <a:rPr lang="en-US" sz="2400" baseline="-25000" dirty="0"/>
              <a:t>44</a:t>
            </a:r>
            <a:r>
              <a:rPr lang="en-US" sz="2400" dirty="0"/>
              <a:t>Si</a:t>
            </a:r>
          </a:p>
        </p:txBody>
      </p:sp>
      <p:pic>
        <p:nvPicPr>
          <p:cNvPr id="9" name="Picture 8">
            <a:extLst>
              <a:ext uri="{FF2B5EF4-FFF2-40B4-BE49-F238E27FC236}">
                <a16:creationId xmlns:a16="http://schemas.microsoft.com/office/drawing/2014/main" id="{B08BC8A0-BB7C-B0EA-5FE5-A7986FD06482}"/>
              </a:ext>
            </a:extLst>
          </p:cNvPr>
          <p:cNvPicPr>
            <a:picLocks noChangeAspect="1"/>
          </p:cNvPicPr>
          <p:nvPr/>
        </p:nvPicPr>
        <p:blipFill>
          <a:blip r:embed="rId3"/>
          <a:stretch>
            <a:fillRect/>
          </a:stretch>
        </p:blipFill>
        <p:spPr>
          <a:xfrm>
            <a:off x="6152676" y="836198"/>
            <a:ext cx="5626374" cy="4219781"/>
          </a:xfrm>
          <a:prstGeom prst="rect">
            <a:avLst/>
          </a:prstGeom>
        </p:spPr>
      </p:pic>
      <p:pic>
        <p:nvPicPr>
          <p:cNvPr id="10" name="Picture 9">
            <a:extLst>
              <a:ext uri="{FF2B5EF4-FFF2-40B4-BE49-F238E27FC236}">
                <a16:creationId xmlns:a16="http://schemas.microsoft.com/office/drawing/2014/main" id="{9FD0DFE0-6D1B-C7BE-7230-858FA7EA9779}"/>
              </a:ext>
            </a:extLst>
          </p:cNvPr>
          <p:cNvPicPr>
            <a:picLocks noChangeAspect="1"/>
          </p:cNvPicPr>
          <p:nvPr/>
        </p:nvPicPr>
        <p:blipFill>
          <a:blip r:embed="rId4"/>
          <a:stretch>
            <a:fillRect/>
          </a:stretch>
        </p:blipFill>
        <p:spPr>
          <a:xfrm>
            <a:off x="8044757" y="1190096"/>
            <a:ext cx="3359508" cy="2519631"/>
          </a:xfrm>
          <a:prstGeom prst="rect">
            <a:avLst/>
          </a:prstGeom>
        </p:spPr>
      </p:pic>
    </p:spTree>
    <p:extLst>
      <p:ext uri="{BB962C8B-B14F-4D97-AF65-F5344CB8AC3E}">
        <p14:creationId xmlns:p14="http://schemas.microsoft.com/office/powerpoint/2010/main" val="634484969"/>
      </p:ext>
    </p:extLst>
  </p:cSld>
  <p:clrMapOvr>
    <a:masterClrMapping/>
  </p:clrMapOvr>
  <mc:AlternateContent xmlns:mc="http://schemas.openxmlformats.org/markup-compatibility/2006" xmlns:p14="http://schemas.microsoft.com/office/powerpoint/2010/main">
    <mc:Choice Requires="p14">
      <p:transition spd="slow" p14:dur="2000" advTm="58676"/>
    </mc:Choice>
    <mc:Fallback xmlns="">
      <p:transition spd="slow" advTm="5867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148E1-DE3C-0246-98F7-0449F27D4166}"/>
              </a:ext>
            </a:extLst>
          </p:cNvPr>
          <p:cNvSpPr>
            <a:spLocks noGrp="1"/>
          </p:cNvSpPr>
          <p:nvPr>
            <p:ph type="title"/>
          </p:nvPr>
        </p:nvSpPr>
        <p:spPr/>
        <p:txBody>
          <a:bodyPr/>
          <a:lstStyle/>
          <a:p>
            <a:r>
              <a:rPr lang="en-US" dirty="0"/>
              <a:t>Organic Glass Casting at University of Michigan</a:t>
            </a:r>
          </a:p>
        </p:txBody>
      </p:sp>
      <p:pic>
        <p:nvPicPr>
          <p:cNvPr id="6" name="Picture 5" descr="A picture containing text&#10;&#10;Description automatically generated">
            <a:extLst>
              <a:ext uri="{FF2B5EF4-FFF2-40B4-BE49-F238E27FC236}">
                <a16:creationId xmlns:a16="http://schemas.microsoft.com/office/drawing/2014/main" id="{CBFD60D4-5092-B395-AE01-3719896F54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742" t="11452" r="51678" b="7601"/>
          <a:stretch/>
        </p:blipFill>
        <p:spPr bwMode="auto">
          <a:xfrm>
            <a:off x="9299902" y="3725333"/>
            <a:ext cx="2390570" cy="1785378"/>
          </a:xfrm>
          <a:prstGeom prst="rect">
            <a:avLst/>
          </a:prstGeom>
          <a:ln w="38100">
            <a:solidFill>
              <a:schemeClr val="dk1"/>
            </a:solid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E752426C-615B-3A46-D7E3-D60577C27D8F}"/>
              </a:ext>
            </a:extLst>
          </p:cNvPr>
          <p:cNvSpPr txBox="1"/>
          <p:nvPr/>
        </p:nvSpPr>
        <p:spPr>
          <a:xfrm>
            <a:off x="9181953" y="5297015"/>
            <a:ext cx="2626917" cy="707886"/>
          </a:xfrm>
          <a:prstGeom prst="rect">
            <a:avLst/>
          </a:prstGeom>
          <a:ln w="38100">
            <a:solidFill>
              <a:schemeClr val="dk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5. Wrap OGS in reflective wrapping</a:t>
            </a:r>
          </a:p>
        </p:txBody>
      </p:sp>
      <p:pic>
        <p:nvPicPr>
          <p:cNvPr id="4" name="IMG_5679_36Ch1G.mp4" descr="IMG_5679_36Ch1G.mp4">
            <a:hlinkClick r:id="" action="ppaction://media"/>
            <a:extLst>
              <a:ext uri="{FF2B5EF4-FFF2-40B4-BE49-F238E27FC236}">
                <a16:creationId xmlns:a16="http://schemas.microsoft.com/office/drawing/2014/main" id="{AFD4C113-F36B-0C34-0415-C2FB03C8CF3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70245" y="1079700"/>
            <a:ext cx="2707478" cy="4813294"/>
          </a:xfrm>
          <a:prstGeom prst="rect">
            <a:avLst/>
          </a:prstGeom>
          <a:ln w="38100">
            <a:solidFill>
              <a:schemeClr val="dk1"/>
            </a:solidFill>
          </a:ln>
        </p:spPr>
      </p:pic>
      <p:pic>
        <p:nvPicPr>
          <p:cNvPr id="7" name="Picture 6" descr="A picture containing person, indoor, hand&#10;&#10;Description automatically generated">
            <a:extLst>
              <a:ext uri="{FF2B5EF4-FFF2-40B4-BE49-F238E27FC236}">
                <a16:creationId xmlns:a16="http://schemas.microsoft.com/office/drawing/2014/main" id="{D6587E02-F34C-1CC2-E71A-6447A414E8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001" t="18944" r="20125" b="8231"/>
          <a:stretch/>
        </p:blipFill>
        <p:spPr>
          <a:xfrm rot="5400000">
            <a:off x="6547150" y="1150245"/>
            <a:ext cx="2508230" cy="2367140"/>
          </a:xfrm>
          <a:prstGeom prst="rect">
            <a:avLst/>
          </a:prstGeom>
          <a:ln w="38100">
            <a:solidFill>
              <a:schemeClr val="dk1"/>
            </a:solidFill>
          </a:ln>
        </p:spPr>
      </p:pic>
      <p:sp>
        <p:nvSpPr>
          <p:cNvPr id="8" name="TextBox 7">
            <a:extLst>
              <a:ext uri="{FF2B5EF4-FFF2-40B4-BE49-F238E27FC236}">
                <a16:creationId xmlns:a16="http://schemas.microsoft.com/office/drawing/2014/main" id="{3D216FA1-AEE0-4EC9-2849-7FE1221DD1FA}"/>
              </a:ext>
            </a:extLst>
          </p:cNvPr>
          <p:cNvSpPr txBox="1"/>
          <p:nvPr/>
        </p:nvSpPr>
        <p:spPr>
          <a:xfrm>
            <a:off x="6602771" y="3879495"/>
            <a:ext cx="2390569" cy="1631216"/>
          </a:xfrm>
          <a:prstGeom prst="rect">
            <a:avLst/>
          </a:prstGeom>
          <a:ln w="38100">
            <a:solidFill>
              <a:schemeClr val="dk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3. Pour molten OGS into custom silicone molds and cool gradually in oven for ~14 hours</a:t>
            </a:r>
          </a:p>
        </p:txBody>
      </p:sp>
      <p:pic>
        <p:nvPicPr>
          <p:cNvPr id="5" name="Picture 4" descr="A hand holding a plastic bottle&#10;&#10;Description automatically generated">
            <a:extLst>
              <a:ext uri="{FF2B5EF4-FFF2-40B4-BE49-F238E27FC236}">
                <a16:creationId xmlns:a16="http://schemas.microsoft.com/office/drawing/2014/main" id="{03F78F2A-3E42-6DAE-1DA3-1B64AB3D3D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041" y="1079700"/>
            <a:ext cx="2815618" cy="4186622"/>
          </a:xfrm>
          <a:prstGeom prst="rect">
            <a:avLst/>
          </a:prstGeom>
          <a:noFill/>
          <a:ln w="38100">
            <a:solidFill>
              <a:schemeClr val="tx1"/>
            </a:solidFill>
          </a:ln>
        </p:spPr>
      </p:pic>
      <p:pic>
        <p:nvPicPr>
          <p:cNvPr id="9" name="Picture 8" descr="A picture containing person, indoor&#10;&#10;Description automatically generated">
            <a:extLst>
              <a:ext uri="{FF2B5EF4-FFF2-40B4-BE49-F238E27FC236}">
                <a16:creationId xmlns:a16="http://schemas.microsoft.com/office/drawing/2014/main" id="{DBA33FB3-B08A-A53F-95DC-5825A44D7A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041" t="15428" r="18011" b="1669"/>
          <a:stretch/>
        </p:blipFill>
        <p:spPr>
          <a:xfrm rot="5400000">
            <a:off x="9455444" y="1069644"/>
            <a:ext cx="2051799" cy="2026699"/>
          </a:xfrm>
          <a:prstGeom prst="rect">
            <a:avLst/>
          </a:prstGeom>
          <a:ln w="38100">
            <a:solidFill>
              <a:schemeClr val="dk1"/>
            </a:solidFill>
          </a:ln>
        </p:spPr>
      </p:pic>
      <p:sp>
        <p:nvSpPr>
          <p:cNvPr id="11" name="TextBox 10">
            <a:extLst>
              <a:ext uri="{FF2B5EF4-FFF2-40B4-BE49-F238E27FC236}">
                <a16:creationId xmlns:a16="http://schemas.microsoft.com/office/drawing/2014/main" id="{A7C4AAF2-4DAF-3FBC-3BAD-FC56EB6F3FDC}"/>
              </a:ext>
            </a:extLst>
          </p:cNvPr>
          <p:cNvSpPr txBox="1"/>
          <p:nvPr/>
        </p:nvSpPr>
        <p:spPr>
          <a:xfrm>
            <a:off x="627204" y="5334914"/>
            <a:ext cx="2271291" cy="400110"/>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1. Bulk OGS</a:t>
            </a:r>
          </a:p>
        </p:txBody>
      </p:sp>
      <p:sp>
        <p:nvSpPr>
          <p:cNvPr id="12" name="TextBox 11">
            <a:extLst>
              <a:ext uri="{FF2B5EF4-FFF2-40B4-BE49-F238E27FC236}">
                <a16:creationId xmlns:a16="http://schemas.microsoft.com/office/drawing/2014/main" id="{D06DEBC7-62A0-1361-FDEB-E97E1A19E4BE}"/>
              </a:ext>
            </a:extLst>
          </p:cNvPr>
          <p:cNvSpPr txBox="1"/>
          <p:nvPr/>
        </p:nvSpPr>
        <p:spPr>
          <a:xfrm>
            <a:off x="9343469" y="2856598"/>
            <a:ext cx="2271291" cy="707886"/>
          </a:xfrm>
          <a:prstGeom prst="rect">
            <a:avLst/>
          </a:prstGeom>
          <a:ln w="38100">
            <a:solidFill>
              <a:schemeClr val="dk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4. Apply protective PVA coating </a:t>
            </a:r>
          </a:p>
        </p:txBody>
      </p:sp>
      <p:sp>
        <p:nvSpPr>
          <p:cNvPr id="13" name="TextBox 12">
            <a:extLst>
              <a:ext uri="{FF2B5EF4-FFF2-40B4-BE49-F238E27FC236}">
                <a16:creationId xmlns:a16="http://schemas.microsoft.com/office/drawing/2014/main" id="{A7391899-40F9-0F29-E5E4-68B02985D73E}"/>
              </a:ext>
            </a:extLst>
          </p:cNvPr>
          <p:cNvSpPr txBox="1"/>
          <p:nvPr/>
        </p:nvSpPr>
        <p:spPr>
          <a:xfrm>
            <a:off x="3359272" y="5217601"/>
            <a:ext cx="3054885" cy="707886"/>
          </a:xfrm>
          <a:prstGeom prst="rect">
            <a:avLst/>
          </a:prstGeom>
          <a:ln w="38100">
            <a:solidFill>
              <a:schemeClr val="dk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Arial" panose="020B0604020202020204" pitchFamily="34" charset="0"/>
                <a:cs typeface="Arial" panose="020B0604020202020204" pitchFamily="34" charset="0"/>
              </a:rPr>
              <a:t>2. Melting and degassing bulk OGS </a:t>
            </a:r>
          </a:p>
        </p:txBody>
      </p:sp>
    </p:spTree>
    <p:extLst>
      <p:ext uri="{BB962C8B-B14F-4D97-AF65-F5344CB8AC3E}">
        <p14:creationId xmlns:p14="http://schemas.microsoft.com/office/powerpoint/2010/main" val="2021126392"/>
      </p:ext>
    </p:extLst>
  </p:cSld>
  <p:clrMapOvr>
    <a:masterClrMapping/>
  </p:clrMapOvr>
  <mc:AlternateContent xmlns:mc="http://schemas.openxmlformats.org/markup-compatibility/2006" xmlns:p14="http://schemas.microsoft.com/office/powerpoint/2010/main">
    <mc:Choice Requires="p14">
      <p:transition spd="slow" p14:dur="2000" advTm="88491"/>
    </mc:Choice>
    <mc:Fallback xmlns="">
      <p:transition spd="slow" advTm="88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11" objId="4"/>
        <p14:playEvt time="14263" objId="4"/>
        <p14:playEvt time="28336" objId="4"/>
        <p14:playEvt time="42349" objId="4"/>
        <p14:playEvt time="56431" objId="4"/>
        <p14:playEvt time="70575" objId="4"/>
        <p14:playEvt time="84645" objId="4"/>
        <p14:playEvt time="84818" objId="4"/>
        <p14:stopEvt time="88453"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788C4-3982-EFA9-BEAF-90F6DCDBA974}"/>
              </a:ext>
            </a:extLst>
          </p:cNvPr>
          <p:cNvSpPr>
            <a:spLocks noGrp="1"/>
          </p:cNvSpPr>
          <p:nvPr>
            <p:ph type="title"/>
          </p:nvPr>
        </p:nvSpPr>
        <p:spPr>
          <a:xfrm>
            <a:off x="650631" y="25327"/>
            <a:ext cx="5650522" cy="1325563"/>
          </a:xfrm>
        </p:spPr>
        <p:txBody>
          <a:bodyPr/>
          <a:lstStyle/>
          <a:p>
            <a:r>
              <a:rPr lang="en-US" dirty="0"/>
              <a:t>OGS and Stilbene Energy Resolution</a:t>
            </a:r>
          </a:p>
        </p:txBody>
      </p:sp>
      <p:pic>
        <p:nvPicPr>
          <p:cNvPr id="4" name="Picture 3" descr="Chart, histogram&#10;&#10;Description automatically generated">
            <a:extLst>
              <a:ext uri="{FF2B5EF4-FFF2-40B4-BE49-F238E27FC236}">
                <a16:creationId xmlns:a16="http://schemas.microsoft.com/office/drawing/2014/main" id="{354A9752-5AE2-69E2-23AD-8E8E62CFE2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706" y="675935"/>
            <a:ext cx="5943600" cy="2294255"/>
          </a:xfrm>
          <a:prstGeom prst="rect">
            <a:avLst/>
          </a:prstGeom>
        </p:spPr>
      </p:pic>
      <p:pic>
        <p:nvPicPr>
          <p:cNvPr id="5" name="Content Placeholder 4" descr="Chart&#10;&#10;Description automatically generated">
            <a:extLst>
              <a:ext uri="{FF2B5EF4-FFF2-40B4-BE49-F238E27FC236}">
                <a16:creationId xmlns:a16="http://schemas.microsoft.com/office/drawing/2014/main" id="{8ED26CFE-8ABB-12F3-2A43-91912C5F3DC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863706" y="3541973"/>
            <a:ext cx="5943600" cy="2286000"/>
          </a:xfrm>
          <a:prstGeom prst="rect">
            <a:avLst/>
          </a:prstGeom>
        </p:spPr>
      </p:pic>
      <p:graphicFrame>
        <p:nvGraphicFramePr>
          <p:cNvPr id="6" name="Table 5">
            <a:extLst>
              <a:ext uri="{FF2B5EF4-FFF2-40B4-BE49-F238E27FC236}">
                <a16:creationId xmlns:a16="http://schemas.microsoft.com/office/drawing/2014/main" id="{2030F9A9-52E9-8A6A-8D09-A853E925FD8C}"/>
              </a:ext>
            </a:extLst>
          </p:cNvPr>
          <p:cNvGraphicFramePr>
            <a:graphicFrameLocks noGrp="1"/>
          </p:cNvGraphicFramePr>
          <p:nvPr>
            <p:extLst>
              <p:ext uri="{D42A27DB-BD31-4B8C-83A1-F6EECF244321}">
                <p14:modId xmlns:p14="http://schemas.microsoft.com/office/powerpoint/2010/main" val="1324915943"/>
              </p:ext>
            </p:extLst>
          </p:nvPr>
        </p:nvGraphicFramePr>
        <p:xfrm>
          <a:off x="296630" y="3574770"/>
          <a:ext cx="5059728" cy="2435860"/>
        </p:xfrm>
        <a:graphic>
          <a:graphicData uri="http://schemas.openxmlformats.org/drawingml/2006/table">
            <a:tbl>
              <a:tblPr firstRow="1" firstCol="1" bandRow="1">
                <a:tableStyleId>{5C22544A-7EE6-4342-B048-85BDC9FD1C3A}</a:tableStyleId>
              </a:tblPr>
              <a:tblGrid>
                <a:gridCol w="1210584">
                  <a:extLst>
                    <a:ext uri="{9D8B030D-6E8A-4147-A177-3AD203B41FA5}">
                      <a16:colId xmlns:a16="http://schemas.microsoft.com/office/drawing/2014/main" val="2702175583"/>
                    </a:ext>
                  </a:extLst>
                </a:gridCol>
                <a:gridCol w="1723850">
                  <a:extLst>
                    <a:ext uri="{9D8B030D-6E8A-4147-A177-3AD203B41FA5}">
                      <a16:colId xmlns:a16="http://schemas.microsoft.com/office/drawing/2014/main" val="3594289424"/>
                    </a:ext>
                  </a:extLst>
                </a:gridCol>
                <a:gridCol w="2125294">
                  <a:extLst>
                    <a:ext uri="{9D8B030D-6E8A-4147-A177-3AD203B41FA5}">
                      <a16:colId xmlns:a16="http://schemas.microsoft.com/office/drawing/2014/main" val="878308888"/>
                    </a:ext>
                  </a:extLst>
                </a:gridCol>
              </a:tblGrid>
              <a:tr h="412214">
                <a:tc>
                  <a:txBody>
                    <a:bodyPr/>
                    <a:lstStyle/>
                    <a:p>
                      <a:pPr marL="0" marR="0" algn="ctr">
                        <a:lnSpc>
                          <a:spcPct val="100000"/>
                        </a:lnSpc>
                        <a:spcBef>
                          <a:spcPts val="0"/>
                        </a:spcBef>
                        <a:spcAft>
                          <a:spcPts val="0"/>
                        </a:spcAft>
                      </a:pPr>
                      <a:r>
                        <a:rPr lang="en-US" sz="1800" dirty="0">
                          <a:effectLst/>
                        </a:rPr>
                        <a:t>Material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800" dirty="0">
                          <a:effectLst/>
                        </a:rPr>
                        <a:t>Reflective Wrapping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800" dirty="0">
                          <a:effectLst/>
                        </a:rPr>
                        <a:t>Energy Resolution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1053904"/>
                  </a:ext>
                </a:extLst>
              </a:tr>
              <a:tr h="385890">
                <a:tc>
                  <a:txBody>
                    <a:bodyPr/>
                    <a:lstStyle/>
                    <a:p>
                      <a:pPr marL="0" marR="0" algn="ctr">
                        <a:lnSpc>
                          <a:spcPct val="200000"/>
                        </a:lnSpc>
                        <a:spcBef>
                          <a:spcPts val="0"/>
                        </a:spcBef>
                        <a:spcAft>
                          <a:spcPts val="0"/>
                        </a:spcAft>
                      </a:pPr>
                      <a:r>
                        <a:rPr lang="en-US" sz="1800" dirty="0">
                          <a:effectLst/>
                        </a:rPr>
                        <a:t>OGS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Specular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9.94 ± 0.44 %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2753014"/>
                  </a:ext>
                </a:extLst>
              </a:tr>
              <a:tr h="385890">
                <a:tc>
                  <a:txBody>
                    <a:bodyPr/>
                    <a:lstStyle/>
                    <a:p>
                      <a:pPr marL="0" marR="0" algn="ctr">
                        <a:lnSpc>
                          <a:spcPct val="200000"/>
                        </a:lnSpc>
                        <a:spcBef>
                          <a:spcPts val="0"/>
                        </a:spcBef>
                        <a:spcAft>
                          <a:spcPts val="0"/>
                        </a:spcAft>
                      </a:pPr>
                      <a:r>
                        <a:rPr lang="en-US" sz="1800" dirty="0">
                          <a:effectLst/>
                        </a:rPr>
                        <a:t>OGS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Diffuse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10.25 ± 0.46 %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4805178"/>
                  </a:ext>
                </a:extLst>
              </a:tr>
              <a:tr h="385890">
                <a:tc>
                  <a:txBody>
                    <a:bodyPr/>
                    <a:lstStyle/>
                    <a:p>
                      <a:pPr marL="0" marR="0" algn="ctr">
                        <a:lnSpc>
                          <a:spcPct val="200000"/>
                        </a:lnSpc>
                        <a:spcBef>
                          <a:spcPts val="0"/>
                        </a:spcBef>
                        <a:spcAft>
                          <a:spcPts val="0"/>
                        </a:spcAft>
                      </a:pPr>
                      <a:r>
                        <a:rPr lang="en-US" sz="1800" dirty="0">
                          <a:effectLst/>
                        </a:rPr>
                        <a:t>Stilbene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Specular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11.29 ± 0.50 %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6274395"/>
                  </a:ext>
                </a:extLst>
              </a:tr>
              <a:tr h="385890">
                <a:tc>
                  <a:txBody>
                    <a:bodyPr/>
                    <a:lstStyle/>
                    <a:p>
                      <a:pPr marL="0" marR="0" algn="ctr">
                        <a:lnSpc>
                          <a:spcPct val="200000"/>
                        </a:lnSpc>
                        <a:spcBef>
                          <a:spcPts val="0"/>
                        </a:spcBef>
                        <a:spcAft>
                          <a:spcPts val="0"/>
                        </a:spcAft>
                      </a:pPr>
                      <a:r>
                        <a:rPr lang="en-US" sz="1800">
                          <a:effectLst/>
                        </a:rPr>
                        <a:t>Stilbene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Diffuse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800" dirty="0">
                          <a:effectLst/>
                        </a:rPr>
                        <a:t>12.97 ± 0.55 %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9422887"/>
                  </a:ext>
                </a:extLst>
              </a:tr>
            </a:tbl>
          </a:graphicData>
        </a:graphic>
      </p:graphicFrame>
      <p:sp>
        <p:nvSpPr>
          <p:cNvPr id="8" name="Content Placeholder 2">
            <a:extLst>
              <a:ext uri="{FF2B5EF4-FFF2-40B4-BE49-F238E27FC236}">
                <a16:creationId xmlns:a16="http://schemas.microsoft.com/office/drawing/2014/main" id="{2B03457A-4810-4747-D033-8E5F7BB19ACE}"/>
              </a:ext>
            </a:extLst>
          </p:cNvPr>
          <p:cNvSpPr txBox="1">
            <a:spLocks/>
          </p:cNvSpPr>
          <p:nvPr/>
        </p:nvSpPr>
        <p:spPr>
          <a:xfrm>
            <a:off x="100290" y="1295353"/>
            <a:ext cx="5809220" cy="2782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aseline="30000" dirty="0"/>
              <a:t>137</a:t>
            </a:r>
            <a:r>
              <a:rPr lang="en-US" sz="2000" dirty="0"/>
              <a:t>Cs Compton-coincidence technique used both organic and </a:t>
            </a:r>
            <a:r>
              <a:rPr lang="en-US" sz="2000" dirty="0" err="1"/>
              <a:t>NaI</a:t>
            </a:r>
            <a:r>
              <a:rPr lang="en-US" sz="2000" dirty="0"/>
              <a:t>(Tl) detectors to determine resolution at 662 keV</a:t>
            </a:r>
          </a:p>
          <a:p>
            <a:r>
              <a:rPr lang="en-US" sz="2000" dirty="0"/>
              <a:t>5.08 cm diameter photomultiplier tube (PMT) readout</a:t>
            </a:r>
            <a:endParaRPr lang="en-US" sz="2000" dirty="0">
              <a:highlight>
                <a:srgbClr val="FFFF00"/>
              </a:highlight>
            </a:endParaRPr>
          </a:p>
          <a:p>
            <a:r>
              <a:rPr lang="en-US" sz="2000" dirty="0"/>
              <a:t>6x6x6 mm</a:t>
            </a:r>
            <a:r>
              <a:rPr lang="en-US" sz="2000" baseline="30000" dirty="0"/>
              <a:t>3</a:t>
            </a:r>
            <a:r>
              <a:rPr lang="en-US" sz="2000" dirty="0"/>
              <a:t> OGS and stilbene cubes tested with diffuse and specular wrappings</a:t>
            </a:r>
          </a:p>
          <a:p>
            <a:endParaRPr lang="en-US" sz="2000" baseline="30000" dirty="0"/>
          </a:p>
        </p:txBody>
      </p:sp>
      <p:sp>
        <p:nvSpPr>
          <p:cNvPr id="3" name="Rectangle 2">
            <a:extLst>
              <a:ext uri="{FF2B5EF4-FFF2-40B4-BE49-F238E27FC236}">
                <a16:creationId xmlns:a16="http://schemas.microsoft.com/office/drawing/2014/main" id="{6782B656-D9F1-F4BB-8800-638D4ED76A31}"/>
              </a:ext>
            </a:extLst>
          </p:cNvPr>
          <p:cNvSpPr/>
          <p:nvPr/>
        </p:nvSpPr>
        <p:spPr>
          <a:xfrm>
            <a:off x="8222849" y="3639462"/>
            <a:ext cx="371061" cy="387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1" name="Rectangle 10">
            <a:extLst>
              <a:ext uri="{FF2B5EF4-FFF2-40B4-BE49-F238E27FC236}">
                <a16:creationId xmlns:a16="http://schemas.microsoft.com/office/drawing/2014/main" id="{76CEBEE0-D75E-C7C8-58BF-4E22A83E5E55}"/>
              </a:ext>
            </a:extLst>
          </p:cNvPr>
          <p:cNvSpPr/>
          <p:nvPr/>
        </p:nvSpPr>
        <p:spPr>
          <a:xfrm>
            <a:off x="11356856" y="3676639"/>
            <a:ext cx="251536" cy="312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7" name="Rectangle 6">
            <a:extLst>
              <a:ext uri="{FF2B5EF4-FFF2-40B4-BE49-F238E27FC236}">
                <a16:creationId xmlns:a16="http://schemas.microsoft.com/office/drawing/2014/main" id="{90CDC49F-CBB8-96E4-67FD-F21BC01FE960}"/>
              </a:ext>
            </a:extLst>
          </p:cNvPr>
          <p:cNvSpPr/>
          <p:nvPr/>
        </p:nvSpPr>
        <p:spPr>
          <a:xfrm>
            <a:off x="11291237" y="3631442"/>
            <a:ext cx="399985" cy="387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2" name="Rectangle 11">
            <a:extLst>
              <a:ext uri="{FF2B5EF4-FFF2-40B4-BE49-F238E27FC236}">
                <a16:creationId xmlns:a16="http://schemas.microsoft.com/office/drawing/2014/main" id="{ADC4E27E-F562-F1A7-6F59-0AE61AAFD270}"/>
              </a:ext>
            </a:extLst>
          </p:cNvPr>
          <p:cNvSpPr/>
          <p:nvPr/>
        </p:nvSpPr>
        <p:spPr>
          <a:xfrm>
            <a:off x="6282492" y="806562"/>
            <a:ext cx="1499239" cy="53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OGS Specular</a:t>
            </a:r>
          </a:p>
        </p:txBody>
      </p:sp>
      <p:sp>
        <p:nvSpPr>
          <p:cNvPr id="13" name="Rectangle 12">
            <a:extLst>
              <a:ext uri="{FF2B5EF4-FFF2-40B4-BE49-F238E27FC236}">
                <a16:creationId xmlns:a16="http://schemas.microsoft.com/office/drawing/2014/main" id="{F4BFD325-0A30-C882-1A21-23FEDAE6F43B}"/>
              </a:ext>
            </a:extLst>
          </p:cNvPr>
          <p:cNvSpPr/>
          <p:nvPr/>
        </p:nvSpPr>
        <p:spPr>
          <a:xfrm>
            <a:off x="9308721" y="761504"/>
            <a:ext cx="1499239" cy="53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OGS Diffuse</a:t>
            </a:r>
          </a:p>
        </p:txBody>
      </p:sp>
      <p:sp>
        <p:nvSpPr>
          <p:cNvPr id="14" name="Rectangle 13">
            <a:extLst>
              <a:ext uri="{FF2B5EF4-FFF2-40B4-BE49-F238E27FC236}">
                <a16:creationId xmlns:a16="http://schemas.microsoft.com/office/drawing/2014/main" id="{5B113321-AB04-D7A8-0638-064C7B2C2F09}"/>
              </a:ext>
            </a:extLst>
          </p:cNvPr>
          <p:cNvSpPr/>
          <p:nvPr/>
        </p:nvSpPr>
        <p:spPr>
          <a:xfrm>
            <a:off x="6258818" y="3607151"/>
            <a:ext cx="1499239" cy="53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Stilbene Specular</a:t>
            </a:r>
          </a:p>
        </p:txBody>
      </p:sp>
      <p:sp>
        <p:nvSpPr>
          <p:cNvPr id="15" name="Rectangle 14">
            <a:extLst>
              <a:ext uri="{FF2B5EF4-FFF2-40B4-BE49-F238E27FC236}">
                <a16:creationId xmlns:a16="http://schemas.microsoft.com/office/drawing/2014/main" id="{C4B35D5B-1FF4-9D40-9715-B80D28243D7F}"/>
              </a:ext>
            </a:extLst>
          </p:cNvPr>
          <p:cNvSpPr/>
          <p:nvPr/>
        </p:nvSpPr>
        <p:spPr>
          <a:xfrm>
            <a:off x="9284650" y="3631442"/>
            <a:ext cx="1499239" cy="53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Stilbene Diffuse</a:t>
            </a:r>
          </a:p>
        </p:txBody>
      </p:sp>
      <p:sp>
        <p:nvSpPr>
          <p:cNvPr id="16" name="Rectangle 15">
            <a:extLst>
              <a:ext uri="{FF2B5EF4-FFF2-40B4-BE49-F238E27FC236}">
                <a16:creationId xmlns:a16="http://schemas.microsoft.com/office/drawing/2014/main" id="{9C5A0F89-EAA9-6D34-4E8F-D14767A213B7}"/>
              </a:ext>
            </a:extLst>
          </p:cNvPr>
          <p:cNvSpPr/>
          <p:nvPr/>
        </p:nvSpPr>
        <p:spPr>
          <a:xfrm>
            <a:off x="8247617" y="761504"/>
            <a:ext cx="371061" cy="387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17" name="Rectangle 16">
            <a:extLst>
              <a:ext uri="{FF2B5EF4-FFF2-40B4-BE49-F238E27FC236}">
                <a16:creationId xmlns:a16="http://schemas.microsoft.com/office/drawing/2014/main" id="{00FDDC5B-9C61-D04C-04E4-E63E72CC77D8}"/>
              </a:ext>
            </a:extLst>
          </p:cNvPr>
          <p:cNvSpPr/>
          <p:nvPr/>
        </p:nvSpPr>
        <p:spPr>
          <a:xfrm>
            <a:off x="11237331" y="836085"/>
            <a:ext cx="371061" cy="387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Tree>
    <p:extLst>
      <p:ext uri="{BB962C8B-B14F-4D97-AF65-F5344CB8AC3E}">
        <p14:creationId xmlns:p14="http://schemas.microsoft.com/office/powerpoint/2010/main" val="3045688777"/>
      </p:ext>
    </p:extLst>
  </p:cSld>
  <p:clrMapOvr>
    <a:masterClrMapping/>
  </p:clrMapOvr>
  <mc:AlternateContent xmlns:mc="http://schemas.openxmlformats.org/markup-compatibility/2006" xmlns:p14="http://schemas.microsoft.com/office/powerpoint/2010/main">
    <mc:Choice Requires="p14">
      <p:transition p14:dur="250" advTm="47462">
        <p:fade/>
      </p:transition>
    </mc:Choice>
    <mc:Fallback xmlns="">
      <p:transition advTm="47462">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788C4-3982-EFA9-BEAF-90F6DCDBA974}"/>
              </a:ext>
            </a:extLst>
          </p:cNvPr>
          <p:cNvSpPr>
            <a:spLocks noGrp="1"/>
          </p:cNvSpPr>
          <p:nvPr>
            <p:ph type="title"/>
          </p:nvPr>
        </p:nvSpPr>
        <p:spPr>
          <a:xfrm>
            <a:off x="467132" y="223447"/>
            <a:ext cx="6371496" cy="1325563"/>
          </a:xfrm>
        </p:spPr>
        <p:txBody>
          <a:bodyPr>
            <a:normAutofit fontScale="90000"/>
          </a:bodyPr>
          <a:lstStyle/>
          <a:p>
            <a:r>
              <a:rPr lang="en-US" dirty="0"/>
              <a:t>OGS and Stilbene Coincidence Time Resolution</a:t>
            </a:r>
          </a:p>
        </p:txBody>
      </p:sp>
      <p:sp>
        <p:nvSpPr>
          <p:cNvPr id="3" name="Content Placeholder 2">
            <a:extLst>
              <a:ext uri="{FF2B5EF4-FFF2-40B4-BE49-F238E27FC236}">
                <a16:creationId xmlns:a16="http://schemas.microsoft.com/office/drawing/2014/main" id="{23657694-E76D-1D95-3DDD-C49C8DEC8F6E}"/>
              </a:ext>
            </a:extLst>
          </p:cNvPr>
          <p:cNvSpPr>
            <a:spLocks noGrp="1"/>
          </p:cNvSpPr>
          <p:nvPr>
            <p:ph idx="1"/>
          </p:nvPr>
        </p:nvSpPr>
        <p:spPr>
          <a:xfrm>
            <a:off x="763996" y="1549010"/>
            <a:ext cx="6074631" cy="1553932"/>
          </a:xfrm>
        </p:spPr>
        <p:txBody>
          <a:bodyPr>
            <a:noAutofit/>
          </a:bodyPr>
          <a:lstStyle/>
          <a:p>
            <a:r>
              <a:rPr lang="en-US" sz="2400" dirty="0"/>
              <a:t>Coincidence timing resolution obtained from pair of detectors in coincidence on </a:t>
            </a:r>
            <a:r>
              <a:rPr lang="en-US" sz="2400" baseline="30000" dirty="0"/>
              <a:t>22</a:t>
            </a:r>
            <a:r>
              <a:rPr lang="en-US" sz="2400" dirty="0"/>
              <a:t>Na source</a:t>
            </a:r>
          </a:p>
          <a:p>
            <a:r>
              <a:rPr lang="en-US" sz="2400" dirty="0"/>
              <a:t>5.08 cm diameter PMT readout</a:t>
            </a:r>
          </a:p>
        </p:txBody>
      </p:sp>
      <p:pic>
        <p:nvPicPr>
          <p:cNvPr id="4" name="Picture 3" descr="Chart, histogram&#10;&#10;Description automatically generated">
            <a:extLst>
              <a:ext uri="{FF2B5EF4-FFF2-40B4-BE49-F238E27FC236}">
                <a16:creationId xmlns:a16="http://schemas.microsoft.com/office/drawing/2014/main" id="{D7F7595D-614C-00C9-5DA6-44AD8D91BC4A}"/>
              </a:ext>
            </a:extLst>
          </p:cNvPr>
          <p:cNvPicPr>
            <a:picLocks noChangeAspect="1"/>
          </p:cNvPicPr>
          <p:nvPr/>
        </p:nvPicPr>
        <p:blipFill rotWithShape="1">
          <a:blip r:embed="rId3">
            <a:extLst>
              <a:ext uri="{28A0092B-C50C-407E-A947-70E740481C1C}">
                <a14:useLocalDpi xmlns:a14="http://schemas.microsoft.com/office/drawing/2010/main" val="0"/>
              </a:ext>
            </a:extLst>
          </a:blip>
          <a:srcRect r="49938" b="50000"/>
          <a:stretch/>
        </p:blipFill>
        <p:spPr>
          <a:xfrm>
            <a:off x="7319235" y="465675"/>
            <a:ext cx="4793096" cy="4478260"/>
          </a:xfrm>
          <a:prstGeom prst="rect">
            <a:avLst/>
          </a:prstGeom>
          <a:ln w="38100">
            <a:solidFill>
              <a:schemeClr val="tx1"/>
            </a:solidFill>
          </a:ln>
        </p:spPr>
      </p:pic>
      <p:sp>
        <p:nvSpPr>
          <p:cNvPr id="5" name="TextBox 4">
            <a:extLst>
              <a:ext uri="{FF2B5EF4-FFF2-40B4-BE49-F238E27FC236}">
                <a16:creationId xmlns:a16="http://schemas.microsoft.com/office/drawing/2014/main" id="{B7F04219-6879-71C0-9FF5-0220C85EC771}"/>
              </a:ext>
            </a:extLst>
          </p:cNvPr>
          <p:cNvSpPr txBox="1"/>
          <p:nvPr/>
        </p:nvSpPr>
        <p:spPr>
          <a:xfrm>
            <a:off x="7737627" y="5075130"/>
            <a:ext cx="3987844" cy="646331"/>
          </a:xfrm>
          <a:prstGeom prst="rect">
            <a:avLst/>
          </a:prstGeom>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latin typeface="Arial" panose="020B0604020202020204" pitchFamily="34" charset="0"/>
                <a:cs typeface="Arial" panose="020B0604020202020204" pitchFamily="34" charset="0"/>
              </a:rPr>
              <a:t>Specular-wrapped 12 mm edge OGS cube</a:t>
            </a:r>
          </a:p>
        </p:txBody>
      </p:sp>
      <p:graphicFrame>
        <p:nvGraphicFramePr>
          <p:cNvPr id="6" name="Table 5">
            <a:extLst>
              <a:ext uri="{FF2B5EF4-FFF2-40B4-BE49-F238E27FC236}">
                <a16:creationId xmlns:a16="http://schemas.microsoft.com/office/drawing/2014/main" id="{AEEBB156-1162-F6F3-0607-9C33D04714A6}"/>
              </a:ext>
            </a:extLst>
          </p:cNvPr>
          <p:cNvGraphicFramePr>
            <a:graphicFrameLocks noGrp="1"/>
          </p:cNvGraphicFramePr>
          <p:nvPr>
            <p:extLst>
              <p:ext uri="{D42A27DB-BD31-4B8C-83A1-F6EECF244321}">
                <p14:modId xmlns:p14="http://schemas.microsoft.com/office/powerpoint/2010/main" val="2239903609"/>
              </p:ext>
            </p:extLst>
          </p:nvPr>
        </p:nvGraphicFramePr>
        <p:xfrm>
          <a:off x="170268" y="3429000"/>
          <a:ext cx="6965225" cy="2580450"/>
        </p:xfrm>
        <a:graphic>
          <a:graphicData uri="http://schemas.openxmlformats.org/drawingml/2006/table">
            <a:tbl>
              <a:tblPr firstRow="1" firstCol="1" bandRow="1">
                <a:tableStyleId>{5C22544A-7EE6-4342-B048-85BDC9FD1C3A}</a:tableStyleId>
              </a:tblPr>
              <a:tblGrid>
                <a:gridCol w="1666491">
                  <a:extLst>
                    <a:ext uri="{9D8B030D-6E8A-4147-A177-3AD203B41FA5}">
                      <a16:colId xmlns:a16="http://schemas.microsoft.com/office/drawing/2014/main" val="2702175583"/>
                    </a:ext>
                  </a:extLst>
                </a:gridCol>
                <a:gridCol w="1907854">
                  <a:extLst>
                    <a:ext uri="{9D8B030D-6E8A-4147-A177-3AD203B41FA5}">
                      <a16:colId xmlns:a16="http://schemas.microsoft.com/office/drawing/2014/main" val="3594289424"/>
                    </a:ext>
                  </a:extLst>
                </a:gridCol>
                <a:gridCol w="3390880">
                  <a:extLst>
                    <a:ext uri="{9D8B030D-6E8A-4147-A177-3AD203B41FA5}">
                      <a16:colId xmlns:a16="http://schemas.microsoft.com/office/drawing/2014/main" val="878308888"/>
                    </a:ext>
                  </a:extLst>
                </a:gridCol>
              </a:tblGrid>
              <a:tr h="412214">
                <a:tc>
                  <a:txBody>
                    <a:bodyPr/>
                    <a:lstStyle/>
                    <a:p>
                      <a:pPr marL="0" marR="0" algn="ctr">
                        <a:lnSpc>
                          <a:spcPct val="100000"/>
                        </a:lnSpc>
                        <a:spcBef>
                          <a:spcPts val="0"/>
                        </a:spcBef>
                        <a:spcAft>
                          <a:spcPts val="0"/>
                        </a:spcAft>
                      </a:pPr>
                      <a:r>
                        <a:rPr lang="en-US" sz="1800" dirty="0">
                          <a:effectLst/>
                        </a:rPr>
                        <a:t>Material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800" dirty="0">
                          <a:effectLst/>
                        </a:rPr>
                        <a:t>Reflective Wrapping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800" dirty="0">
                          <a:effectLst/>
                        </a:rPr>
                        <a:t>250-350 </a:t>
                      </a:r>
                      <a:r>
                        <a:rPr lang="en-US" sz="1800" dirty="0" err="1">
                          <a:effectLst/>
                        </a:rPr>
                        <a:t>keVee</a:t>
                      </a:r>
                      <a:r>
                        <a:rPr lang="en-US" sz="1800" dirty="0">
                          <a:effectLst/>
                        </a:rPr>
                        <a:t> Coincidence Time Resolution [</a:t>
                      </a:r>
                      <a:r>
                        <a:rPr lang="en-US" sz="1800" dirty="0" err="1">
                          <a:effectLst/>
                        </a:rPr>
                        <a:t>ps</a:t>
                      </a: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1053904"/>
                  </a:ext>
                </a:extLst>
              </a:tr>
              <a:tr h="385890">
                <a:tc>
                  <a:txBody>
                    <a:bodyPr/>
                    <a:lstStyle/>
                    <a:p>
                      <a:pPr marL="0" marR="0" algn="ctr">
                        <a:lnSpc>
                          <a:spcPct val="100000"/>
                        </a:lnSpc>
                        <a:spcBef>
                          <a:spcPts val="0"/>
                        </a:spcBef>
                        <a:spcAft>
                          <a:spcPts val="0"/>
                        </a:spcAft>
                      </a:pPr>
                      <a:r>
                        <a:rPr lang="en-US" sz="1800" dirty="0">
                          <a:effectLst/>
                        </a:rPr>
                        <a:t>12 mm edge OGS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800" dirty="0">
                          <a:effectLst/>
                        </a:rPr>
                        <a:t>Specular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800" dirty="0">
                          <a:effectLst/>
                        </a:rPr>
                        <a:t>370</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2753014"/>
                  </a:ext>
                </a:extLst>
              </a:tr>
              <a:tr h="385890">
                <a:tc>
                  <a:txBody>
                    <a:bodyPr/>
                    <a:lstStyle/>
                    <a:p>
                      <a:pPr marL="0" marR="0" algn="ctr">
                        <a:lnSpc>
                          <a:spcPct val="100000"/>
                        </a:lnSpc>
                        <a:spcBef>
                          <a:spcPts val="0"/>
                        </a:spcBef>
                        <a:spcAft>
                          <a:spcPts val="0"/>
                        </a:spcAft>
                      </a:pPr>
                      <a:r>
                        <a:rPr lang="en-US" sz="1800" dirty="0">
                          <a:effectLst/>
                        </a:rPr>
                        <a:t>6 mm edge OGS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800" dirty="0">
                          <a:effectLst/>
                        </a:rPr>
                        <a:t>Diffuse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800" dirty="0">
                          <a:effectLst/>
                        </a:rPr>
                        <a:t>380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4805178"/>
                  </a:ext>
                </a:extLst>
              </a:tr>
              <a:tr h="385890">
                <a:tc>
                  <a:txBody>
                    <a:bodyPr/>
                    <a:lstStyle/>
                    <a:p>
                      <a:pPr marL="0" marR="0" algn="ctr">
                        <a:lnSpc>
                          <a:spcPct val="100000"/>
                        </a:lnSpc>
                        <a:spcBef>
                          <a:spcPts val="0"/>
                        </a:spcBef>
                        <a:spcAft>
                          <a:spcPts val="0"/>
                        </a:spcAft>
                      </a:pPr>
                      <a:r>
                        <a:rPr lang="en-US" sz="1800" dirty="0">
                          <a:effectLst/>
                        </a:rPr>
                        <a:t>12 mm edge OGS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800" dirty="0">
                          <a:effectLst/>
                        </a:rPr>
                        <a:t>Diffuse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800" dirty="0">
                          <a:effectLst/>
                        </a:rPr>
                        <a:t>400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6274395"/>
                  </a:ext>
                </a:extLst>
              </a:tr>
              <a:tr h="385890">
                <a:tc>
                  <a:txBody>
                    <a:bodyPr/>
                    <a:lstStyle/>
                    <a:p>
                      <a:pPr marL="0" marR="0" algn="ctr">
                        <a:lnSpc>
                          <a:spcPct val="100000"/>
                        </a:lnSpc>
                        <a:spcBef>
                          <a:spcPts val="0"/>
                        </a:spcBef>
                        <a:spcAft>
                          <a:spcPts val="0"/>
                        </a:spcAft>
                      </a:pPr>
                      <a:r>
                        <a:rPr lang="en-US" sz="1800" dirty="0">
                          <a:effectLst/>
                        </a:rPr>
                        <a:t>6 mm edge stilbene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800" dirty="0">
                          <a:effectLst/>
                        </a:rPr>
                        <a:t>Diffuse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1800" dirty="0">
                          <a:effectLst/>
                        </a:rPr>
                        <a:t>440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9422887"/>
                  </a:ext>
                </a:extLst>
              </a:tr>
            </a:tbl>
          </a:graphicData>
        </a:graphic>
      </p:graphicFrame>
      <p:sp>
        <p:nvSpPr>
          <p:cNvPr id="7" name="Rectangle 6">
            <a:extLst>
              <a:ext uri="{FF2B5EF4-FFF2-40B4-BE49-F238E27FC236}">
                <a16:creationId xmlns:a16="http://schemas.microsoft.com/office/drawing/2014/main" id="{ABA04BCB-F042-604E-64ED-1F761B446013}"/>
              </a:ext>
            </a:extLst>
          </p:cNvPr>
          <p:cNvSpPr/>
          <p:nvPr/>
        </p:nvSpPr>
        <p:spPr>
          <a:xfrm>
            <a:off x="8056179" y="886228"/>
            <a:ext cx="614855" cy="662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81583"/>
      </p:ext>
    </p:extLst>
  </p:cSld>
  <p:clrMapOvr>
    <a:masterClrMapping/>
  </p:clrMapOvr>
  <mc:AlternateContent xmlns:mc="http://schemas.openxmlformats.org/markup-compatibility/2006" xmlns:p14="http://schemas.microsoft.com/office/powerpoint/2010/main">
    <mc:Choice Requires="p14">
      <p:transition p14:dur="250" advTm="58981">
        <p:fade/>
      </p:transition>
    </mc:Choice>
    <mc:Fallback xmlns="">
      <p:transition advTm="58981">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7">
            <a:extLst>
              <a:ext uri="{FF2B5EF4-FFF2-40B4-BE49-F238E27FC236}">
                <a16:creationId xmlns:a16="http://schemas.microsoft.com/office/drawing/2014/main" id="{18D62C98-94EA-7E48-1A19-8A2381749592}"/>
              </a:ext>
            </a:extLst>
          </p:cNvPr>
          <p:cNvSpPr txBox="1"/>
          <p:nvPr/>
        </p:nvSpPr>
        <p:spPr>
          <a:xfrm>
            <a:off x="211014" y="1135074"/>
            <a:ext cx="5023326" cy="3594317"/>
          </a:xfrm>
          <a:prstGeom prst="rect">
            <a:avLst/>
          </a:prstGeom>
        </p:spPr>
        <p:txBody>
          <a:bodyPr vert="horz" wrap="square" lIns="0" tIns="22225" rIns="0" bIns="0" rtlCol="0">
            <a:spAutoFit/>
          </a:bodyPr>
          <a:lstStyle/>
          <a:p>
            <a:pPr marL="285750" indent="-285750">
              <a:lnSpc>
                <a:spcPct val="130000"/>
              </a:lnSpc>
              <a:buFont typeface="Arial" panose="020B0604020202020204" pitchFamily="34" charset="0"/>
              <a:buChar char="•"/>
            </a:pPr>
            <a:r>
              <a:rPr lang="en-US" dirty="0"/>
              <a:t>Pulse shape discrimination (PSD) is a detector’s ability to distinguish different types of radiation, usually neutrons and gamma-rays</a:t>
            </a:r>
          </a:p>
          <a:p>
            <a:pPr marL="285750" indent="-285750">
              <a:lnSpc>
                <a:spcPct val="130000"/>
              </a:lnSpc>
              <a:buFont typeface="Arial" panose="020B0604020202020204" pitchFamily="34" charset="0"/>
              <a:buChar char="•"/>
            </a:pPr>
            <a:r>
              <a:rPr lang="en-US" dirty="0"/>
              <a:t>12.7 x 25.4 mm rectangular OGS slabs cast with thicknesses of 2, 3, 4, and 5 mm with bare, specular, and diffuse wrappings measured </a:t>
            </a:r>
            <a:r>
              <a:rPr lang="en-US" baseline="30000" dirty="0"/>
              <a:t>252</a:t>
            </a:r>
            <a:r>
              <a:rPr lang="en-US" dirty="0"/>
              <a:t>Cf source </a:t>
            </a:r>
          </a:p>
          <a:p>
            <a:pPr marL="285750" indent="-285750">
              <a:lnSpc>
                <a:spcPct val="130000"/>
              </a:lnSpc>
              <a:buFont typeface="Arial" panose="020B0604020202020204" pitchFamily="34" charset="0"/>
              <a:buChar char="•"/>
            </a:pPr>
            <a:r>
              <a:rPr lang="en-US" sz="1800" dirty="0"/>
              <a:t>7.62 cm diameter PMT used for readout</a:t>
            </a:r>
            <a:endParaRPr lang="en-US" dirty="0"/>
          </a:p>
          <a:p>
            <a:pPr marL="285750" indent="-285750">
              <a:lnSpc>
                <a:spcPct val="130000"/>
              </a:lnSpc>
              <a:buFont typeface="Arial" panose="020B0604020202020204" pitchFamily="34" charset="0"/>
              <a:buChar char="•"/>
            </a:pPr>
            <a:r>
              <a:rPr lang="en-US" dirty="0"/>
              <a:t>Optical reflective wrappings significantly improve PSD capabilities </a:t>
            </a:r>
          </a:p>
        </p:txBody>
      </p:sp>
      <p:sp>
        <p:nvSpPr>
          <p:cNvPr id="228" name="Title 1">
            <a:extLst>
              <a:ext uri="{FF2B5EF4-FFF2-40B4-BE49-F238E27FC236}">
                <a16:creationId xmlns:a16="http://schemas.microsoft.com/office/drawing/2014/main" id="{529A6987-BB49-73CE-4CD3-DFD68E296FB4}"/>
              </a:ext>
            </a:extLst>
          </p:cNvPr>
          <p:cNvSpPr>
            <a:spLocks noGrp="1"/>
          </p:cNvSpPr>
          <p:nvPr>
            <p:ph type="title"/>
          </p:nvPr>
        </p:nvSpPr>
        <p:spPr>
          <a:xfrm>
            <a:off x="18806" y="0"/>
            <a:ext cx="6400655" cy="1325563"/>
          </a:xfrm>
        </p:spPr>
        <p:txBody>
          <a:bodyPr/>
          <a:lstStyle/>
          <a:p>
            <a:r>
              <a:rPr lang="en-US" dirty="0"/>
              <a:t>OGS PSD Investigation</a:t>
            </a:r>
          </a:p>
        </p:txBody>
      </p:sp>
      <p:pic>
        <p:nvPicPr>
          <p:cNvPr id="5" name="Picture 4">
            <a:extLst>
              <a:ext uri="{FF2B5EF4-FFF2-40B4-BE49-F238E27FC236}">
                <a16:creationId xmlns:a16="http://schemas.microsoft.com/office/drawing/2014/main" id="{EB84E72B-29D4-0B61-2E3D-FCB0414FBA49}"/>
              </a:ext>
            </a:extLst>
          </p:cNvPr>
          <p:cNvPicPr>
            <a:picLocks noChangeAspect="1"/>
          </p:cNvPicPr>
          <p:nvPr/>
        </p:nvPicPr>
        <p:blipFill>
          <a:blip r:embed="rId3"/>
          <a:stretch>
            <a:fillRect/>
          </a:stretch>
        </p:blipFill>
        <p:spPr>
          <a:xfrm>
            <a:off x="8718285" y="386034"/>
            <a:ext cx="3122027" cy="2414016"/>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A4A5E4B-D69E-AAA7-CEC1-A9233AA89F7A}"/>
              </a:ext>
            </a:extLst>
          </p:cNvPr>
          <p:cNvPicPr>
            <a:picLocks noChangeAspect="1"/>
          </p:cNvPicPr>
          <p:nvPr/>
        </p:nvPicPr>
        <p:blipFill>
          <a:blip r:embed="rId4"/>
          <a:stretch>
            <a:fillRect/>
          </a:stretch>
        </p:blipFill>
        <p:spPr>
          <a:xfrm>
            <a:off x="5324708" y="386034"/>
            <a:ext cx="3122648" cy="2414016"/>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descr="Diagram&#10;&#10;Description automatically generated with low confidence">
            <a:extLst>
              <a:ext uri="{FF2B5EF4-FFF2-40B4-BE49-F238E27FC236}">
                <a16:creationId xmlns:a16="http://schemas.microsoft.com/office/drawing/2014/main" id="{90A63FCF-A8B6-F37C-D29E-7F6B284F8923}"/>
              </a:ext>
            </a:extLst>
          </p:cNvPr>
          <p:cNvPicPr>
            <a:picLocks noChangeAspect="1"/>
          </p:cNvPicPr>
          <p:nvPr/>
        </p:nvPicPr>
        <p:blipFill rotWithShape="1">
          <a:blip r:embed="rId5">
            <a:extLst>
              <a:ext uri="{28A0092B-C50C-407E-A947-70E740481C1C}">
                <a14:useLocalDpi xmlns:a14="http://schemas.microsoft.com/office/drawing/2010/main" val="0"/>
              </a:ext>
            </a:extLst>
          </a:blip>
          <a:srcRect r="5000"/>
          <a:stretch/>
        </p:blipFill>
        <p:spPr>
          <a:xfrm>
            <a:off x="5324708" y="2926175"/>
            <a:ext cx="3188260" cy="2829985"/>
          </a:xfrm>
          <a:prstGeom prst="rect">
            <a:avLst/>
          </a:prstGeom>
          <a:ln w="12700">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8" name="Rectangle 7">
            <a:extLst>
              <a:ext uri="{FF2B5EF4-FFF2-40B4-BE49-F238E27FC236}">
                <a16:creationId xmlns:a16="http://schemas.microsoft.com/office/drawing/2014/main" id="{3EE7022D-4C1A-DD6C-6CFC-2C37871F7FCB}"/>
              </a:ext>
            </a:extLst>
          </p:cNvPr>
          <p:cNvSpPr/>
          <p:nvPr/>
        </p:nvSpPr>
        <p:spPr>
          <a:xfrm>
            <a:off x="1020004" y="4826025"/>
            <a:ext cx="3555954" cy="11648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(Left) Figure of merit (FOM) definition and (right) </a:t>
            </a:r>
            <a:r>
              <a:rPr lang="en-US" baseline="30000" dirty="0">
                <a:solidFill>
                  <a:schemeClr val="tx1"/>
                </a:solidFill>
              </a:rPr>
              <a:t>252</a:t>
            </a:r>
            <a:r>
              <a:rPr lang="en-US" dirty="0">
                <a:solidFill>
                  <a:schemeClr val="tx1"/>
                </a:solidFill>
              </a:rPr>
              <a:t>Cf measured with a 2 mm thick OGS slab with various reflectors</a:t>
            </a:r>
            <a:endParaRPr lang="en-US" baseline="30000" dirty="0">
              <a:solidFill>
                <a:schemeClr val="tx1"/>
              </a:solidFill>
            </a:endParaRPr>
          </a:p>
        </p:txBody>
      </p:sp>
      <p:pic>
        <p:nvPicPr>
          <p:cNvPr id="7" name="Picture 6">
            <a:extLst>
              <a:ext uri="{FF2B5EF4-FFF2-40B4-BE49-F238E27FC236}">
                <a16:creationId xmlns:a16="http://schemas.microsoft.com/office/drawing/2014/main" id="{C540C17C-99E9-2A4B-31A4-00DB96F5CD1E}"/>
              </a:ext>
            </a:extLst>
          </p:cNvPr>
          <p:cNvPicPr>
            <a:picLocks noChangeAspect="1"/>
          </p:cNvPicPr>
          <p:nvPr/>
        </p:nvPicPr>
        <p:blipFill>
          <a:blip r:embed="rId6"/>
          <a:stretch>
            <a:fillRect/>
          </a:stretch>
        </p:blipFill>
        <p:spPr>
          <a:xfrm>
            <a:off x="8603336" y="2926175"/>
            <a:ext cx="3236976" cy="2823928"/>
          </a:xfrm>
          <a:prstGeom prst="rect">
            <a:avLst/>
          </a:prstGeom>
          <a:solidFill>
            <a:schemeClr val="bg1"/>
          </a:solidFill>
          <a:ln w="12700">
            <a:solidFill>
              <a:schemeClr val="tx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1141809965"/>
      </p:ext>
    </p:extLst>
  </p:cSld>
  <p:clrMapOvr>
    <a:masterClrMapping/>
  </p:clrMapOvr>
  <mc:AlternateContent xmlns:mc="http://schemas.openxmlformats.org/markup-compatibility/2006" xmlns:p14="http://schemas.microsoft.com/office/powerpoint/2010/main">
    <mc:Choice Requires="p14">
      <p:transition spd="slow" p14:dur="2000" advTm="135163"/>
    </mc:Choice>
    <mc:Fallback xmlns="">
      <p:transition spd="slow" advTm="135163"/>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22635</TotalTime>
  <Words>1864</Words>
  <Application>Microsoft Macintosh PowerPoint</Application>
  <PresentationFormat>Widescreen</PresentationFormat>
  <Paragraphs>160</Paragraphs>
  <Slides>14</Slides>
  <Notes>13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Avenir Book</vt:lpstr>
      <vt:lpstr>Calibri</vt:lpstr>
      <vt:lpstr>Calibri Light</vt:lpstr>
      <vt:lpstr>Cambria Math</vt:lpstr>
      <vt:lpstr>Trebuchet MS</vt:lpstr>
      <vt:lpstr>Office Theme</vt:lpstr>
      <vt:lpstr>PowerPoint Presentation</vt:lpstr>
      <vt:lpstr>PowerPoint Presentation</vt:lpstr>
      <vt:lpstr>Project Mission</vt:lpstr>
      <vt:lpstr>MTV Impact and NNSA Mission Relevance</vt:lpstr>
      <vt:lpstr>Organic Glass Scintillating (OGS) Material</vt:lpstr>
      <vt:lpstr>Organic Glass Casting at University of Michigan</vt:lpstr>
      <vt:lpstr>OGS and Stilbene Energy Resolution</vt:lpstr>
      <vt:lpstr>OGS and Stilbene Coincidence Time Resolution</vt:lpstr>
      <vt:lpstr>OGS PSD Investigation</vt:lpstr>
      <vt:lpstr>Age Impact on PSD Performance</vt:lpstr>
      <vt:lpstr>OGS in Research Reactor Experiment</vt:lpstr>
      <vt:lpstr>Conclusion and Summary</vt:lpstr>
      <vt:lpstr>Acknowledgements</vt:lpstr>
      <vt:lpstr>Organic Glass Casting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DNNG</dc:creator>
  <cp:lastModifiedBy>Maurer, Tessa</cp:lastModifiedBy>
  <cp:revision>182</cp:revision>
  <dcterms:created xsi:type="dcterms:W3CDTF">2019-02-11T21:15:40Z</dcterms:created>
  <dcterms:modified xsi:type="dcterms:W3CDTF">2023-03-13T21:59:43Z</dcterms:modified>
</cp:coreProperties>
</file>