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70" r:id="rId5"/>
    <p:sldId id="271" r:id="rId6"/>
    <p:sldId id="272" r:id="rId7"/>
    <p:sldId id="262" r:id="rId8"/>
    <p:sldId id="264" r:id="rId9"/>
    <p:sldId id="269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40F76-7604-7CAB-D2B4-FDAFF32D5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14362" r="14763" b="13950"/>
          <a:stretch/>
        </p:blipFill>
        <p:spPr>
          <a:xfrm>
            <a:off x="10617112" y="6106066"/>
            <a:ext cx="728393" cy="7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tiff"/><Relationship Id="rId18" Type="http://schemas.openxmlformats.org/officeDocument/2006/relationships/image" Target="../media/image28.tiff"/><Relationship Id="rId3" Type="http://schemas.openxmlformats.org/officeDocument/2006/relationships/image" Target="../media/image13.jpeg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17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image" Target="../media/image25.tiff"/><Relationship Id="rId10" Type="http://schemas.openxmlformats.org/officeDocument/2006/relationships/image" Target="../media/image20.tiff"/><Relationship Id="rId4" Type="http://schemas.openxmlformats.org/officeDocument/2006/relationships/image" Target="../media/image14.jpeg"/><Relationship Id="rId9" Type="http://schemas.openxmlformats.org/officeDocument/2006/relationships/image" Target="../media/image19.tiff"/><Relationship Id="rId1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161" y="555410"/>
            <a:ext cx="8272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Quantifying Effects of Measurement Uncertainty on Separated Plutonium Attribution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8504" y="4548264"/>
            <a:ext cx="7019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Patrick O’Neal and Dr. Sunil </a:t>
            </a:r>
            <a:r>
              <a:rPr lang="en-US" sz="2400" b="1" dirty="0" err="1"/>
              <a:t>Chirayath</a:t>
            </a:r>
            <a:endParaRPr lang="en-US" sz="2400" b="1" dirty="0"/>
          </a:p>
          <a:p>
            <a:pPr algn="r"/>
            <a:r>
              <a:rPr lang="en-US" sz="2000" b="1" i="1" dirty="0"/>
              <a:t>Center for Nuclear Security Science and Policy Initiatives (NSSPI)</a:t>
            </a:r>
          </a:p>
          <a:p>
            <a:pPr algn="r"/>
            <a:r>
              <a:rPr lang="en-US" sz="2000" b="1" i="1"/>
              <a:t>Department </a:t>
            </a:r>
            <a:r>
              <a:rPr lang="en-US" sz="2000" b="1" i="1" dirty="0"/>
              <a:t>of Nuclear Engineering, Texas A&amp;M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2023 MTV Workshop</a:t>
            </a:r>
          </a:p>
          <a:p>
            <a:r>
              <a:rPr lang="en-US" dirty="0"/>
              <a:t>March 22,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6374"/>
            <a:ext cx="11353800" cy="1325563"/>
          </a:xfrm>
        </p:spPr>
        <p:txBody>
          <a:bodyPr/>
          <a:lstStyle/>
          <a:p>
            <a:r>
              <a:rPr lang="en-US" dirty="0"/>
              <a:t>Comparison with Maximum 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2" y="748578"/>
            <a:ext cx="1169534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HFIR – 100% of the dataset’s reactor-types were classified correctly</a:t>
            </a:r>
          </a:p>
          <a:p>
            <a:pPr lvl="1"/>
            <a:r>
              <a:rPr lang="en-US" sz="1600" dirty="0"/>
              <a:t>Burnup – 89.8% calculated as 4.28 (</a:t>
            </a:r>
            <a:r>
              <a:rPr lang="en-US" sz="1600" dirty="0" err="1"/>
              <a:t>GWd</a:t>
            </a:r>
            <a:r>
              <a:rPr lang="en-US" sz="1600" dirty="0"/>
              <a:t>/MTU), , 8% calculated 4.34 (</a:t>
            </a:r>
            <a:r>
              <a:rPr lang="en-US" sz="1600" dirty="0" err="1"/>
              <a:t>GWd</a:t>
            </a:r>
            <a:r>
              <a:rPr lang="en-US" sz="1600" dirty="0"/>
              <a:t>/MTU),  0.2% calculated 4.22 (</a:t>
            </a:r>
            <a:r>
              <a:rPr lang="en-US" sz="1600" dirty="0" err="1"/>
              <a:t>GWd</a:t>
            </a:r>
            <a:r>
              <a:rPr lang="en-US" sz="1600" dirty="0"/>
              <a:t>/MTU)</a:t>
            </a:r>
          </a:p>
          <a:p>
            <a:r>
              <a:rPr lang="en-US" sz="2400" dirty="0"/>
              <a:t>MURR Natural – 84.2% reactor-types classified correctly, other 15.8% classified MURR 3.44</a:t>
            </a:r>
          </a:p>
          <a:p>
            <a:pPr lvl="1"/>
            <a:r>
              <a:rPr lang="en-US" sz="2000" dirty="0"/>
              <a:t>Burnup – 69.6% calculated as 1.050 (</a:t>
            </a:r>
            <a:r>
              <a:rPr lang="en-US" sz="2000" dirty="0" err="1"/>
              <a:t>GWd</a:t>
            </a:r>
            <a:r>
              <a:rPr lang="en-US" sz="2000" dirty="0"/>
              <a:t>/MTU), 30.4% calculated 0.9573 (</a:t>
            </a:r>
            <a:r>
              <a:rPr lang="en-US" sz="2000" dirty="0" err="1"/>
              <a:t>GWd</a:t>
            </a:r>
            <a:r>
              <a:rPr lang="en-US" sz="2000" dirty="0"/>
              <a:t>/MTU)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6CA16-EBDF-2C6C-5D33-6830C420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57" y="2676085"/>
            <a:ext cx="4488295" cy="3366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77A6-94FD-BD57-0B1F-5CEA445C5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77" y="2608974"/>
            <a:ext cx="4488295" cy="33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186"/>
            <a:ext cx="10515600" cy="48398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validation work with the MURR 3.44 sample has shed light on an over-reliance on the 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134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Cs/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ratio, and a possible solution has been found in the 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Ce/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140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</a:p>
          <a:p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Early indications from the measurement uncertainty study indicate the ML methodology is well equipped to handle a typical level of measurement uncertainty</a:t>
            </a:r>
          </a:p>
          <a:p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Next Steps:</a:t>
            </a:r>
          </a:p>
          <a:p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Evaluate 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Ce/</a:t>
            </a:r>
            <a:r>
              <a:rPr lang="en-US" sz="28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140</a:t>
            </a:r>
            <a:r>
              <a:rPr lang="en-US" sz="28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 performance as a forensics signature using the other two validation samples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Devise study to examine the effect simulation uncertainties have on model performance</a:t>
            </a:r>
          </a:p>
          <a:p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Continue development of mixed reactor-type ML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02" y="1399078"/>
            <a:ext cx="8896631" cy="4647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Objective: Use machine learning (ML) techniques to produce a robust nuclear forensics methodology capable of identifying a separated plutonium sample’s reactor-type of origin, fuel burnup, and time since irradiation (TSI)</a:t>
            </a:r>
          </a:p>
          <a:p>
            <a:r>
              <a:rPr lang="en-US" dirty="0"/>
              <a:t>Current methodology capabilities include identifying between 6 different reactor types, and all binary “mixed” reactor-type combinations.</a:t>
            </a:r>
          </a:p>
          <a:p>
            <a:r>
              <a:rPr lang="en-US" dirty="0"/>
              <a:t>Focus of this presentation:</a:t>
            </a:r>
          </a:p>
          <a:p>
            <a:pPr lvl="1"/>
            <a:r>
              <a:rPr lang="en-US" dirty="0"/>
              <a:t>Analysis of methodology performance with a new validation sample</a:t>
            </a:r>
          </a:p>
          <a:p>
            <a:pPr lvl="1"/>
            <a:r>
              <a:rPr lang="en-US" dirty="0"/>
              <a:t>examining measurement uncertainty effects on methodology performance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1D1AF1-426A-9727-7B91-146F6F0CF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56091"/>
              </p:ext>
            </p:extLst>
          </p:nvPr>
        </p:nvGraphicFramePr>
        <p:xfrm>
          <a:off x="9197235" y="1250838"/>
          <a:ext cx="2844463" cy="46478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44463">
                  <a:extLst>
                    <a:ext uri="{9D8B030D-6E8A-4147-A177-3AD203B41FA5}">
                      <a16:colId xmlns:a16="http://schemas.microsoft.com/office/drawing/2014/main" val="4235659279"/>
                    </a:ext>
                  </a:extLst>
                </a:gridCol>
              </a:tblGrid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Forensics Signatures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21666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12885"/>
                  </a:ext>
                </a:extLst>
              </a:tr>
              <a:tr h="402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94484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51337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41130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5929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02616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46545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Pu/</a:t>
                      </a:r>
                      <a:r>
                        <a:rPr lang="en-US" sz="2800" b="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Relevance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00A58-58CC-F5B8-AFEA-1E95D7115601}"/>
              </a:ext>
            </a:extLst>
          </p:cNvPr>
          <p:cNvSpPr txBox="1">
            <a:spLocks/>
          </p:cNvSpPr>
          <p:nvPr/>
        </p:nvSpPr>
        <p:spPr>
          <a:xfrm>
            <a:off x="687198" y="15816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Nuclear forensics techniques can identify Pu produced in foreign nuclear fuel cycles</a:t>
            </a:r>
          </a:p>
          <a:p>
            <a:r>
              <a:rPr lang="en-US" dirty="0"/>
              <a:t>Methodology can also be used to verify declared activities occurring at facilities under safeguard agreements</a:t>
            </a:r>
          </a:p>
          <a:p>
            <a:r>
              <a:rPr lang="en-US" i="1" dirty="0"/>
              <a:t>NNSA Mission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Preventing nuclear weapons proliferation and reducing the threat of nuclear and radiological terrorism around the world are key U.S national security strategic objectives that require constant vigilance.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NNSA's Office of Defense Nuclear Nonproliferation works globally to prevent state and non-state actors from developing nuclear weapons or acquiring weapons-usable nuclear or radiological materials, equipment, technology,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DCB7-E7B6-45FC-D673-FE71654D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0"/>
            <a:ext cx="11353800" cy="1325563"/>
          </a:xfrm>
        </p:spPr>
        <p:txBody>
          <a:bodyPr/>
          <a:lstStyle/>
          <a:p>
            <a:r>
              <a:rPr lang="en-US" dirty="0"/>
              <a:t>New Validation Data: MURR 3.44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B1D0-6ABF-C19F-C3F8-32EBF8D5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32" y="1253331"/>
            <a:ext cx="73914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LEUO</a:t>
            </a:r>
            <a:r>
              <a:rPr lang="en-US" sz="2400" baseline="-25000" dirty="0"/>
              <a:t>2 </a:t>
            </a:r>
            <a:r>
              <a:rPr lang="en-US" sz="2400" dirty="0"/>
              <a:t>Sample with enrichment of 3.44%</a:t>
            </a:r>
          </a:p>
          <a:p>
            <a:r>
              <a:rPr lang="en-US" sz="2400" dirty="0"/>
              <a:t>Irradiated from August-September of 2021 at University of Missouri Research Reactor (MURR)</a:t>
            </a:r>
          </a:p>
          <a:p>
            <a:r>
              <a:rPr lang="en-US" sz="2400" dirty="0"/>
              <a:t>Irradiation conditions were in MCNP</a:t>
            </a:r>
          </a:p>
          <a:p>
            <a:r>
              <a:rPr lang="en-US" sz="2400" dirty="0"/>
              <a:t>Sample was dissolved, plutonium separated, and isotopic ratios characterized using gamma and mass spectroscopy.</a:t>
            </a:r>
          </a:p>
          <a:p>
            <a:r>
              <a:rPr lang="en-US" sz="2400" dirty="0"/>
              <a:t>ICP-MS measurements were conducted at a TSI of 139 and</a:t>
            </a:r>
            <a:r>
              <a:rPr lang="en-US" sz="2000" dirty="0"/>
              <a:t> </a:t>
            </a:r>
            <a:r>
              <a:rPr lang="en-US" sz="2400" dirty="0"/>
              <a:t>449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490EF-4191-48DD-7153-DF538754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68" y="3330246"/>
            <a:ext cx="4692242" cy="26522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EACFE3-B2D8-0EE2-1C02-557B7E53DF8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17146"/>
          <a:stretch/>
        </p:blipFill>
        <p:spPr>
          <a:xfrm>
            <a:off x="8826396" y="989901"/>
            <a:ext cx="1871185" cy="20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195D-45E1-3C81-77C4-EA2BD8F2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5063"/>
            <a:ext cx="11353800" cy="1325563"/>
          </a:xfrm>
        </p:spPr>
        <p:txBody>
          <a:bodyPr/>
          <a:lstStyle/>
          <a:p>
            <a:r>
              <a:rPr lang="en-US" dirty="0"/>
              <a:t>Initial Predictions using MURR 3.44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B0E4-45B6-937E-D850-E50370CF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00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Ba/</a:t>
            </a:r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138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 and </a:t>
            </a:r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134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Cs/</a:t>
            </a:r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ratios had to be excluded from the analysis</a:t>
            </a:r>
          </a:p>
          <a:p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Reactor classification and burnup quantification were satisfactory</a:t>
            </a:r>
          </a:p>
          <a:p>
            <a:r>
              <a:rPr lang="en-US" sz="24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TSI predictions were poor or unavailable</a:t>
            </a:r>
            <a:endParaRPr lang="en-US" sz="2400" b="0" dirty="0">
              <a:solidFill>
                <a:sysClr val="windowText" lastClr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49B6-5494-9F26-4C8D-58F11E4D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86883"/>
              </p:ext>
            </p:extLst>
          </p:nvPr>
        </p:nvGraphicFramePr>
        <p:xfrm>
          <a:off x="1754912" y="2484564"/>
          <a:ext cx="8679648" cy="16277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00753">
                  <a:extLst>
                    <a:ext uri="{9D8B030D-6E8A-4147-A177-3AD203B41FA5}">
                      <a16:colId xmlns:a16="http://schemas.microsoft.com/office/drawing/2014/main" val="3631777762"/>
                    </a:ext>
                  </a:extLst>
                </a:gridCol>
                <a:gridCol w="930256">
                  <a:extLst>
                    <a:ext uri="{9D8B030D-6E8A-4147-A177-3AD203B41FA5}">
                      <a16:colId xmlns:a16="http://schemas.microsoft.com/office/drawing/2014/main" val="728485533"/>
                    </a:ext>
                  </a:extLst>
                </a:gridCol>
                <a:gridCol w="1027645">
                  <a:extLst>
                    <a:ext uri="{9D8B030D-6E8A-4147-A177-3AD203B41FA5}">
                      <a16:colId xmlns:a16="http://schemas.microsoft.com/office/drawing/2014/main" val="398904009"/>
                    </a:ext>
                  </a:extLst>
                </a:gridCol>
                <a:gridCol w="1027645">
                  <a:extLst>
                    <a:ext uri="{9D8B030D-6E8A-4147-A177-3AD203B41FA5}">
                      <a16:colId xmlns:a16="http://schemas.microsoft.com/office/drawing/2014/main" val="1728477136"/>
                    </a:ext>
                  </a:extLst>
                </a:gridCol>
                <a:gridCol w="1027645">
                  <a:extLst>
                    <a:ext uri="{9D8B030D-6E8A-4147-A177-3AD203B41FA5}">
                      <a16:colId xmlns:a16="http://schemas.microsoft.com/office/drawing/2014/main" val="2823167583"/>
                    </a:ext>
                  </a:extLst>
                </a:gridCol>
                <a:gridCol w="1276250">
                  <a:extLst>
                    <a:ext uri="{9D8B030D-6E8A-4147-A177-3AD203B41FA5}">
                      <a16:colId xmlns:a16="http://schemas.microsoft.com/office/drawing/2014/main" val="125278176"/>
                    </a:ext>
                  </a:extLst>
                </a:gridCol>
                <a:gridCol w="1589454">
                  <a:extLst>
                    <a:ext uri="{9D8B030D-6E8A-4147-A177-3AD203B41FA5}">
                      <a16:colId xmlns:a16="http://schemas.microsoft.com/office/drawing/2014/main" val="103493824"/>
                    </a:ext>
                  </a:extLst>
                </a:gridCol>
              </a:tblGrid>
              <a:tr h="79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Reactor-Type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PWR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PHWR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FBR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HFIR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MURR</a:t>
                      </a:r>
                    </a:p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(Natural)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MURR (3.44%)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336463908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Machine Learning Scores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-0.156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-0.307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-0.339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-0.273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-0.250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9877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Max Likelihood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-6.99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-2.18E4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4233" marR="4233" marT="4233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176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B1907A-00D9-C77D-7A1D-BA2D0C187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11855"/>
              </p:ext>
            </p:extLst>
          </p:nvPr>
        </p:nvGraphicFramePr>
        <p:xfrm>
          <a:off x="3652751" y="4211986"/>
          <a:ext cx="4883969" cy="18478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27948">
                  <a:extLst>
                    <a:ext uri="{9D8B030D-6E8A-4147-A177-3AD203B41FA5}">
                      <a16:colId xmlns:a16="http://schemas.microsoft.com/office/drawing/2014/main" val="4235659279"/>
                    </a:ext>
                  </a:extLst>
                </a:gridCol>
                <a:gridCol w="1420299">
                  <a:extLst>
                    <a:ext uri="{9D8B030D-6E8A-4147-A177-3AD203B41FA5}">
                      <a16:colId xmlns:a16="http://schemas.microsoft.com/office/drawing/2014/main" val="1721634577"/>
                    </a:ext>
                  </a:extLst>
                </a:gridCol>
                <a:gridCol w="1335722">
                  <a:extLst>
                    <a:ext uri="{9D8B030D-6E8A-4147-A177-3AD203B41FA5}">
                      <a16:colId xmlns:a16="http://schemas.microsoft.com/office/drawing/2014/main" val="1212521472"/>
                    </a:ext>
                  </a:extLst>
                </a:gridCol>
              </a:tblGrid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Burnup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/MTU)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21666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0.02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12885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Likelihood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0.13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2239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1038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51337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Learning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0.14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4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030F-1B96-7832-6AA2-2A3707F8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Addition of Ce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0BF3-0CB3-BDD2-AE5D-2D443605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ratio </a:t>
            </a:r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Ce/</a:t>
            </a:r>
            <a:r>
              <a:rPr lang="en-US" sz="2400" b="0" baseline="3000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140</a:t>
            </a:r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 was selected as an additional indicator of TSI</a:t>
            </a:r>
          </a:p>
          <a:p>
            <a:r>
              <a:rPr lang="en-US" sz="24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Preliminary results indicate Ce ratio provides a good indication of TSI, but should be omitted from reactor-type or burnup predictions</a:t>
            </a:r>
          </a:p>
          <a:p>
            <a:r>
              <a:rPr lang="en-US" sz="2400" b="0" dirty="0">
                <a:solidFill>
                  <a:sysClr val="windowText" lastClr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Inclusion of Ce ratio changes </a:t>
            </a:r>
            <a:r>
              <a:rPr lang="en-US" sz="24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maximum likelihood from predicting a reactor-type of MURR 3.44 to MURR natural</a:t>
            </a:r>
            <a:endParaRPr lang="en-US" sz="2400" b="0" dirty="0">
              <a:solidFill>
                <a:sysClr val="windowText" lastClr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0C6D94-6B0B-1FD7-6349-04FC0CA4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79282"/>
              </p:ext>
            </p:extLst>
          </p:nvPr>
        </p:nvGraphicFramePr>
        <p:xfrm>
          <a:off x="3654015" y="3429000"/>
          <a:ext cx="4883969" cy="22596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27948">
                  <a:extLst>
                    <a:ext uri="{9D8B030D-6E8A-4147-A177-3AD203B41FA5}">
                      <a16:colId xmlns:a16="http://schemas.microsoft.com/office/drawing/2014/main" val="4235659279"/>
                    </a:ext>
                  </a:extLst>
                </a:gridCol>
                <a:gridCol w="1420299">
                  <a:extLst>
                    <a:ext uri="{9D8B030D-6E8A-4147-A177-3AD203B41FA5}">
                      <a16:colId xmlns:a16="http://schemas.microsoft.com/office/drawing/2014/main" val="1721634577"/>
                    </a:ext>
                  </a:extLst>
                </a:gridCol>
                <a:gridCol w="1335722">
                  <a:extLst>
                    <a:ext uri="{9D8B030D-6E8A-4147-A177-3AD203B41FA5}">
                      <a16:colId xmlns:a16="http://schemas.microsoft.com/office/drawing/2014/main" val="1212521472"/>
                    </a:ext>
                  </a:extLst>
                </a:gridCol>
              </a:tblGrid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Burnup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/MTU)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(days)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21666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0.02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12885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Likelihood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0.06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51337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0.14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3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41130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 w/ Ce for burnup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0.19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3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6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39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Uncertainty Quantification Technical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two experimental samples (MURR Natural and HFIR) were used to produce test datasets to evaluate the effect measurement uncertainty has on predictions</a:t>
            </a:r>
          </a:p>
          <a:p>
            <a:r>
              <a:rPr lang="en-US" dirty="0"/>
              <a:t>Each isotope ratio was independently randomly sampled from a normal distribution with mean and standard deviation of the originally measured values</a:t>
            </a:r>
          </a:p>
          <a:p>
            <a:r>
              <a:rPr lang="en-US" dirty="0"/>
              <a:t>Each set consisted of 10,000 isotope ratio sets that were evaluated by the ML and Maximum Likelihood methodologies to obtain a distribution of predictions.</a:t>
            </a:r>
          </a:p>
        </p:txBody>
      </p:sp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MURR Natural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9628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93.5% of the dataset’s reactor-types were classified correctly, 6.5% classified as MURR 3.44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51F3F-81CB-67C1-1962-FAFEFFB3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6" y="1894649"/>
            <a:ext cx="5334000" cy="400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BA81A-8529-DEFD-2F75-03743337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24" y="189464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9D88-3157-0483-3EA3-E211BBC3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HFIR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E7D1-0A1C-644E-15EB-7EF8EC94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777"/>
            <a:ext cx="10867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95.9% of the dataset’s reactor-types were classified correctly, 4.1% classified as PWR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43088-F08D-B449-6739-DB74AD25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29" y="2019114"/>
            <a:ext cx="53340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71F142-32CB-B066-FD8C-B35C68C7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29" y="2019114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13331</TotalTime>
  <Words>849</Words>
  <Application>Microsoft Office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Trebuchet MS</vt:lpstr>
      <vt:lpstr>Office Theme</vt:lpstr>
      <vt:lpstr>PowerPoint Presentation</vt:lpstr>
      <vt:lpstr>Introduction and Motivation</vt:lpstr>
      <vt:lpstr>Mission Relevance</vt:lpstr>
      <vt:lpstr>New Validation Data: MURR 3.44 Sample</vt:lpstr>
      <vt:lpstr>Initial Predictions using MURR 3.44 </vt:lpstr>
      <vt:lpstr>Solution: Addition of Ce ratio</vt:lpstr>
      <vt:lpstr>Measurement Uncertainty Quantification Technical Approach</vt:lpstr>
      <vt:lpstr>MURR Natural Results</vt:lpstr>
      <vt:lpstr>HFIR Results</vt:lpstr>
      <vt:lpstr>Comparison with Maximum Likelihood</vt:lpstr>
      <vt:lpstr>Conclusion and 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Oneal, Patrick Joseph</cp:lastModifiedBy>
  <cp:revision>106</cp:revision>
  <dcterms:created xsi:type="dcterms:W3CDTF">2019-02-11T21:15:40Z</dcterms:created>
  <dcterms:modified xsi:type="dcterms:W3CDTF">2023-03-13T21:28:23Z</dcterms:modified>
</cp:coreProperties>
</file>