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4" r:id="rId6"/>
    <p:sldId id="272" r:id="rId7"/>
    <p:sldId id="273" r:id="rId8"/>
    <p:sldId id="275" r:id="rId9"/>
    <p:sldId id="274" r:id="rId10"/>
    <p:sldId id="266" r:id="rId11"/>
    <p:sldId id="263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400"/>
    <a:srgbClr val="096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440334" y="6152452"/>
            <a:ext cx="8526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tiff"/><Relationship Id="rId18" Type="http://schemas.openxmlformats.org/officeDocument/2006/relationships/image" Target="../media/image27.tiff"/><Relationship Id="rId3" Type="http://schemas.openxmlformats.org/officeDocument/2006/relationships/image" Target="../media/image12.jpeg"/><Relationship Id="rId7" Type="http://schemas.openxmlformats.org/officeDocument/2006/relationships/image" Target="../media/image16.tiff"/><Relationship Id="rId12" Type="http://schemas.openxmlformats.org/officeDocument/2006/relationships/image" Target="../media/image21.tiff"/><Relationship Id="rId17" Type="http://schemas.openxmlformats.org/officeDocument/2006/relationships/image" Target="../media/image26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tiff"/><Relationship Id="rId5" Type="http://schemas.openxmlformats.org/officeDocument/2006/relationships/image" Target="../media/image14.tiff"/><Relationship Id="rId15" Type="http://schemas.openxmlformats.org/officeDocument/2006/relationships/image" Target="../media/image24.tiff"/><Relationship Id="rId10" Type="http://schemas.openxmlformats.org/officeDocument/2006/relationships/image" Target="../media/image19.tiff"/><Relationship Id="rId19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8.tiff"/><Relationship Id="rId1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061" y="620224"/>
            <a:ext cx="8799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Analysis of Explosion Data Collected 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from the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Stratosphere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762" y="4548264"/>
            <a:ext cx="9165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Sarah Popenhagen</a:t>
            </a:r>
          </a:p>
          <a:p>
            <a:pPr algn="r"/>
            <a:r>
              <a:rPr lang="en-US" sz="2000" dirty="0"/>
              <a:t>PhD student, University of Hawai’i at </a:t>
            </a:r>
            <a:r>
              <a:rPr lang="en-US" sz="2000" dirty="0" err="1"/>
              <a:t>Mānoa</a:t>
            </a:r>
            <a:r>
              <a:rPr lang="en-US" sz="2000" dirty="0"/>
              <a:t> </a:t>
            </a:r>
          </a:p>
          <a:p>
            <a:pPr algn="r"/>
            <a:r>
              <a:rPr lang="en-US" sz="2000" dirty="0"/>
              <a:t>Daniel Bowman</a:t>
            </a:r>
            <a:r>
              <a:rPr lang="en-US" sz="2000" baseline="30000" dirty="0"/>
              <a:t>2</a:t>
            </a:r>
            <a:r>
              <a:rPr lang="en-US" sz="2000" dirty="0"/>
              <a:t>, Cleat Zeiler</a:t>
            </a:r>
            <a:r>
              <a:rPr lang="en-US" sz="2000" baseline="30000" dirty="0"/>
              <a:t>3</a:t>
            </a:r>
            <a:r>
              <a:rPr lang="en-US" sz="2000" dirty="0"/>
              <a:t>, Milton Garcés</a:t>
            </a:r>
            <a:r>
              <a:rPr lang="en-US" sz="2000" baseline="30000" dirty="0"/>
              <a:t>1</a:t>
            </a:r>
          </a:p>
          <a:p>
            <a:pPr algn="r"/>
            <a:r>
              <a:rPr lang="en-US" sz="2000" baseline="30000" dirty="0"/>
              <a:t>1</a:t>
            </a:r>
            <a:r>
              <a:rPr lang="en-US" sz="2000" dirty="0"/>
              <a:t>University of Hawai’i, </a:t>
            </a:r>
            <a:r>
              <a:rPr lang="en-US" sz="2000" baseline="30000" dirty="0"/>
              <a:t>2</a:t>
            </a:r>
            <a:r>
              <a:rPr lang="en-US" sz="2000" dirty="0"/>
              <a:t>Sandia National Laboratories, </a:t>
            </a:r>
            <a:r>
              <a:rPr lang="en-US" sz="2000" baseline="30000" dirty="0"/>
              <a:t>3</a:t>
            </a:r>
            <a:r>
              <a:rPr lang="en-US" sz="2000" dirty="0"/>
              <a:t>Nevada National Security Site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071351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2023 MTV Workshop</a:t>
            </a:r>
          </a:p>
          <a:p>
            <a:r>
              <a:rPr lang="en-US" dirty="0"/>
              <a:t>21 March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6168A-8ADD-0E8F-7001-62E127BE1AD7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33153C1-E42B-8177-AE9F-3FAF3C0AC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10079"/>
          </a:xfrm>
        </p:spPr>
        <p:txBody>
          <a:bodyPr/>
          <a:lstStyle/>
          <a:p>
            <a:r>
              <a:rPr lang="en-US" dirty="0"/>
              <a:t>Better understanding of how and where airborne stations can detect acoustic signals</a:t>
            </a:r>
          </a:p>
          <a:p>
            <a:r>
              <a:rPr lang="en-US" dirty="0"/>
              <a:t>Increased flexibility in future data collection campaigns using airborne platforms</a:t>
            </a:r>
          </a:p>
          <a:p>
            <a:r>
              <a:rPr lang="en-US" dirty="0"/>
              <a:t>Accelerometer as signal discriminant</a:t>
            </a:r>
          </a:p>
          <a:p>
            <a:r>
              <a:rPr lang="en-US" dirty="0"/>
              <a:t>Potential Venus applications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751D0-22A7-E069-7536-D550C52EFAD1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468827-983E-D48C-1EAE-309639EEF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10079"/>
          </a:xfrm>
        </p:spPr>
        <p:txBody>
          <a:bodyPr>
            <a:normAutofit/>
          </a:bodyPr>
          <a:lstStyle/>
          <a:p>
            <a:r>
              <a:rPr lang="en-US" dirty="0"/>
              <a:t>Collaboration with national labs on LSECE </a:t>
            </a:r>
          </a:p>
          <a:p>
            <a:r>
              <a:rPr lang="en-US" dirty="0"/>
              <a:t>Ongoing relationship with NNSS</a:t>
            </a:r>
          </a:p>
          <a:p>
            <a:r>
              <a:rPr lang="en-US" dirty="0"/>
              <a:t>Continuing collaboration with SNL on airborne data collection</a:t>
            </a:r>
          </a:p>
          <a:p>
            <a:r>
              <a:rPr lang="en-US" dirty="0"/>
              <a:t>Paper to be published this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23E78-7834-995E-4BD0-0D6DD1E8A523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ADECD7-75C9-66C0-995E-0C5E70CA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10079"/>
          </a:xfrm>
        </p:spPr>
        <p:txBody>
          <a:bodyPr/>
          <a:lstStyle/>
          <a:p>
            <a:r>
              <a:rPr lang="en-US" dirty="0"/>
              <a:t>Successful collection of a signal from an ascending balloon provides reason to doubt current understanding of the limitations of airborne platforms</a:t>
            </a:r>
          </a:p>
          <a:p>
            <a:r>
              <a:rPr lang="en-US" dirty="0"/>
              <a:t>Despite the direct path of the signal through the atmosphere, the waveform was distorted, likely due to being temporarily trapped within the tropospheric duct</a:t>
            </a:r>
          </a:p>
          <a:p>
            <a:r>
              <a:rPr lang="en-US" dirty="0"/>
              <a:t>Accelerometer data from smartphones can potentially be used as a signal discriminant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74A7F-B19E-2420-AF6D-A3109BF29B10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D9787E2-82F0-D8D6-0807-715F2819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8992-5B71-9842-91DA-03291FA9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EF9B-68B7-9643-9A4B-43233118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to be published this year</a:t>
            </a:r>
          </a:p>
          <a:p>
            <a:r>
              <a:rPr lang="en-US" dirty="0"/>
              <a:t>Analysis of more data collected from balloons</a:t>
            </a:r>
          </a:p>
          <a:p>
            <a:r>
              <a:rPr lang="en-US" dirty="0"/>
              <a:t>Continued collaboration with NNSS to collect more explosion data</a:t>
            </a:r>
          </a:p>
          <a:p>
            <a:r>
              <a:rPr lang="en-US" dirty="0"/>
              <a:t>Continued collaboration with SNL on airborne collection platforms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46B95B-7D31-3EE8-1306-FFE26A401687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B7DDFEC-D1C2-11CB-198E-59D5D4A0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3D237E-47D9-5239-E6ED-35B434DAE7D6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83E5C85-DD49-2641-798E-7821EE8FCC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10079"/>
          </a:xfrm>
        </p:spPr>
        <p:txBody>
          <a:bodyPr/>
          <a:lstStyle/>
          <a:p>
            <a:r>
              <a:rPr lang="en-US" dirty="0"/>
              <a:t>Ground-based stations are widely used for infrasound monitoring</a:t>
            </a:r>
          </a:p>
          <a:p>
            <a:r>
              <a:rPr lang="en-US" dirty="0"/>
              <a:t>Infrasound monitoring from airborne platforms is much less common</a:t>
            </a:r>
          </a:p>
          <a:p>
            <a:r>
              <a:rPr lang="en-US" dirty="0"/>
              <a:t>The goal is to increase our understanding of the possibilities and limitations of airborne monitoring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E6B05-C761-A34E-23C3-ED95509316C0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B2918D-4EB5-B770-9F79-A55A3653F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pic>
        <p:nvPicPr>
          <p:cNvPr id="6" name="Picture 5" descr="A picture containing outdoor, aircraft&#10;&#10;Description automatically generated">
            <a:extLst>
              <a:ext uri="{FF2B5EF4-FFF2-40B4-BE49-F238E27FC236}">
                <a16:creationId xmlns:a16="http://schemas.microsoft.com/office/drawing/2014/main" id="{D9C31BC2-56F1-37A0-3D22-14BFF339F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37777" r="20213" b="41212"/>
          <a:stretch/>
        </p:blipFill>
        <p:spPr>
          <a:xfrm>
            <a:off x="0" y="3235568"/>
            <a:ext cx="12204321" cy="28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16463"/>
          </a:xfrm>
        </p:spPr>
        <p:txBody>
          <a:bodyPr>
            <a:normAutofit/>
          </a:bodyPr>
          <a:lstStyle/>
          <a:p>
            <a:r>
              <a:rPr lang="en-US" dirty="0"/>
              <a:t>Explosion monitoring is relevant to nuclear nonproliferation efforts</a:t>
            </a:r>
          </a:p>
          <a:p>
            <a:r>
              <a:rPr lang="en-US" dirty="0"/>
              <a:t>The stratosphere is an unexplored realm for explosion monitoring platforms</a:t>
            </a:r>
          </a:p>
          <a:p>
            <a:r>
              <a:rPr lang="en-US" dirty="0"/>
              <a:t>Balloon-borne infrasound sensors can capture explosion signals far from the 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FFCD1-446C-CB0C-C448-D63825C66B57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5678137-EEB3-9634-A153-596161F58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4385807" cy="4710079"/>
          </a:xfrm>
        </p:spPr>
        <p:txBody>
          <a:bodyPr>
            <a:normAutofit/>
          </a:bodyPr>
          <a:lstStyle/>
          <a:p>
            <a:r>
              <a:rPr lang="en-US" dirty="0"/>
              <a:t>Data collected at NNSS in collaboration with NNSS and SNL</a:t>
            </a:r>
          </a:p>
          <a:p>
            <a:r>
              <a:rPr lang="en-US" dirty="0"/>
              <a:t>Mylar balloon carrying:</a:t>
            </a:r>
          </a:p>
          <a:p>
            <a:pPr lvl="1"/>
            <a:r>
              <a:rPr lang="en-US" dirty="0" err="1"/>
              <a:t>Redvox</a:t>
            </a:r>
            <a:r>
              <a:rPr lang="en-US" dirty="0"/>
              <a:t> smartphone</a:t>
            </a:r>
          </a:p>
          <a:p>
            <a:pPr lvl="1"/>
            <a:r>
              <a:rPr lang="en-US" dirty="0"/>
              <a:t>Condenser microphone</a:t>
            </a:r>
          </a:p>
          <a:p>
            <a:pPr lvl="1"/>
            <a:r>
              <a:rPr lang="en-US" dirty="0" err="1"/>
              <a:t>Microbarometers</a:t>
            </a:r>
            <a:endParaRPr lang="en-US" dirty="0"/>
          </a:p>
          <a:p>
            <a:pPr lvl="1"/>
            <a:r>
              <a:rPr lang="en-US" dirty="0"/>
              <a:t>Bounder</a:t>
            </a:r>
          </a:p>
          <a:p>
            <a:r>
              <a:rPr lang="en-US" dirty="0" err="1"/>
              <a:t>Redvox</a:t>
            </a:r>
            <a:r>
              <a:rPr lang="en-US" dirty="0"/>
              <a:t> surface stations also collecting data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BF6DA-AEA4-57BC-1239-431D89E252D8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D3D3865-B131-D8F2-B948-BA370E5E2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D0D4-4EE1-7753-CE55-1EBDC7D5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14776" r="9719" b="11815"/>
          <a:stretch/>
        </p:blipFill>
        <p:spPr>
          <a:xfrm>
            <a:off x="7702599" y="2016600"/>
            <a:ext cx="4489401" cy="4063116"/>
          </a:xfrm>
          <a:prstGeom prst="rect">
            <a:avLst/>
          </a:prstGeom>
        </p:spPr>
      </p:pic>
      <p:pic>
        <p:nvPicPr>
          <p:cNvPr id="7" name="Picture 6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A4217E6-5F4D-D1A9-EF75-4E3AAE21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t="7571" r="22931" b="7127"/>
          <a:stretch/>
        </p:blipFill>
        <p:spPr>
          <a:xfrm>
            <a:off x="8539701" y="202708"/>
            <a:ext cx="1948069" cy="194807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DA9CE1-FDFA-3D2B-6ECF-E0EB047F2030}"/>
              </a:ext>
            </a:extLst>
          </p:cNvPr>
          <p:cNvCxnSpPr>
            <a:cxnSpLocks/>
          </p:cNvCxnSpPr>
          <p:nvPr/>
        </p:nvCxnSpPr>
        <p:spPr>
          <a:xfrm flipV="1">
            <a:off x="7633252" y="2775005"/>
            <a:ext cx="1812898" cy="9064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6E5FED-BEFA-47DA-61F1-C65BB6E0C891}"/>
              </a:ext>
            </a:extLst>
          </p:cNvPr>
          <p:cNvCxnSpPr>
            <a:cxnSpLocks/>
          </p:cNvCxnSpPr>
          <p:nvPr/>
        </p:nvCxnSpPr>
        <p:spPr>
          <a:xfrm>
            <a:off x="7633252" y="4501381"/>
            <a:ext cx="3720548" cy="3248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84BED6-9720-7C51-DB8A-8AC69769F58B}"/>
              </a:ext>
            </a:extLst>
          </p:cNvPr>
          <p:cNvCxnSpPr>
            <a:cxnSpLocks/>
          </p:cNvCxnSpPr>
          <p:nvPr/>
        </p:nvCxnSpPr>
        <p:spPr>
          <a:xfrm flipV="1">
            <a:off x="7585876" y="4826194"/>
            <a:ext cx="1216218" cy="4537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D72A46-6957-F1FA-4FC8-769B12BCD498}"/>
              </a:ext>
            </a:extLst>
          </p:cNvPr>
          <p:cNvCxnSpPr>
            <a:cxnSpLocks/>
          </p:cNvCxnSpPr>
          <p:nvPr/>
        </p:nvCxnSpPr>
        <p:spPr>
          <a:xfrm flipV="1">
            <a:off x="9534687" y="2145490"/>
            <a:ext cx="953083" cy="55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92EE12-E8F1-1AD2-6A58-1B16079344D1}"/>
              </a:ext>
            </a:extLst>
          </p:cNvPr>
          <p:cNvCxnSpPr>
            <a:cxnSpLocks/>
          </p:cNvCxnSpPr>
          <p:nvPr/>
        </p:nvCxnSpPr>
        <p:spPr>
          <a:xfrm flipH="1" flipV="1">
            <a:off x="8560653" y="2145490"/>
            <a:ext cx="977555" cy="55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15">
            <a:extLst>
              <a:ext uri="{FF2B5EF4-FFF2-40B4-BE49-F238E27FC236}">
                <a16:creationId xmlns:a16="http://schemas.microsoft.com/office/drawing/2014/main" id="{CA1EF17E-C24B-336C-291C-2540EAEE5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136012"/>
              </p:ext>
            </p:extLst>
          </p:nvPr>
        </p:nvGraphicFramePr>
        <p:xfrm>
          <a:off x="5340730" y="2470303"/>
          <a:ext cx="2361869" cy="315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680">
                  <a:extLst>
                    <a:ext uri="{9D8B030D-6E8A-4147-A177-3AD203B41FA5}">
                      <a16:colId xmlns:a16="http://schemas.microsoft.com/office/drawing/2014/main" val="1329352220"/>
                    </a:ext>
                  </a:extLst>
                </a:gridCol>
                <a:gridCol w="1238189">
                  <a:extLst>
                    <a:ext uri="{9D8B030D-6E8A-4147-A177-3AD203B41FA5}">
                      <a16:colId xmlns:a16="http://schemas.microsoft.com/office/drawing/2014/main" val="3088529825"/>
                    </a:ext>
                  </a:extLst>
                </a:gridCol>
              </a:tblGrid>
              <a:tr h="7775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Propagation distance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76883"/>
                  </a:ext>
                </a:extLst>
              </a:tr>
              <a:tr h="7775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Balloon (35.2 km altitude)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126.8 km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37163"/>
                  </a:ext>
                </a:extLst>
              </a:tr>
              <a:tr h="7775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Ground #1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3.1 km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36581"/>
                  </a:ext>
                </a:extLst>
              </a:tr>
              <a:tr h="7775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Ground #2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130.5 km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8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1DDFF152-5D74-3379-355D-7CEE1831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1" t="12337" r="39061" b="11338"/>
          <a:stretch/>
        </p:blipFill>
        <p:spPr>
          <a:xfrm>
            <a:off x="6785078" y="1656997"/>
            <a:ext cx="4899991" cy="4194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Modelling with </a:t>
            </a:r>
            <a:r>
              <a:rPr lang="en-US" dirty="0" err="1"/>
              <a:t>infraGA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0936A-AB95-1764-7112-CB0DEDB608F0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032CCD-C670-9D88-F57E-BD9B8D517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884CA02A-C894-4AFA-7EDA-90A107572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9104" r="19566" b="1999"/>
          <a:stretch/>
        </p:blipFill>
        <p:spPr>
          <a:xfrm>
            <a:off x="0" y="1431925"/>
            <a:ext cx="6464410" cy="46269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52B8D22-57AF-AA27-FA3A-952F3EDCFCFA}"/>
              </a:ext>
            </a:extLst>
          </p:cNvPr>
          <p:cNvSpPr txBox="1"/>
          <p:nvPr/>
        </p:nvSpPr>
        <p:spPr>
          <a:xfrm>
            <a:off x="6605091" y="1790659"/>
            <a:ext cx="14738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96AA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Audio signal at 3 km range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E09622-F116-3837-8F9D-3E3D149404D6}"/>
              </a:ext>
            </a:extLst>
          </p:cNvPr>
          <p:cNvSpPr txBox="1"/>
          <p:nvPr/>
        </p:nvSpPr>
        <p:spPr>
          <a:xfrm>
            <a:off x="10648945" y="1951672"/>
            <a:ext cx="145799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74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Weakly non-linear waveform evolution at 120 km range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89DACD9-A908-3BA4-C16F-00B9775189A6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078979" y="2113825"/>
            <a:ext cx="916165" cy="108380"/>
          </a:xfrm>
          <a:prstGeom prst="straightConnector1">
            <a:avLst/>
          </a:prstGeom>
          <a:ln w="19050">
            <a:solidFill>
              <a:srgbClr val="096AA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F9EEA6-13B4-AC65-1573-E6DFEDD1BDC6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601200" y="2690336"/>
            <a:ext cx="1047745" cy="0"/>
          </a:xfrm>
          <a:prstGeom prst="straightConnector1">
            <a:avLst/>
          </a:prstGeom>
          <a:ln w="19050">
            <a:solidFill>
              <a:srgbClr val="FF74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Diagram&#10;&#10;Description automatically generated">
            <a:extLst>
              <a:ext uri="{FF2B5EF4-FFF2-40B4-BE49-F238E27FC236}">
                <a16:creationId xmlns:a16="http://schemas.microsoft.com/office/drawing/2014/main" id="{A2138453-487F-3063-E74A-3E820B107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2" t="12092" r="8018" b="75434"/>
          <a:stretch/>
        </p:blipFill>
        <p:spPr>
          <a:xfrm>
            <a:off x="4880345" y="4082940"/>
            <a:ext cx="1434502" cy="9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0936A-AB95-1764-7112-CB0DEDB608F0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032CCD-C670-9D88-F57E-BD9B8D51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DC1D79-207E-7A68-3AD6-6279E1F3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86984"/>
            <a:ext cx="4905526" cy="44465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00" dirty="0"/>
              <a:t>Airborne smartphone audio (solid), waveform evolution model results (dotted)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ABDBD7F-C3E2-5FE7-B8CA-D10109196967}"/>
              </a:ext>
            </a:extLst>
          </p:cNvPr>
          <p:cNvSpPr txBox="1">
            <a:spLocks/>
          </p:cNvSpPr>
          <p:nvPr/>
        </p:nvSpPr>
        <p:spPr>
          <a:xfrm>
            <a:off x="365758" y="3018746"/>
            <a:ext cx="4905526" cy="44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Surface smartphone audio (3 km)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53BE86-7506-761C-8826-AD0EEE123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3" y="691762"/>
            <a:ext cx="6982711" cy="5338993"/>
          </a:xfrm>
          <a:prstGeom prst="rect">
            <a:avLst/>
          </a:prstGeom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A99D3B6-A727-3F2E-2EC8-7EA3637051F5}"/>
              </a:ext>
            </a:extLst>
          </p:cNvPr>
          <p:cNvSpPr txBox="1">
            <a:spLocks/>
          </p:cNvSpPr>
          <p:nvPr/>
        </p:nvSpPr>
        <p:spPr>
          <a:xfrm>
            <a:off x="365759" y="1955348"/>
            <a:ext cx="4905526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Airborne condenser microphone audio (solid), waveform evolution model results (dotted)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F4D2E697-BA67-0385-E1C6-17472E70A615}"/>
              </a:ext>
            </a:extLst>
          </p:cNvPr>
          <p:cNvSpPr txBox="1">
            <a:spLocks/>
          </p:cNvSpPr>
          <p:nvPr/>
        </p:nvSpPr>
        <p:spPr>
          <a:xfrm>
            <a:off x="365758" y="4031606"/>
            <a:ext cx="4905526" cy="44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Surface smartphone audio (131 km)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CECC627-1532-EDB4-C80C-432D73657ACA}"/>
              </a:ext>
            </a:extLst>
          </p:cNvPr>
          <p:cNvSpPr txBox="1">
            <a:spLocks/>
          </p:cNvSpPr>
          <p:nvPr/>
        </p:nvSpPr>
        <p:spPr>
          <a:xfrm>
            <a:off x="365758" y="4950508"/>
            <a:ext cx="4905526" cy="44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Airborne smartphone Z acceleration</a:t>
            </a:r>
          </a:p>
        </p:txBody>
      </p:sp>
    </p:spTree>
    <p:extLst>
      <p:ext uri="{BB962C8B-B14F-4D97-AF65-F5344CB8AC3E}">
        <p14:creationId xmlns:p14="http://schemas.microsoft.com/office/powerpoint/2010/main" val="162531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1FF1DC59-4505-777F-A9BC-EDE9A4E7B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3" y="566756"/>
            <a:ext cx="7152167" cy="546856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D60D6-14B5-46DE-C716-C871F086D8A8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8B613DC-CDAA-ED43-3BD6-696930D7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4D5C6F0-5F36-D77D-1F83-20AAD54B37BF}"/>
              </a:ext>
            </a:extLst>
          </p:cNvPr>
          <p:cNvSpPr txBox="1">
            <a:spLocks/>
          </p:cNvSpPr>
          <p:nvPr/>
        </p:nvSpPr>
        <p:spPr>
          <a:xfrm>
            <a:off x="-295492" y="1103236"/>
            <a:ext cx="5335324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airborne smartphone audio signal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14A18-EA86-F6F1-6B96-0FCA45647F44}"/>
              </a:ext>
            </a:extLst>
          </p:cNvPr>
          <p:cNvSpPr txBox="1">
            <a:spLocks/>
          </p:cNvSpPr>
          <p:nvPr/>
        </p:nvSpPr>
        <p:spPr>
          <a:xfrm>
            <a:off x="-295492" y="2377692"/>
            <a:ext cx="5335324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airborne condenser microphone signal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BF97B55-66AA-751C-12AE-C41A3729ED65}"/>
              </a:ext>
            </a:extLst>
          </p:cNvPr>
          <p:cNvSpPr txBox="1">
            <a:spLocks/>
          </p:cNvSpPr>
          <p:nvPr/>
        </p:nvSpPr>
        <p:spPr>
          <a:xfrm>
            <a:off x="0" y="3627041"/>
            <a:ext cx="5039832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surface smartphone audio signal (3 km)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2167F37-6425-CD4E-3D5B-FCBF64F075AB}"/>
              </a:ext>
            </a:extLst>
          </p:cNvPr>
          <p:cNvSpPr txBox="1">
            <a:spLocks/>
          </p:cNvSpPr>
          <p:nvPr/>
        </p:nvSpPr>
        <p:spPr>
          <a:xfrm>
            <a:off x="174930" y="4901497"/>
            <a:ext cx="4864902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surface smartphone audio signal (131 km)</a:t>
            </a:r>
          </a:p>
        </p:txBody>
      </p:sp>
    </p:spTree>
    <p:extLst>
      <p:ext uri="{BB962C8B-B14F-4D97-AF65-F5344CB8AC3E}">
        <p14:creationId xmlns:p14="http://schemas.microsoft.com/office/powerpoint/2010/main" val="31703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1FF1DC59-4505-777F-A9BC-EDE9A4E7B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3" y="566756"/>
            <a:ext cx="7152167" cy="546856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D60D6-14B5-46DE-C716-C871F086D8A8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8B613DC-CDAA-ED43-3BD6-696930D7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4D5C6F0-5F36-D77D-1F83-20AAD54B37BF}"/>
              </a:ext>
            </a:extLst>
          </p:cNvPr>
          <p:cNvSpPr txBox="1">
            <a:spLocks/>
          </p:cNvSpPr>
          <p:nvPr/>
        </p:nvSpPr>
        <p:spPr>
          <a:xfrm>
            <a:off x="-295492" y="1103236"/>
            <a:ext cx="5335324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airborne smartphone audio signal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14A18-EA86-F6F1-6B96-0FCA45647F44}"/>
              </a:ext>
            </a:extLst>
          </p:cNvPr>
          <p:cNvSpPr txBox="1">
            <a:spLocks/>
          </p:cNvSpPr>
          <p:nvPr/>
        </p:nvSpPr>
        <p:spPr>
          <a:xfrm>
            <a:off x="-295492" y="2377692"/>
            <a:ext cx="5335324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airborne condenser microphone signal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BF97B55-66AA-751C-12AE-C41A3729ED65}"/>
              </a:ext>
            </a:extLst>
          </p:cNvPr>
          <p:cNvSpPr txBox="1">
            <a:spLocks/>
          </p:cNvSpPr>
          <p:nvPr/>
        </p:nvSpPr>
        <p:spPr>
          <a:xfrm>
            <a:off x="0" y="3627041"/>
            <a:ext cx="5039832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surface smartphone audio signal (3 km)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2167F37-6425-CD4E-3D5B-FCBF64F075AB}"/>
              </a:ext>
            </a:extLst>
          </p:cNvPr>
          <p:cNvSpPr txBox="1">
            <a:spLocks/>
          </p:cNvSpPr>
          <p:nvPr/>
        </p:nvSpPr>
        <p:spPr>
          <a:xfrm>
            <a:off x="174930" y="4901497"/>
            <a:ext cx="4864902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surface smartphone audio signal (131 km)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C86F4-5185-58F4-B9D0-B922C5A1A3A7}"/>
              </a:ext>
            </a:extLst>
          </p:cNvPr>
          <p:cNvSpPr/>
          <p:nvPr/>
        </p:nvSpPr>
        <p:spPr>
          <a:xfrm>
            <a:off x="5677787" y="1103236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9E171-DCAB-1B45-2738-48ACF7E6663A}"/>
              </a:ext>
            </a:extLst>
          </p:cNvPr>
          <p:cNvSpPr/>
          <p:nvPr/>
        </p:nvSpPr>
        <p:spPr>
          <a:xfrm>
            <a:off x="5677786" y="2365138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1D3C4-18B8-74EB-BD77-0D2624B1AF17}"/>
              </a:ext>
            </a:extLst>
          </p:cNvPr>
          <p:cNvSpPr/>
          <p:nvPr/>
        </p:nvSpPr>
        <p:spPr>
          <a:xfrm>
            <a:off x="5677786" y="3627040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96EE0-5FA7-AEF5-7947-F5D6B6F8F35E}"/>
              </a:ext>
            </a:extLst>
          </p:cNvPr>
          <p:cNvSpPr/>
          <p:nvPr/>
        </p:nvSpPr>
        <p:spPr>
          <a:xfrm>
            <a:off x="5677786" y="4888942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94503-8664-EE6B-303D-D299FC9B475C}"/>
              </a:ext>
            </a:extLst>
          </p:cNvPr>
          <p:cNvSpPr/>
          <p:nvPr/>
        </p:nvSpPr>
        <p:spPr>
          <a:xfrm>
            <a:off x="5740400" y="720620"/>
            <a:ext cx="5955413" cy="365558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538EFB-6318-3094-BC66-727E4CD6D060}"/>
              </a:ext>
            </a:extLst>
          </p:cNvPr>
          <p:cNvSpPr/>
          <p:nvPr/>
        </p:nvSpPr>
        <p:spPr>
          <a:xfrm>
            <a:off x="5740400" y="1342621"/>
            <a:ext cx="5955413" cy="454993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CBEFFE-A686-B741-FF6B-41F3D177509F}"/>
              </a:ext>
            </a:extLst>
          </p:cNvPr>
          <p:cNvSpPr/>
          <p:nvPr/>
        </p:nvSpPr>
        <p:spPr>
          <a:xfrm>
            <a:off x="5740399" y="1972861"/>
            <a:ext cx="5955413" cy="366973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06CFB-0DE3-84E6-A8A4-A56557770698}"/>
              </a:ext>
            </a:extLst>
          </p:cNvPr>
          <p:cNvSpPr/>
          <p:nvPr/>
        </p:nvSpPr>
        <p:spPr>
          <a:xfrm>
            <a:off x="5740399" y="3263882"/>
            <a:ext cx="5955413" cy="362792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21BED-498F-284B-713C-A54F5843F777}"/>
              </a:ext>
            </a:extLst>
          </p:cNvPr>
          <p:cNvSpPr/>
          <p:nvPr/>
        </p:nvSpPr>
        <p:spPr>
          <a:xfrm>
            <a:off x="5740399" y="4517499"/>
            <a:ext cx="5955413" cy="383998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CDE35-16B2-48C0-53AE-E03623200A63}"/>
              </a:ext>
            </a:extLst>
          </p:cNvPr>
          <p:cNvSpPr/>
          <p:nvPr/>
        </p:nvSpPr>
        <p:spPr>
          <a:xfrm>
            <a:off x="5740399" y="2596910"/>
            <a:ext cx="5955413" cy="457200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4AF883-EBB3-947F-1AE6-7357B8FDE959}"/>
              </a:ext>
            </a:extLst>
          </p:cNvPr>
          <p:cNvSpPr/>
          <p:nvPr/>
        </p:nvSpPr>
        <p:spPr>
          <a:xfrm>
            <a:off x="5725631" y="3849367"/>
            <a:ext cx="5955413" cy="492885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501A6D-E6DE-232B-9AE8-B280E36948E1}"/>
              </a:ext>
            </a:extLst>
          </p:cNvPr>
          <p:cNvSpPr/>
          <p:nvPr/>
        </p:nvSpPr>
        <p:spPr>
          <a:xfrm>
            <a:off x="5737574" y="5111269"/>
            <a:ext cx="5925878" cy="499158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1FF1DC59-4505-777F-A9BC-EDE9A4E7B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3" y="566756"/>
            <a:ext cx="7152167" cy="546856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D60D6-14B5-46DE-C716-C871F086D8A8}"/>
              </a:ext>
            </a:extLst>
          </p:cNvPr>
          <p:cNvSpPr/>
          <p:nvPr/>
        </p:nvSpPr>
        <p:spPr>
          <a:xfrm>
            <a:off x="10250424" y="6127094"/>
            <a:ext cx="1225296" cy="70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8B613DC-CDAA-ED43-3BD6-696930D7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22" y="6125442"/>
            <a:ext cx="708700" cy="7087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4D5C6F0-5F36-D77D-1F83-20AAD54B37BF}"/>
              </a:ext>
            </a:extLst>
          </p:cNvPr>
          <p:cNvSpPr txBox="1">
            <a:spLocks/>
          </p:cNvSpPr>
          <p:nvPr/>
        </p:nvSpPr>
        <p:spPr>
          <a:xfrm>
            <a:off x="-295492" y="1103236"/>
            <a:ext cx="5335324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airborne smartphone audio signal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C14A18-EA86-F6F1-6B96-0FCA45647F44}"/>
              </a:ext>
            </a:extLst>
          </p:cNvPr>
          <p:cNvSpPr txBox="1">
            <a:spLocks/>
          </p:cNvSpPr>
          <p:nvPr/>
        </p:nvSpPr>
        <p:spPr>
          <a:xfrm>
            <a:off x="-295492" y="2377692"/>
            <a:ext cx="5335324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airborne condenser microphone signal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BF97B55-66AA-751C-12AE-C41A3729ED65}"/>
              </a:ext>
            </a:extLst>
          </p:cNvPr>
          <p:cNvSpPr txBox="1">
            <a:spLocks/>
          </p:cNvSpPr>
          <p:nvPr/>
        </p:nvSpPr>
        <p:spPr>
          <a:xfrm>
            <a:off x="0" y="3627041"/>
            <a:ext cx="5039832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surface smartphone audio signal (3 km)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2167F37-6425-CD4E-3D5B-FCBF64F075AB}"/>
              </a:ext>
            </a:extLst>
          </p:cNvPr>
          <p:cNvSpPr txBox="1">
            <a:spLocks/>
          </p:cNvSpPr>
          <p:nvPr/>
        </p:nvSpPr>
        <p:spPr>
          <a:xfrm>
            <a:off x="174930" y="4901497"/>
            <a:ext cx="4864902" cy="44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CWT of surface smartphone audio signal (131 km)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C86F4-5185-58F4-B9D0-B922C5A1A3A7}"/>
              </a:ext>
            </a:extLst>
          </p:cNvPr>
          <p:cNvSpPr/>
          <p:nvPr/>
        </p:nvSpPr>
        <p:spPr>
          <a:xfrm>
            <a:off x="5677785" y="1333645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9E171-DCAB-1B45-2738-48ACF7E6663A}"/>
              </a:ext>
            </a:extLst>
          </p:cNvPr>
          <p:cNvSpPr/>
          <p:nvPr/>
        </p:nvSpPr>
        <p:spPr>
          <a:xfrm>
            <a:off x="5677781" y="2619582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1D3C4-18B8-74EB-BD77-0D2624B1AF17}"/>
              </a:ext>
            </a:extLst>
          </p:cNvPr>
          <p:cNvSpPr/>
          <p:nvPr/>
        </p:nvSpPr>
        <p:spPr>
          <a:xfrm>
            <a:off x="5677782" y="3881218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96EE0-5FA7-AEF5-7947-F5D6B6F8F35E}"/>
              </a:ext>
            </a:extLst>
          </p:cNvPr>
          <p:cNvSpPr/>
          <p:nvPr/>
        </p:nvSpPr>
        <p:spPr>
          <a:xfrm>
            <a:off x="5677782" y="5162419"/>
            <a:ext cx="6018027" cy="22232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EB915-4B10-AA9C-A58E-49F7DDD19212}"/>
              </a:ext>
            </a:extLst>
          </p:cNvPr>
          <p:cNvSpPr/>
          <p:nvPr/>
        </p:nvSpPr>
        <p:spPr>
          <a:xfrm>
            <a:off x="5740401" y="720619"/>
            <a:ext cx="5955408" cy="604943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DB61B-EA3A-060E-3752-6235DF7C92EB}"/>
              </a:ext>
            </a:extLst>
          </p:cNvPr>
          <p:cNvSpPr/>
          <p:nvPr/>
        </p:nvSpPr>
        <p:spPr>
          <a:xfrm>
            <a:off x="5740400" y="1970476"/>
            <a:ext cx="5955413" cy="644370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79CFA8-CC0B-0975-458F-49CE5810BEAB}"/>
              </a:ext>
            </a:extLst>
          </p:cNvPr>
          <p:cNvSpPr/>
          <p:nvPr/>
        </p:nvSpPr>
        <p:spPr>
          <a:xfrm>
            <a:off x="5740400" y="3244262"/>
            <a:ext cx="5955413" cy="635304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5FC5FA-9359-0487-F2A5-88DB3B74951C}"/>
              </a:ext>
            </a:extLst>
          </p:cNvPr>
          <p:cNvSpPr/>
          <p:nvPr/>
        </p:nvSpPr>
        <p:spPr>
          <a:xfrm>
            <a:off x="5740400" y="4508982"/>
            <a:ext cx="5955413" cy="635304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944FBF-40BF-8833-ACBB-B732CE2EAB94}"/>
              </a:ext>
            </a:extLst>
          </p:cNvPr>
          <p:cNvSpPr/>
          <p:nvPr/>
        </p:nvSpPr>
        <p:spPr>
          <a:xfrm>
            <a:off x="5740401" y="1574105"/>
            <a:ext cx="5955408" cy="204194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754FB1-9F43-5A04-0FCA-D81EF6E422FA}"/>
              </a:ext>
            </a:extLst>
          </p:cNvPr>
          <p:cNvSpPr/>
          <p:nvPr/>
        </p:nvSpPr>
        <p:spPr>
          <a:xfrm>
            <a:off x="5740395" y="2860903"/>
            <a:ext cx="5892363" cy="199458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65AE0E-1DBC-B549-8FD6-23CAF440061D}"/>
              </a:ext>
            </a:extLst>
          </p:cNvPr>
          <p:cNvSpPr/>
          <p:nvPr/>
        </p:nvSpPr>
        <p:spPr>
          <a:xfrm>
            <a:off x="5740395" y="4118374"/>
            <a:ext cx="5955413" cy="199458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4EA64-F849-BC7E-2CB8-5AD644F6DAA1}"/>
              </a:ext>
            </a:extLst>
          </p:cNvPr>
          <p:cNvSpPr/>
          <p:nvPr/>
        </p:nvSpPr>
        <p:spPr>
          <a:xfrm>
            <a:off x="5740394" y="5390343"/>
            <a:ext cx="5892364" cy="199458"/>
          </a:xfrm>
          <a:prstGeom prst="rect">
            <a:avLst/>
          </a:prstGeom>
          <a:solidFill>
            <a:schemeClr val="tx1">
              <a:alpha val="4032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28354</TotalTime>
  <Words>522</Words>
  <Application>Microsoft Macintosh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Trebuchet MS</vt:lpstr>
      <vt:lpstr>Office Theme</vt:lpstr>
      <vt:lpstr>PowerPoint Presentation</vt:lpstr>
      <vt:lpstr>Introduction and Motivation</vt:lpstr>
      <vt:lpstr>Mission Relevance</vt:lpstr>
      <vt:lpstr>Technical Approach</vt:lpstr>
      <vt:lpstr>Propagation Modelling with infraGA</vt:lpstr>
      <vt:lpstr>Results</vt:lpstr>
      <vt:lpstr>Results</vt:lpstr>
      <vt:lpstr>Results</vt:lpstr>
      <vt:lpstr>Results</vt:lpstr>
      <vt:lpstr>Expected Impact</vt:lpstr>
      <vt:lpstr>MTV Impact</vt:lpstr>
      <vt:lpstr>Conclusion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Sarah Popenhagen</cp:lastModifiedBy>
  <cp:revision>104</cp:revision>
  <dcterms:created xsi:type="dcterms:W3CDTF">2019-02-11T21:15:40Z</dcterms:created>
  <dcterms:modified xsi:type="dcterms:W3CDTF">2023-03-13T23:37:24Z</dcterms:modified>
</cp:coreProperties>
</file>