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61" r:id="rId4"/>
    <p:sldId id="262" r:id="rId5"/>
    <p:sldId id="269" r:id="rId6"/>
    <p:sldId id="264" r:id="rId7"/>
    <p:sldId id="270" r:id="rId8"/>
    <p:sldId id="271" r:id="rId9"/>
    <p:sldId id="266" r:id="rId10"/>
    <p:sldId id="263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87" autoAdjust="0"/>
    <p:restoredTop sz="94660"/>
  </p:normalViewPr>
  <p:slideViewPr>
    <p:cSldViewPr snapToGrid="0">
      <p:cViewPr>
        <p:scale>
          <a:sx n="107" d="100"/>
          <a:sy n="107" d="100"/>
        </p:scale>
        <p:origin x="12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1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43A34-90D5-4B34-BED2-C2556C11AAE9}" type="datetimeFigureOut">
              <a:rPr lang="en-US" smtClean="0"/>
              <a:t>3/13/23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9EEBB-ED59-45EE-94F8-A00B3D53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9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A8C40-71BB-42E5-9001-96A113230332}" type="datetimeFigureOut">
              <a:rPr lang="en-US" smtClean="0"/>
              <a:t>3/13/23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ECAEE-CE33-4B9A-BC1D-E2668F76A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6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B67C-1DC4-7048-8F01-108CCE2CC1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6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9D8E-B781-455D-9489-3A5C4A4D9D14}" type="datetime1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4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9D82-20C3-40A5-A820-1BB3D53279A0}" type="datetime1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8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097-9716-4D94-ABD8-451A9756AB9A}" type="datetime1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3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4304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49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D1D1-89CC-4D30-A421-39993E9E186B}" type="datetime1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1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F26B-6C04-4E83-9FA0-EBDA8889F5C0}" type="datetime1">
              <a:rPr lang="en-US" smtClean="0"/>
              <a:t>3/13/23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5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3D2F-C8D9-4421-BCCB-5B43FF1BD27D}" type="datetime1">
              <a:rPr lang="en-US" smtClean="0"/>
              <a:t>3/13/23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6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6F30-0BFB-4AE7-8E5E-DDD754248C39}" type="datetime1">
              <a:rPr lang="en-US" smtClean="0"/>
              <a:t>3/13/23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EC4-87EF-4AFB-B1D1-885728A0B41A}" type="datetime1">
              <a:rPr lang="en-US" smtClean="0"/>
              <a:t>3/13/23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3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9FEE-C083-410F-8170-78648A612973}" type="datetime1">
              <a:rPr lang="en-US" smtClean="0"/>
              <a:t>3/13/23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5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EBD5-E00F-47F4-A4C3-876DC0BE9F3B}" type="datetime1">
              <a:rPr lang="en-US" smtClean="0"/>
              <a:t>3/13/23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3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297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BB423-6061-48DF-B249-33DE0875FAD0}" type="datetime1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297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297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99B8A-0457-4E1E-8FD2-4E3A912134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096001"/>
            <a:ext cx="12192000" cy="76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931" y="6184505"/>
            <a:ext cx="1510478" cy="5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1004104" y="6272674"/>
            <a:ext cx="0" cy="4117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77" y="6207824"/>
            <a:ext cx="535351" cy="535589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9152142" y="634113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699B8A-0457-4E1E-8FD2-4E3A9121342F}" type="slidenum">
              <a:rPr lang="en-US" sz="14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440334" y="6152452"/>
            <a:ext cx="85261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Your</a:t>
            </a:r>
            <a:r>
              <a:rPr lang="en-US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en-US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Logo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0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13" Type="http://schemas.openxmlformats.org/officeDocument/2006/relationships/image" Target="../media/image26.tiff"/><Relationship Id="rId18" Type="http://schemas.openxmlformats.org/officeDocument/2006/relationships/image" Target="../media/image31.tiff"/><Relationship Id="rId3" Type="http://schemas.openxmlformats.org/officeDocument/2006/relationships/image" Target="../media/image16.jpeg"/><Relationship Id="rId7" Type="http://schemas.openxmlformats.org/officeDocument/2006/relationships/image" Target="../media/image20.tiff"/><Relationship Id="rId12" Type="http://schemas.openxmlformats.org/officeDocument/2006/relationships/image" Target="../media/image25.tiff"/><Relationship Id="rId17" Type="http://schemas.openxmlformats.org/officeDocument/2006/relationships/image" Target="../media/image30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11" Type="http://schemas.openxmlformats.org/officeDocument/2006/relationships/image" Target="../media/image24.tiff"/><Relationship Id="rId5" Type="http://schemas.openxmlformats.org/officeDocument/2006/relationships/image" Target="../media/image18.tiff"/><Relationship Id="rId15" Type="http://schemas.openxmlformats.org/officeDocument/2006/relationships/image" Target="../media/image28.tiff"/><Relationship Id="rId10" Type="http://schemas.openxmlformats.org/officeDocument/2006/relationships/image" Target="../media/image23.tiff"/><Relationship Id="rId19" Type="http://schemas.openxmlformats.org/officeDocument/2006/relationships/image" Target="../media/image4.png"/><Relationship Id="rId4" Type="http://schemas.openxmlformats.org/officeDocument/2006/relationships/image" Target="../media/image17.jpeg"/><Relationship Id="rId9" Type="http://schemas.openxmlformats.org/officeDocument/2006/relationships/image" Target="../media/image22.tiff"/><Relationship Id="rId14" Type="http://schemas.openxmlformats.org/officeDocument/2006/relationships/image" Target="../media/image2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osti.gov/biblio/183816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aps.org/prd/abstract/10.1103/PhysRevD.106.03200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6147" y="685923"/>
            <a:ext cx="85935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Building Towards Coherent Elastic Neutrino Scattering For Reactor Monitoring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4548264"/>
            <a:ext cx="57217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Ryan Bouabid</a:t>
            </a:r>
          </a:p>
          <a:p>
            <a:pPr algn="r"/>
            <a:r>
              <a:rPr lang="en-US" sz="2000" dirty="0"/>
              <a:t>Graduate Student, Duke University </a:t>
            </a:r>
          </a:p>
          <a:p>
            <a:pPr algn="r"/>
            <a:r>
              <a:rPr lang="en-US" sz="2000" dirty="0"/>
              <a:t>COHERENT Collaboration</a:t>
            </a:r>
          </a:p>
          <a:p>
            <a:pPr algn="r"/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43A72-1531-164D-8F90-A1481AA9A8BF}"/>
              </a:ext>
            </a:extLst>
          </p:cNvPr>
          <p:cNvSpPr txBox="1"/>
          <p:nvPr/>
        </p:nvSpPr>
        <p:spPr>
          <a:xfrm>
            <a:off x="3326147" y="3271246"/>
            <a:ext cx="4118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2023 MTV Workshop</a:t>
            </a:r>
          </a:p>
          <a:p>
            <a:r>
              <a:rPr lang="en-US" dirty="0"/>
              <a:t>March 21</a:t>
            </a:r>
            <a:r>
              <a:rPr lang="en-US" baseline="30000" dirty="0"/>
              <a:t>st</a:t>
            </a:r>
            <a:r>
              <a:rPr lang="en-US" dirty="0"/>
              <a:t>, 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35" y="1617571"/>
            <a:ext cx="2602724" cy="260388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CFC876-38B3-E04F-A6EB-7F8649A2875D}"/>
              </a:ext>
            </a:extLst>
          </p:cNvPr>
          <p:cNvCxnSpPr/>
          <p:nvPr/>
        </p:nvCxnSpPr>
        <p:spPr>
          <a:xfrm>
            <a:off x="3153749" y="1978585"/>
            <a:ext cx="0" cy="19050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A24F6347-3C24-188E-C9A5-74E290686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43" y="6074572"/>
            <a:ext cx="1592883" cy="7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59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MTV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thanks to MTV that I can pursue this research fully and connect with relevant experts in the nuclear monitoring space.</a:t>
            </a:r>
          </a:p>
          <a:p>
            <a:r>
              <a:rPr lang="en-US" dirty="0"/>
              <a:t>The experiment is currently deployed at Oak Ridge National Lab where we work closely with Jason Newby.</a:t>
            </a:r>
          </a:p>
          <a:p>
            <a:r>
              <a:rPr lang="en-US" dirty="0"/>
              <a:t>I plan to spend 6 months at Los Alamos National Lab working with Steve Elliot on detector R&amp;D to further advance ability to detect low energy signals – </a:t>
            </a:r>
            <a:r>
              <a:rPr lang="en-US" i="1" dirty="0"/>
              <a:t>crucial</a:t>
            </a:r>
            <a:r>
              <a:rPr lang="en-US" dirty="0"/>
              <a:t> for potential reactor monitoring applications.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F72CDC7-BFAF-76F3-E51F-C5EEE8371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43" y="6074572"/>
            <a:ext cx="1592883" cy="7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9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successfully deployed the Gemini detectors to Oak Ridge National Lab to measure CEνNS.</a:t>
            </a:r>
          </a:p>
          <a:p>
            <a:r>
              <a:rPr lang="en-US" dirty="0"/>
              <a:t>Measuring CEνNS at the Spallation Neutron Source is a key first step towards using CEνNS detectors as a tool in the toolbox of negotiating diplomats in any future weapons treaties.</a:t>
            </a:r>
          </a:p>
          <a:p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E54499C-5463-AC77-8640-71FCD6AE6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43" y="6074572"/>
            <a:ext cx="1592883" cy="7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31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8992-5B71-9842-91DA-03291FA9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1EF9B-68B7-9643-9A4B-432331187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summer we plan to run in nominal operations.</a:t>
            </a:r>
          </a:p>
          <a:p>
            <a:r>
              <a:rPr lang="en-US" dirty="0"/>
              <a:t>We expect to measure CEνNS this year.</a:t>
            </a:r>
          </a:p>
          <a:p>
            <a:r>
              <a:rPr lang="en-US" dirty="0"/>
              <a:t>I will participate in the analysis of the CEνNS data.</a:t>
            </a:r>
          </a:p>
          <a:p>
            <a:r>
              <a:rPr lang="en-US" dirty="0"/>
              <a:t>I will also go to LANL to advance future iterations of this experiment.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D76C911-407D-3B6E-FE31-1A9793433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43" y="6074572"/>
            <a:ext cx="1592883" cy="7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52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71550" y="2134214"/>
            <a:ext cx="8229600" cy="30868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The Consortium for Monitoring, Technology, and Verification would like to thank the DOE-NNSA for the continued support of these research activities. </a:t>
            </a:r>
          </a:p>
          <a:p>
            <a:pPr marL="0" indent="0">
              <a:buNone/>
            </a:pPr>
            <a:endParaRPr lang="en-US" sz="1800" dirty="0">
              <a:latin typeface="Avenir Book" charset="0"/>
              <a:ea typeface="Avenir Book" charset="0"/>
              <a:cs typeface="Avenir Book" charset="0"/>
            </a:endParaRPr>
          </a:p>
          <a:p>
            <a:pPr marL="400050" lvl="1" indent="0">
              <a:buNone/>
            </a:pPr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>This work was funded by the Consortium for Monitoring, Technology, and Verification under Department of Energy National Nuclear Security Administration award number DE-NA0003920</a:t>
            </a:r>
            <a:endParaRPr lang="en-US" sz="18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Acknowledgements</a:t>
            </a:r>
          </a:p>
        </p:txBody>
      </p:sp>
      <p:pic>
        <p:nvPicPr>
          <p:cNvPr id="13" name="Picture 18" descr="DOE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593" y="525661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NNSA Logo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790" y="5278063"/>
            <a:ext cx="2372430" cy="67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CE6D5-5773-9547-A6D1-905B8289F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985638"/>
            <a:ext cx="849124" cy="849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2559F6-20D9-EB47-97B7-FC9EA41B2A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126802"/>
            <a:ext cx="849124" cy="5608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4D14EE-A644-BB42-B141-0BA8EB46F0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65" y="3066798"/>
            <a:ext cx="761995" cy="761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9B4CB7-A05E-154B-829F-ED1FFE7F2D6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05" y="2126809"/>
            <a:ext cx="781314" cy="641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3A56EA-0954-994F-A4C9-50CA4AF86CF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65" y="979675"/>
            <a:ext cx="849124" cy="849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306836-C282-7B41-9D66-E591BB41B18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488" y="5161312"/>
            <a:ext cx="684982" cy="679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F8AB70-5F2A-3342-AE45-3659303EC8C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582" y="1060207"/>
            <a:ext cx="724383" cy="679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B7E71E-3FC7-AA47-808D-3ECC7AE1DF5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770" y="3240642"/>
            <a:ext cx="1092419" cy="5188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8C02C2-6360-E740-BB64-01BF527F83E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7213" y="2060507"/>
            <a:ext cx="955532" cy="955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417527-3E44-CB4B-9D62-C787BC0051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88770" y="859460"/>
            <a:ext cx="1092419" cy="10924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DF35EF-D6C3-CC45-A9D5-E930C10F114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150" y="871109"/>
            <a:ext cx="1080770" cy="10807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4CC569-624D-B742-88A3-53B0401A41C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5579" y="1066804"/>
            <a:ext cx="761995" cy="7619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6BF608-8EB0-E645-9D55-452D18FD60C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298" y="1048828"/>
            <a:ext cx="684981" cy="7619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9D481B-BB39-1C47-9028-C7A94611708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518" y="4017523"/>
            <a:ext cx="642952" cy="973939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ECB430F-48F3-69E3-A643-F2583C4E901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43" y="6074572"/>
            <a:ext cx="1592883" cy="7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60588"/>
            <a:ext cx="10515600" cy="1275053"/>
          </a:xfrm>
        </p:spPr>
        <p:txBody>
          <a:bodyPr/>
          <a:lstStyle/>
          <a:p>
            <a:r>
              <a:rPr lang="en-US" dirty="0"/>
              <a:t>Neutrinos can play a unique role in monitoring nuclear material.</a:t>
            </a:r>
          </a:p>
          <a:p>
            <a:r>
              <a:rPr lang="en-US" dirty="0"/>
              <a:t>Detecting neutrinos is challenging.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3746522-C902-EAAE-1243-882009CD5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43" y="6074572"/>
            <a:ext cx="1592883" cy="78342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0E066F3-936A-24E7-35D3-BD869D05A57F}"/>
              </a:ext>
            </a:extLst>
          </p:cNvPr>
          <p:cNvSpPr/>
          <p:nvPr/>
        </p:nvSpPr>
        <p:spPr>
          <a:xfrm>
            <a:off x="1900277" y="1049071"/>
            <a:ext cx="578735" cy="578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ˠ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C0A200-D3AD-A0EF-40A0-3CC4D158C130}"/>
              </a:ext>
            </a:extLst>
          </p:cNvPr>
          <p:cNvSpPr/>
          <p:nvPr/>
        </p:nvSpPr>
        <p:spPr>
          <a:xfrm>
            <a:off x="1900277" y="1976975"/>
            <a:ext cx="578735" cy="578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BDCACC-413E-9F08-91FB-06316FB82C49}"/>
              </a:ext>
            </a:extLst>
          </p:cNvPr>
          <p:cNvSpPr/>
          <p:nvPr/>
        </p:nvSpPr>
        <p:spPr>
          <a:xfrm>
            <a:off x="1900277" y="2904879"/>
            <a:ext cx="578735" cy="578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ν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DCAED0-8462-4A43-E91C-4ED3E5FF1928}"/>
              </a:ext>
            </a:extLst>
          </p:cNvPr>
          <p:cNvSpPr/>
          <p:nvPr/>
        </p:nvSpPr>
        <p:spPr>
          <a:xfrm>
            <a:off x="3860259" y="1013264"/>
            <a:ext cx="3113590" cy="3244756"/>
          </a:xfrm>
          <a:prstGeom prst="rect">
            <a:avLst/>
          </a:prstGeom>
          <a:solidFill>
            <a:schemeClr val="tx1">
              <a:lumMod val="65000"/>
              <a:lumOff val="35000"/>
              <a:alpha val="499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1A6E98-5F96-68D2-EE90-54934BEC0421}"/>
              </a:ext>
            </a:extLst>
          </p:cNvPr>
          <p:cNvCxnSpPr>
            <a:cxnSpLocks/>
          </p:cNvCxnSpPr>
          <p:nvPr/>
        </p:nvCxnSpPr>
        <p:spPr>
          <a:xfrm>
            <a:off x="2872551" y="1257415"/>
            <a:ext cx="158573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CC4CEA-B225-48DA-7D26-4BAF6ACA4D2B}"/>
              </a:ext>
            </a:extLst>
          </p:cNvPr>
          <p:cNvCxnSpPr>
            <a:cxnSpLocks/>
          </p:cNvCxnSpPr>
          <p:nvPr/>
        </p:nvCxnSpPr>
        <p:spPr>
          <a:xfrm>
            <a:off x="2872551" y="2266341"/>
            <a:ext cx="302099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1A5CEC7-8DE6-ECFF-8734-72F3825376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7961557" y="1152066"/>
            <a:ext cx="3694546" cy="310595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907B62-687C-AF07-03F2-F0507127A8C7}"/>
              </a:ext>
            </a:extLst>
          </p:cNvPr>
          <p:cNvCxnSpPr>
            <a:cxnSpLocks/>
          </p:cNvCxnSpPr>
          <p:nvPr/>
        </p:nvCxnSpPr>
        <p:spPr>
          <a:xfrm>
            <a:off x="2872550" y="3209678"/>
            <a:ext cx="61345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771278-7100-813A-915D-A82977565EB5}"/>
              </a:ext>
            </a:extLst>
          </p:cNvPr>
          <p:cNvCxnSpPr>
            <a:cxnSpLocks/>
          </p:cNvCxnSpPr>
          <p:nvPr/>
        </p:nvCxnSpPr>
        <p:spPr>
          <a:xfrm>
            <a:off x="9113783" y="3242062"/>
            <a:ext cx="2240017" cy="14795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1F90CACF-C6A8-AC07-3387-A645EEF19BEA}"/>
              </a:ext>
            </a:extLst>
          </p:cNvPr>
          <p:cNvSpPr/>
          <p:nvPr/>
        </p:nvSpPr>
        <p:spPr>
          <a:xfrm>
            <a:off x="0" y="1457393"/>
            <a:ext cx="1620456" cy="16204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255135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“There is interest in the policy community in neutrino detection as a possible element of future nuclear deals involving cooperative reactor monitoring or verifying the absence of reactor operations.”</a:t>
            </a:r>
          </a:p>
          <a:p>
            <a:pPr marL="0" indent="0">
              <a:buNone/>
            </a:pPr>
            <a:r>
              <a:rPr lang="en-US" dirty="0"/>
              <a:t>	– </a:t>
            </a:r>
            <a:r>
              <a:rPr lang="en-US" dirty="0">
                <a:hlinkClick r:id="rId2"/>
              </a:rPr>
              <a:t>Nu Tools Report 2021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be a “new tool in the toolbox” for negotiating diplomats.</a:t>
            </a:r>
          </a:p>
          <a:p>
            <a:r>
              <a:rPr lang="en-US" dirty="0"/>
              <a:t>This depends heavily on our ability to develop the technology further.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DCE8750-813A-67BC-D7C2-610A476A4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43" y="6074572"/>
            <a:ext cx="1592883" cy="7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2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Approach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BEA4698-68A7-6B12-F81B-8083BB543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43" y="6074572"/>
            <a:ext cx="1592883" cy="783428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68F8CB1-BB71-F3D0-7CB0-00879CA3E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2276083" cy="4351338"/>
          </a:xfrm>
        </p:spPr>
        <p:txBody>
          <a:bodyPr/>
          <a:lstStyle/>
          <a:p>
            <a:r>
              <a:rPr lang="en-US" dirty="0"/>
              <a:t>Coherent Elastic Neutrino Nucleus Scattering (CEνNS) is one way to detect neutrinos.</a:t>
            </a:r>
          </a:p>
          <a:p>
            <a:r>
              <a:rPr lang="en-US" dirty="0"/>
              <a:t>CEνNS has a higher cross-section and no lower energy threshold.</a:t>
            </a:r>
          </a:p>
          <a:p>
            <a:r>
              <a:rPr lang="en-US" dirty="0"/>
              <a:t>CEνNS was first detected in 2017 by the COHERENT Collaboration.</a:t>
            </a:r>
          </a:p>
          <a:p>
            <a:endParaRPr lang="en-US" dirty="0"/>
          </a:p>
        </p:txBody>
      </p:sp>
      <p:pic>
        <p:nvPicPr>
          <p:cNvPr id="18" name="Picture 17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781A710C-FC20-E944-50AA-67F69CB2F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6230"/>
            <a:ext cx="3978629" cy="25539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571D94-BAE9-C195-E06B-A1287C08C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62" y="3210625"/>
            <a:ext cx="1396067" cy="697064"/>
          </a:xfrm>
          <a:prstGeom prst="rect">
            <a:avLst/>
          </a:prstGeom>
        </p:spPr>
      </p:pic>
      <p:pic>
        <p:nvPicPr>
          <p:cNvPr id="22" name="Picture 21" descr="Chart, histogram&#10;&#10;Description automatically generated">
            <a:extLst>
              <a:ext uri="{FF2B5EF4-FFF2-40B4-BE49-F238E27FC236}">
                <a16:creationId xmlns:a16="http://schemas.microsoft.com/office/drawing/2014/main" id="{9AF672A4-F465-80D1-9AAD-FBDBA6031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96" y="3145971"/>
            <a:ext cx="3435177" cy="27944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EBA5F51-FEBC-5DE2-0359-09DD8A8FE436}"/>
              </a:ext>
            </a:extLst>
          </p:cNvPr>
          <p:cNvSpPr/>
          <p:nvPr/>
        </p:nvSpPr>
        <p:spPr>
          <a:xfrm>
            <a:off x="8773610" y="3266230"/>
            <a:ext cx="3123887" cy="25539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CEνNS Recoil on High Purity Germanium Detectors </a:t>
            </a:r>
            <a:b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Goes Here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C6C0674-998F-30A2-81ED-E5FAC214B2A0}"/>
              </a:ext>
            </a:extLst>
          </p:cNvPr>
          <p:cNvCxnSpPr/>
          <p:nvPr/>
        </p:nvCxnSpPr>
        <p:spPr>
          <a:xfrm>
            <a:off x="4155311" y="4560425"/>
            <a:ext cx="45141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91757B0-A141-67EE-D329-2D215D18E0D2}"/>
              </a:ext>
            </a:extLst>
          </p:cNvPr>
          <p:cNvCxnSpPr/>
          <p:nvPr/>
        </p:nvCxnSpPr>
        <p:spPr>
          <a:xfrm>
            <a:off x="8171267" y="4560425"/>
            <a:ext cx="45141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88786FA-A22E-0159-9FFE-927233EC7AAA}"/>
              </a:ext>
            </a:extLst>
          </p:cNvPr>
          <p:cNvSpPr txBox="1"/>
          <p:nvPr/>
        </p:nvSpPr>
        <p:spPr>
          <a:xfrm>
            <a:off x="5817738" y="5849791"/>
            <a:ext cx="2353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u="none" strike="noStrike" dirty="0">
                <a:solidFill>
                  <a:schemeClr val="accent3"/>
                </a:solidFill>
                <a:effectLst/>
                <a:latin typeface="Helvetica Neue" panose="02000503000000020004" pitchFamily="2" charset="0"/>
                <a:hlinkClick r:id="rId6"/>
              </a:rPr>
              <a:t>10.1103/PhysRevD.106.032003</a:t>
            </a:r>
            <a:endParaRPr lang="en-US" sz="1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1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530D-8601-F213-4DB1-6716CAF3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C12C8-BE9F-B7F6-6047-64E9DE3FAE4C}"/>
              </a:ext>
            </a:extLst>
          </p:cNvPr>
          <p:cNvSpPr txBox="1"/>
          <p:nvPr/>
        </p:nvSpPr>
        <p:spPr>
          <a:xfrm>
            <a:off x="-1" y="2899328"/>
            <a:ext cx="408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Shielding design of the COHRENT subdetector system: </a:t>
            </a:r>
            <a:r>
              <a:rPr lang="en-US" i="1" dirty="0"/>
              <a:t>Gemini</a:t>
            </a:r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E801A5D-A5C2-1C0E-6307-74279BD70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66" y="400465"/>
            <a:ext cx="7295153" cy="5644055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D3584CCF-5889-63FB-FB9E-AB997E415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43" y="6074572"/>
            <a:ext cx="1592883" cy="7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0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1F79035-8641-591E-1896-F40B06CA6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43" y="6074572"/>
            <a:ext cx="1592883" cy="783428"/>
          </a:xfrm>
          <a:prstGeom prst="rect">
            <a:avLst/>
          </a:prstGeom>
        </p:spPr>
      </p:pic>
      <p:pic>
        <p:nvPicPr>
          <p:cNvPr id="8" name="Content Placeholder 7" descr="A person sitting in a warehouse&#10;&#10;Description automatically generated with low confidence">
            <a:extLst>
              <a:ext uri="{FF2B5EF4-FFF2-40B4-BE49-F238E27FC236}">
                <a16:creationId xmlns:a16="http://schemas.microsoft.com/office/drawing/2014/main" id="{4AFAE7C8-8894-164B-D11C-92B3B8C5A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78" y="194561"/>
            <a:ext cx="3825082" cy="2868811"/>
          </a:xfrm>
        </p:spPr>
      </p:pic>
      <p:pic>
        <p:nvPicPr>
          <p:cNvPr id="11" name="Picture 10" descr="A picture containing text, indoor, counter&#10;&#10;Description automatically generated">
            <a:extLst>
              <a:ext uri="{FF2B5EF4-FFF2-40B4-BE49-F238E27FC236}">
                <a16:creationId xmlns:a16="http://schemas.microsoft.com/office/drawing/2014/main" id="{44A8852A-2A66-3A36-6D70-AF7320698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198"/>
            <a:ext cx="5513849" cy="4151604"/>
          </a:xfrm>
          <a:prstGeom prst="rect">
            <a:avLst/>
          </a:prstGeom>
        </p:spPr>
      </p:pic>
      <p:pic>
        <p:nvPicPr>
          <p:cNvPr id="13" name="Picture 12" descr="A picture containing indoor&#10;&#10;Description automatically generated">
            <a:extLst>
              <a:ext uri="{FF2B5EF4-FFF2-40B4-BE49-F238E27FC236}">
                <a16:creationId xmlns:a16="http://schemas.microsoft.com/office/drawing/2014/main" id="{19C568CA-D955-2B61-13E0-88E673A4B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78" y="3134566"/>
            <a:ext cx="3825082" cy="286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8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4BE2-BD23-E19B-435D-EBBC18CB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707" y="19693"/>
            <a:ext cx="11353800" cy="132556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02CB5143-DA22-88F6-89DC-DFC3F9811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47" y="888123"/>
            <a:ext cx="6317475" cy="47381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FDBCE7-7BF4-3BCE-B8A7-AF8E6C703087}"/>
              </a:ext>
            </a:extLst>
          </p:cNvPr>
          <p:cNvSpPr txBox="1"/>
          <p:nvPr/>
        </p:nvSpPr>
        <p:spPr>
          <a:xfrm>
            <a:off x="5391821" y="5815416"/>
            <a:ext cx="2467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2"/>
                </a:solidFill>
              </a:rPr>
              <a:t>Animation courtesy of ChatGPT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29D90FCD-5973-C8E4-6EE9-092D6DF18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43" y="6074572"/>
            <a:ext cx="1592883" cy="7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08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688B4-6A21-CF43-3F32-23131C17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22480C8B-A3F2-7F3A-0FB7-DC4F4E4CC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1" y="2197620"/>
            <a:ext cx="3544614" cy="2658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3B0EC7-2EB5-2CAF-1787-E31FD4321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21" y="950815"/>
            <a:ext cx="6450013" cy="516001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156BA83-2D71-99EB-DB6D-2C103E613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43" y="6074572"/>
            <a:ext cx="1592883" cy="7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03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our detectors come online we are expected to make the world’s first measurement of CEνNS on germanium. </a:t>
            </a:r>
          </a:p>
          <a:p>
            <a:r>
              <a:rPr lang="en-US" dirty="0"/>
              <a:t>It will also be the world’s most sensitive measurement of CEνNS.</a:t>
            </a:r>
          </a:p>
          <a:p>
            <a:r>
              <a:rPr lang="en-US" dirty="0"/>
              <a:t>There is significant physics impact (dark matter, sterile neutrinos, and more).</a:t>
            </a:r>
          </a:p>
          <a:p>
            <a:r>
              <a:rPr lang="en-US" dirty="0"/>
              <a:t>Important demonstration of technology for reactor monitoring applications.</a:t>
            </a:r>
          </a:p>
          <a:p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41C9DD-5656-0CC4-8335-F67C0481A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43" y="6074572"/>
            <a:ext cx="1592883" cy="7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57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13029</TotalTime>
  <Words>466</Words>
  <Application>Microsoft Macintosh PowerPoint</Application>
  <PresentationFormat>Widescreen</PresentationFormat>
  <Paragraphs>53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Avenir Book</vt:lpstr>
      <vt:lpstr>Calibri</vt:lpstr>
      <vt:lpstr>Calibri Light</vt:lpstr>
      <vt:lpstr>Helvetica Neue</vt:lpstr>
      <vt:lpstr>Trebuchet MS</vt:lpstr>
      <vt:lpstr>Office Theme</vt:lpstr>
      <vt:lpstr>PowerPoint Presentation</vt:lpstr>
      <vt:lpstr>Introduction and Motivation</vt:lpstr>
      <vt:lpstr>Mission Relevance</vt:lpstr>
      <vt:lpstr>Technical Approach</vt:lpstr>
      <vt:lpstr>Results</vt:lpstr>
      <vt:lpstr>Results</vt:lpstr>
      <vt:lpstr>Results</vt:lpstr>
      <vt:lpstr>Results</vt:lpstr>
      <vt:lpstr>Expected Impact</vt:lpstr>
      <vt:lpstr>MTV Impact</vt:lpstr>
      <vt:lpstr>Conclusion</vt:lpstr>
      <vt:lpstr>Next Steps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DNNG</dc:creator>
  <cp:lastModifiedBy>Ryan Bouabid</cp:lastModifiedBy>
  <cp:revision>100</cp:revision>
  <dcterms:created xsi:type="dcterms:W3CDTF">2019-02-11T21:15:40Z</dcterms:created>
  <dcterms:modified xsi:type="dcterms:W3CDTF">2023-03-14T14:23:31Z</dcterms:modified>
</cp:coreProperties>
</file>