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1" r:id="rId4"/>
    <p:sldId id="262" r:id="rId5"/>
    <p:sldId id="269" r:id="rId6"/>
    <p:sldId id="270" r:id="rId7"/>
    <p:sldId id="263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B97"/>
    <a:srgbClr val="EFFD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BB253-F08C-5D0E-1B4D-841A1CB26A6C}" v="71" dt="2024-03-18T18:06:02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3A34-90D5-4B34-BED2-C2556C11AAE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9EEBB-ED59-45EE-94F8-A00B3D5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8C40-71BB-42E5-9001-96A1132303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CAEE-CE33-4B9A-BC1D-E2668F76A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B67C-1DC4-7048-8F01-108CCE2CC1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9D8E-B781-455D-9489-3A5C4A4D9D14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9D82-20C3-40A5-A820-1BB3D53279A0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097-9716-4D94-ABD8-451A9756AB9A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30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D1D1-89CC-4D30-A421-39993E9E186B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26B-6C04-4E83-9FA0-EBDA8889F5C0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D2F-C8D9-4421-BCCB-5B43FF1BD27D}" type="datetime1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F30-0BFB-4AE7-8E5E-DDD754248C39}" type="datetime1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EC4-87EF-4AFB-B1D1-885728A0B41A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FEE-C083-410F-8170-78648A612973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EBD5-E00F-47F4-A4C3-876DC0BE9F3B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B423-6061-48DF-B249-33DE0875FAD0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97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9B8A-0457-4E1E-8FD2-4E3A912134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31" y="6184505"/>
            <a:ext cx="1510478" cy="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04104" y="6272674"/>
            <a:ext cx="0" cy="41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7" y="6207824"/>
            <a:ext cx="535351" cy="53558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152142" y="634113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699B8A-0457-4E1E-8FD2-4E3A9121342F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B5B26163-3B6E-287C-6556-6784CD6CB6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558" y="6126697"/>
            <a:ext cx="697842" cy="6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13" Type="http://schemas.openxmlformats.org/officeDocument/2006/relationships/image" Target="../media/image29.tiff"/><Relationship Id="rId18" Type="http://schemas.openxmlformats.org/officeDocument/2006/relationships/image" Target="../media/image34.tiff"/><Relationship Id="rId3" Type="http://schemas.openxmlformats.org/officeDocument/2006/relationships/image" Target="../media/image19.jpeg"/><Relationship Id="rId7" Type="http://schemas.openxmlformats.org/officeDocument/2006/relationships/image" Target="../media/image23.tiff"/><Relationship Id="rId12" Type="http://schemas.openxmlformats.org/officeDocument/2006/relationships/image" Target="../media/image28.tiff"/><Relationship Id="rId17" Type="http://schemas.openxmlformats.org/officeDocument/2006/relationships/image" Target="../media/image33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11" Type="http://schemas.openxmlformats.org/officeDocument/2006/relationships/image" Target="../media/image27.tiff"/><Relationship Id="rId5" Type="http://schemas.openxmlformats.org/officeDocument/2006/relationships/image" Target="../media/image21.tiff"/><Relationship Id="rId15" Type="http://schemas.openxmlformats.org/officeDocument/2006/relationships/image" Target="../media/image31.tiff"/><Relationship Id="rId10" Type="http://schemas.openxmlformats.org/officeDocument/2006/relationships/image" Target="../media/image26.tiff"/><Relationship Id="rId4" Type="http://schemas.openxmlformats.org/officeDocument/2006/relationships/image" Target="../media/image20.jpeg"/><Relationship Id="rId9" Type="http://schemas.openxmlformats.org/officeDocument/2006/relationships/image" Target="../media/image25.tiff"/><Relationship Id="rId14" Type="http://schemas.openxmlformats.org/officeDocument/2006/relationships/image" Target="../media/image3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1048" y="609492"/>
            <a:ext cx="827290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Robust Adversarial Reinforcement Learning for Antineutrino-based Safeguards</a:t>
            </a:r>
            <a:endParaRPr lang="en-US" sz="4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6451" y="4526800"/>
            <a:ext cx="630130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/>
              <a:t>Matthew Dunbrack</a:t>
            </a:r>
            <a:endParaRPr lang="en-US" sz="2400">
              <a:cs typeface="Calibri"/>
            </a:endParaRPr>
          </a:p>
          <a:p>
            <a:pPr algn="r"/>
            <a:r>
              <a:rPr lang="en-US" sz="2000"/>
              <a:t>Ph.D. Candidate, Georgia Institute of Technology</a:t>
            </a:r>
            <a:endParaRPr lang="en-US" sz="2000">
              <a:cs typeface="Calibri"/>
            </a:endParaRPr>
          </a:p>
          <a:p>
            <a:pPr algn="r"/>
            <a:r>
              <a:rPr lang="en-US" sz="2000"/>
              <a:t>Dr. Anna Erickson</a:t>
            </a:r>
            <a:endParaRPr lang="en-US" sz="2000">
              <a:ea typeface="+mn-lt"/>
              <a:cs typeface="+mn-lt"/>
            </a:endParaRPr>
          </a:p>
          <a:p>
            <a:pPr algn="r"/>
            <a:r>
              <a:rPr lang="en-US" sz="2000">
                <a:ea typeface="+mn-lt"/>
                <a:cs typeface="+mn-lt"/>
              </a:rPr>
              <a:t>Georgia Institute of Technology</a:t>
            </a:r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3A72-1531-164D-8F90-A1481AA9A8BF}"/>
              </a:ext>
            </a:extLst>
          </p:cNvPr>
          <p:cNvSpPr txBox="1"/>
          <p:nvPr/>
        </p:nvSpPr>
        <p:spPr>
          <a:xfrm>
            <a:off x="3414161" y="3071351"/>
            <a:ext cx="4118820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/>
              <a:t>2024 MTV Workshop</a:t>
            </a:r>
          </a:p>
          <a:p>
            <a:r>
              <a:rPr lang="en-US"/>
              <a:t>March 26</a:t>
            </a:r>
            <a:endParaRPr lang="en-US"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35" y="1617571"/>
            <a:ext cx="2602724" cy="26038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FC876-38B3-E04F-A6EB-7F8649A2875D}"/>
              </a:ext>
            </a:extLst>
          </p:cNvPr>
          <p:cNvCxnSpPr/>
          <p:nvPr/>
        </p:nvCxnSpPr>
        <p:spPr>
          <a:xfrm>
            <a:off x="3205150" y="1967011"/>
            <a:ext cx="0" cy="1905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5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and Motivation</a:t>
            </a:r>
          </a:p>
        </p:txBody>
      </p:sp>
      <p:pic>
        <p:nvPicPr>
          <p:cNvPr id="6" name="Picture 5" descr="A magnifying glass with a black background&#10;&#10;Description automatically generated">
            <a:extLst>
              <a:ext uri="{FF2B5EF4-FFF2-40B4-BE49-F238E27FC236}">
                <a16:creationId xmlns:a16="http://schemas.microsoft.com/office/drawing/2014/main" id="{841B8FA7-B889-9524-3AA1-23E6B3CBA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3" y="1051384"/>
            <a:ext cx="10018760" cy="507413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9B6DE3-8EE5-5302-7721-160C76BBB5D8}"/>
              </a:ext>
            </a:extLst>
          </p:cNvPr>
          <p:cNvSpPr/>
          <p:nvPr/>
        </p:nvSpPr>
        <p:spPr>
          <a:xfrm>
            <a:off x="7626640" y="2927308"/>
            <a:ext cx="4248753" cy="12527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>
                <a:solidFill>
                  <a:srgbClr val="000000"/>
                </a:solidFill>
              </a:rPr>
              <a:t>Theoretical Detection Capabilities</a:t>
            </a:r>
            <a:endParaRPr lang="en-US">
              <a:solidFill>
                <a:srgbClr val="0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On-Off Status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Power Monitoring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Inventory Verification</a:t>
            </a: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F8B07D-D551-85A1-ACC3-8C7BA979F8FA}"/>
              </a:ext>
            </a:extLst>
          </p:cNvPr>
          <p:cNvSpPr/>
          <p:nvPr/>
        </p:nvSpPr>
        <p:spPr>
          <a:xfrm>
            <a:off x="5720724" y="1048580"/>
            <a:ext cx="6300472" cy="133474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cs typeface="Arial"/>
              </a:rPr>
              <a:t>We want a tool for safeguards researchers and decision-makers </a:t>
            </a:r>
            <a:endParaRPr lang="en-US"/>
          </a:p>
          <a:p>
            <a:pPr algn="ctr"/>
            <a:r>
              <a:rPr lang="en-US">
                <a:solidFill>
                  <a:srgbClr val="000000"/>
                </a:solidFill>
                <a:cs typeface="Arial"/>
              </a:rPr>
              <a:t>to simulate relevant reactor-detector environments 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  <a:p>
            <a:pPr algn="ctr"/>
            <a:r>
              <a:rPr lang="en-US">
                <a:solidFill>
                  <a:srgbClr val="000000"/>
                </a:solidFill>
                <a:cs typeface="Arial"/>
              </a:rPr>
              <a:t>for antineutrino-based safeguards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13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 Relevance</a:t>
            </a:r>
          </a:p>
        </p:txBody>
      </p:sp>
      <p:pic>
        <p:nvPicPr>
          <p:cNvPr id="3" name="Picture 2" descr="A blue and grey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01EF57CD-389E-E33F-63F2-3F0C635E2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3924875"/>
            <a:ext cx="5662766" cy="21819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B78DD-A56B-3F8C-FB23-CB3B64B74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4" y="2734949"/>
            <a:ext cx="3943350" cy="3371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782C8-B3C5-9676-5D41-73D04733F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84" y="2734949"/>
            <a:ext cx="3943350" cy="33718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E0A399-B4B3-4397-29FC-6ABAD56FCE43}"/>
              </a:ext>
            </a:extLst>
          </p:cNvPr>
          <p:cNvSpPr/>
          <p:nvPr/>
        </p:nvSpPr>
        <p:spPr>
          <a:xfrm>
            <a:off x="4016483" y="2671834"/>
            <a:ext cx="3408481" cy="629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Many Potential Reactor Designs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BEBAFB-4723-F36B-6388-FFF639D0C1EA}"/>
              </a:ext>
            </a:extLst>
          </p:cNvPr>
          <p:cNvSpPr/>
          <p:nvPr/>
        </p:nvSpPr>
        <p:spPr>
          <a:xfrm>
            <a:off x="5720724" y="1048580"/>
            <a:ext cx="6300472" cy="133474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cs typeface="Arial"/>
              </a:rPr>
              <a:t>We want a tool for safeguards researchers and decision-makers </a:t>
            </a:r>
            <a:endParaRPr lang="en-US"/>
          </a:p>
          <a:p>
            <a:pPr algn="ctr"/>
            <a:r>
              <a:rPr lang="en-US">
                <a:solidFill>
                  <a:srgbClr val="000000"/>
                </a:solidFill>
                <a:cs typeface="Arial"/>
              </a:rPr>
              <a:t>to simulate relevant reactor-detector environments 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  <a:p>
            <a:pPr algn="ctr"/>
            <a:r>
              <a:rPr lang="en-US">
                <a:solidFill>
                  <a:srgbClr val="000000"/>
                </a:solidFill>
                <a:cs typeface="Arial"/>
              </a:rPr>
              <a:t>for antineutrino-based safeguards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D3C05E-BAD2-D4F4-6512-A6D8DCF73CE9}"/>
              </a:ext>
            </a:extLst>
          </p:cNvPr>
          <p:cNvSpPr/>
          <p:nvPr/>
        </p:nvSpPr>
        <p:spPr>
          <a:xfrm>
            <a:off x="5720724" y="1048263"/>
            <a:ext cx="6300472" cy="133474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cs typeface="Arial"/>
              </a:rPr>
              <a:t>We want a </a:t>
            </a:r>
            <a:r>
              <a:rPr lang="en-US" b="1" i="1" dirty="0">
                <a:solidFill>
                  <a:srgbClr val="000000"/>
                </a:solidFill>
                <a:cs typeface="Arial"/>
              </a:rPr>
              <a:t>flexible, modular</a:t>
            </a:r>
            <a:r>
              <a:rPr lang="en-US" dirty="0">
                <a:solidFill>
                  <a:srgbClr val="000000"/>
                </a:solidFill>
                <a:cs typeface="Arial"/>
              </a:rPr>
              <a:t> tool </a:t>
            </a:r>
          </a:p>
          <a:p>
            <a:pPr algn="ctr"/>
            <a:r>
              <a:rPr lang="en-US" dirty="0">
                <a:solidFill>
                  <a:srgbClr val="000000"/>
                </a:solidFill>
                <a:cs typeface="Arial"/>
              </a:rPr>
              <a:t>for safeguards researchers and decision-makers </a:t>
            </a:r>
            <a:endParaRPr lang="en-US" dirty="0"/>
          </a:p>
          <a:p>
            <a:pPr algn="ctr"/>
            <a:r>
              <a:rPr lang="en-US" dirty="0">
                <a:solidFill>
                  <a:srgbClr val="000000"/>
                </a:solidFill>
                <a:cs typeface="Arial"/>
              </a:rPr>
              <a:t>to simulate relevant reactor-detector environments </a:t>
            </a:r>
            <a:endParaRPr lang="en-US" dirty="0">
              <a:solidFill>
                <a:srgbClr val="FFFFFF"/>
              </a:solidFill>
              <a:cs typeface="Calibri" panose="020F0502020204030204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cs typeface="Arial"/>
              </a:rPr>
              <a:t>for antineutrino-based safeguards</a:t>
            </a:r>
            <a:endParaRPr lang="en-US" dirty="0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B7D357-B25D-3C14-2C96-71FFE0A3EAF5}"/>
              </a:ext>
            </a:extLst>
          </p:cNvPr>
          <p:cNvSpPr/>
          <p:nvPr/>
        </p:nvSpPr>
        <p:spPr>
          <a:xfrm>
            <a:off x="6701771" y="3360156"/>
            <a:ext cx="3408481" cy="6292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Many Potential Detector Designs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528894-360F-A046-53B3-1DE61A7ACB93}"/>
              </a:ext>
            </a:extLst>
          </p:cNvPr>
          <p:cNvSpPr/>
          <p:nvPr/>
        </p:nvSpPr>
        <p:spPr>
          <a:xfrm>
            <a:off x="4016483" y="4048478"/>
            <a:ext cx="3536461" cy="6292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Many Potential Diversion Pathways</a:t>
            </a:r>
          </a:p>
        </p:txBody>
      </p:sp>
    </p:spTree>
    <p:extLst>
      <p:ext uri="{BB962C8B-B14F-4D97-AF65-F5344CB8AC3E}">
        <p14:creationId xmlns:p14="http://schemas.microsoft.com/office/powerpoint/2010/main" val="36013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307F01C-5E08-CE72-012F-B8BB652CFB85}"/>
              </a:ext>
            </a:extLst>
          </p:cNvPr>
          <p:cNvSpPr/>
          <p:nvPr/>
        </p:nvSpPr>
        <p:spPr>
          <a:xfrm>
            <a:off x="317392" y="1325563"/>
            <a:ext cx="11353800" cy="5458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6C8D46-BDFC-6C8D-48E4-B9C05ACEA957}"/>
              </a:ext>
            </a:extLst>
          </p:cNvPr>
          <p:cNvGrpSpPr/>
          <p:nvPr/>
        </p:nvGrpSpPr>
        <p:grpSpPr>
          <a:xfrm>
            <a:off x="5742432" y="1828800"/>
            <a:ext cx="6449568" cy="4671160"/>
            <a:chOff x="2518087" y="979868"/>
            <a:chExt cx="7356251" cy="5531476"/>
          </a:xfrm>
        </p:grpSpPr>
        <p:pic>
          <p:nvPicPr>
            <p:cNvPr id="7" name="Picture 6" descr="A circular image of different colored hexagons&#10;&#10;Description automatically generated">
              <a:extLst>
                <a:ext uri="{FF2B5EF4-FFF2-40B4-BE49-F238E27FC236}">
                  <a16:creationId xmlns:a16="http://schemas.microsoft.com/office/drawing/2014/main" id="{EF95952A-470E-A439-AF9B-7316D049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3426" y="979868"/>
              <a:ext cx="7149542" cy="55314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784AA3-0742-FBD0-D18D-EAF4A93CAFA4}"/>
                </a:ext>
              </a:extLst>
            </p:cNvPr>
            <p:cNvSpPr txBox="1"/>
            <p:nvPr/>
          </p:nvSpPr>
          <p:spPr>
            <a:xfrm>
              <a:off x="2518087" y="3747616"/>
              <a:ext cx="2165126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Diversion</a:t>
              </a:r>
              <a:endParaRPr lang="en-US">
                <a:solidFill>
                  <a:srgbClr val="003057"/>
                </a:solidFill>
                <a:cs typeface="Arial"/>
              </a:endParaRPr>
            </a:p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Simulation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461B66-0995-22A5-229E-8BD4C2EBCE3E}"/>
                </a:ext>
              </a:extLst>
            </p:cNvPr>
            <p:cNvSpPr txBox="1"/>
            <p:nvPr/>
          </p:nvSpPr>
          <p:spPr>
            <a:xfrm>
              <a:off x="2518087" y="2309342"/>
              <a:ext cx="216512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Adversarial Agent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DD264-7BC6-0A22-517E-49D05EC461C6}"/>
                </a:ext>
              </a:extLst>
            </p:cNvPr>
            <p:cNvSpPr txBox="1"/>
            <p:nvPr/>
          </p:nvSpPr>
          <p:spPr>
            <a:xfrm>
              <a:off x="4994587" y="5500216"/>
              <a:ext cx="226990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Spectra Simulation</a:t>
              </a:r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9FF188-B027-1F14-9CF4-735610260C30}"/>
                </a:ext>
              </a:extLst>
            </p:cNvPr>
            <p:cNvSpPr txBox="1"/>
            <p:nvPr/>
          </p:nvSpPr>
          <p:spPr>
            <a:xfrm>
              <a:off x="7604437" y="2309341"/>
              <a:ext cx="226990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Protagonist Agent</a:t>
              </a: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DB2D18-A916-4AA7-B4B9-9A74E6832BC2}"/>
                </a:ext>
              </a:extLst>
            </p:cNvPr>
            <p:cNvSpPr txBox="1"/>
            <p:nvPr/>
          </p:nvSpPr>
          <p:spPr>
            <a:xfrm>
              <a:off x="7537762" y="3747616"/>
              <a:ext cx="2165126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System</a:t>
              </a:r>
              <a:endParaRPr lang="en-US">
                <a:solidFill>
                  <a:srgbClr val="003057"/>
                </a:solidFill>
                <a:cs typeface="Arial"/>
              </a:endParaRPr>
            </a:p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Sensitivity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3A43FEB-A25C-CD94-45D3-28D4C99FC148}"/>
              </a:ext>
            </a:extLst>
          </p:cNvPr>
          <p:cNvSpPr txBox="1"/>
          <p:nvPr/>
        </p:nvSpPr>
        <p:spPr>
          <a:xfrm>
            <a:off x="774954" y="1363307"/>
            <a:ext cx="10642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The Reactor Evaluation Through Inspection of Near-Field Antineutrinos (RETINA) System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74BFC4-D527-CD14-70D7-292333D4DC33}"/>
              </a:ext>
            </a:extLst>
          </p:cNvPr>
          <p:cNvSpPr/>
          <p:nvPr/>
        </p:nvSpPr>
        <p:spPr>
          <a:xfrm>
            <a:off x="188449" y="2825450"/>
            <a:ext cx="5340530" cy="26778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42DB9-804F-6242-F81B-EF77BAD0CCBA}"/>
              </a:ext>
            </a:extLst>
          </p:cNvPr>
          <p:cNvSpPr txBox="1"/>
          <p:nvPr/>
        </p:nvSpPr>
        <p:spPr>
          <a:xfrm>
            <a:off x="2022387" y="2893971"/>
            <a:ext cx="1686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AAE42E-1898-33C3-045B-9833D9FA84A6}"/>
              </a:ext>
            </a:extLst>
          </p:cNvPr>
          <p:cNvSpPr txBox="1"/>
          <p:nvPr/>
        </p:nvSpPr>
        <p:spPr>
          <a:xfrm>
            <a:off x="188517" y="3294081"/>
            <a:ext cx="535391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Object-Oriented Programming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User defines relevant reactor-detector-scenario environments as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Modules for task-specific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Implement all 5 modules for robust adversarial reinforcement learning!</a:t>
            </a:r>
          </a:p>
        </p:txBody>
      </p:sp>
    </p:spTree>
    <p:extLst>
      <p:ext uri="{BB962C8B-B14F-4D97-AF65-F5344CB8AC3E}">
        <p14:creationId xmlns:p14="http://schemas.microsoft.com/office/powerpoint/2010/main" val="286341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29" y="0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Robust Adversarial Reinforcement Learning Overview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6C8D46-BDFC-6C8D-48E4-B9C05ACEA957}"/>
              </a:ext>
            </a:extLst>
          </p:cNvPr>
          <p:cNvGrpSpPr/>
          <p:nvPr/>
        </p:nvGrpSpPr>
        <p:grpSpPr>
          <a:xfrm>
            <a:off x="2744724" y="1078992"/>
            <a:ext cx="6702552" cy="5294376"/>
            <a:chOff x="2518087" y="979868"/>
            <a:chExt cx="7356251" cy="5531476"/>
          </a:xfrm>
        </p:grpSpPr>
        <p:pic>
          <p:nvPicPr>
            <p:cNvPr id="7" name="Picture 6" descr="A circular image of different colored hexagons&#10;&#10;Description automatically generated">
              <a:extLst>
                <a:ext uri="{FF2B5EF4-FFF2-40B4-BE49-F238E27FC236}">
                  <a16:creationId xmlns:a16="http://schemas.microsoft.com/office/drawing/2014/main" id="{EF95952A-470E-A439-AF9B-7316D049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3426" y="979868"/>
              <a:ext cx="7149542" cy="55314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784AA3-0742-FBD0-D18D-EAF4A93CAFA4}"/>
                </a:ext>
              </a:extLst>
            </p:cNvPr>
            <p:cNvSpPr txBox="1"/>
            <p:nvPr/>
          </p:nvSpPr>
          <p:spPr>
            <a:xfrm>
              <a:off x="2518087" y="3747616"/>
              <a:ext cx="2165126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Diversion</a:t>
              </a:r>
              <a:endParaRPr lang="en-US">
                <a:solidFill>
                  <a:srgbClr val="003057"/>
                </a:solidFill>
                <a:cs typeface="Arial"/>
              </a:endParaRPr>
            </a:p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Simulation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461B66-0995-22A5-229E-8BD4C2EBCE3E}"/>
                </a:ext>
              </a:extLst>
            </p:cNvPr>
            <p:cNvSpPr txBox="1"/>
            <p:nvPr/>
          </p:nvSpPr>
          <p:spPr>
            <a:xfrm>
              <a:off x="2518087" y="2309342"/>
              <a:ext cx="216512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Adversarial Agent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DD264-7BC6-0A22-517E-49D05EC461C6}"/>
                </a:ext>
              </a:extLst>
            </p:cNvPr>
            <p:cNvSpPr txBox="1"/>
            <p:nvPr/>
          </p:nvSpPr>
          <p:spPr>
            <a:xfrm>
              <a:off x="4994587" y="5500216"/>
              <a:ext cx="226990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Spectra Simulation</a:t>
              </a:r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9FF188-B027-1F14-9CF4-735610260C30}"/>
                </a:ext>
              </a:extLst>
            </p:cNvPr>
            <p:cNvSpPr txBox="1"/>
            <p:nvPr/>
          </p:nvSpPr>
          <p:spPr>
            <a:xfrm>
              <a:off x="7604437" y="2309341"/>
              <a:ext cx="226990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Protagonist Agent</a:t>
              </a: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DB2D18-A916-4AA7-B4B9-9A74E6832BC2}"/>
                </a:ext>
              </a:extLst>
            </p:cNvPr>
            <p:cNvSpPr txBox="1"/>
            <p:nvPr/>
          </p:nvSpPr>
          <p:spPr>
            <a:xfrm>
              <a:off x="7537762" y="3747616"/>
              <a:ext cx="2165126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System</a:t>
              </a:r>
              <a:endParaRPr lang="en-US">
                <a:solidFill>
                  <a:srgbClr val="003057"/>
                </a:solidFill>
                <a:cs typeface="Arial"/>
              </a:endParaRPr>
            </a:p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Sensitivity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D4354F-14FF-817D-6D90-6C210BD22840}"/>
              </a:ext>
            </a:extLst>
          </p:cNvPr>
          <p:cNvSpPr/>
          <p:nvPr/>
        </p:nvSpPr>
        <p:spPr>
          <a:xfrm>
            <a:off x="685800" y="2745740"/>
            <a:ext cx="3081528" cy="9343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Selects the optimal diversion scenarios to simulate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26CCF4-C5AE-E12A-9B6F-BA67FB35EC0B}"/>
              </a:ext>
            </a:extLst>
          </p:cNvPr>
          <p:cNvSpPr/>
          <p:nvPr/>
        </p:nvSpPr>
        <p:spPr>
          <a:xfrm>
            <a:off x="1514856" y="4471249"/>
            <a:ext cx="3081528" cy="934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Simulates material diversion within a reactor core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64482B-6FC0-81BA-FD7B-44158A3BB2E4}"/>
              </a:ext>
            </a:extLst>
          </p:cNvPr>
          <p:cNvSpPr/>
          <p:nvPr/>
        </p:nvSpPr>
        <p:spPr>
          <a:xfrm>
            <a:off x="7537603" y="4471249"/>
            <a:ext cx="3081528" cy="934332"/>
          </a:xfrm>
          <a:prstGeom prst="roundRect">
            <a:avLst/>
          </a:prstGeom>
          <a:solidFill>
            <a:srgbClr val="EFFD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Generates spectra of interest for relevant environments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6F1782-DF08-1D1C-9CCD-E1084F00808C}"/>
              </a:ext>
            </a:extLst>
          </p:cNvPr>
          <p:cNvSpPr/>
          <p:nvPr/>
        </p:nvSpPr>
        <p:spPr>
          <a:xfrm>
            <a:off x="8424671" y="2749376"/>
            <a:ext cx="3467275" cy="9306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Quantify safeguards sensitivity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(including ML classifier)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AF8703-760F-296A-313F-F4A301D5DF5A}"/>
              </a:ext>
            </a:extLst>
          </p:cNvPr>
          <p:cNvSpPr/>
          <p:nvPr/>
        </p:nvSpPr>
        <p:spPr>
          <a:xfrm>
            <a:off x="7069346" y="1304446"/>
            <a:ext cx="3483856" cy="934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Selects the optimal learning rate for the system sensitivity classifier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12F1BE-3FD1-A54B-2192-650CBCBA748F}"/>
              </a:ext>
            </a:extLst>
          </p:cNvPr>
          <p:cNvSpPr/>
          <p:nvPr/>
        </p:nvSpPr>
        <p:spPr>
          <a:xfrm>
            <a:off x="2084214" y="1078992"/>
            <a:ext cx="3081528" cy="934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RETINA System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Module Overview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007A4E-1B78-38EA-6731-77F7FBA9DDEE}"/>
              </a:ext>
            </a:extLst>
          </p:cNvPr>
          <p:cNvSpPr/>
          <p:nvPr/>
        </p:nvSpPr>
        <p:spPr>
          <a:xfrm>
            <a:off x="2084214" y="1078992"/>
            <a:ext cx="3081528" cy="9343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RARL Process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8AE7BE2-46DD-BB12-D40E-8DBBDB580DE4}"/>
              </a:ext>
            </a:extLst>
          </p:cNvPr>
          <p:cNvSpPr/>
          <p:nvPr/>
        </p:nvSpPr>
        <p:spPr>
          <a:xfrm>
            <a:off x="685800" y="2745740"/>
            <a:ext cx="3081528" cy="9343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Inputs classifier parameters (state) to select optimal diversion scenario (action)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8ACE3C-4549-8A5E-8964-F4A71BB2AE11}"/>
              </a:ext>
            </a:extLst>
          </p:cNvPr>
          <p:cNvSpPr/>
          <p:nvPr/>
        </p:nvSpPr>
        <p:spPr>
          <a:xfrm>
            <a:off x="1514856" y="4471249"/>
            <a:ext cx="3081528" cy="934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Simulates material diversion within a reactor core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B51D319-F898-CA31-8D53-B8D1BF6AA12C}"/>
              </a:ext>
            </a:extLst>
          </p:cNvPr>
          <p:cNvSpPr/>
          <p:nvPr/>
        </p:nvSpPr>
        <p:spPr>
          <a:xfrm>
            <a:off x="7537603" y="4468890"/>
            <a:ext cx="3081528" cy="934332"/>
          </a:xfrm>
          <a:prstGeom prst="roundRect">
            <a:avLst/>
          </a:prstGeom>
          <a:solidFill>
            <a:srgbClr val="DEFB9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Updates spectra of interest for altered environment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A3340-A4CF-3E50-376F-8E40DF33508C}"/>
              </a:ext>
            </a:extLst>
          </p:cNvPr>
          <p:cNvSpPr/>
          <p:nvPr/>
        </p:nvSpPr>
        <p:spPr>
          <a:xfrm>
            <a:off x="8424671" y="2743381"/>
            <a:ext cx="3483856" cy="9343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Quantify and distribute safeguards sensitivity (reward) then update classifier parameters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40E0C71-939F-5C66-C9AB-4334D8BA342F}"/>
              </a:ext>
            </a:extLst>
          </p:cNvPr>
          <p:cNvSpPr/>
          <p:nvPr/>
        </p:nvSpPr>
        <p:spPr>
          <a:xfrm>
            <a:off x="7064009" y="1304446"/>
            <a:ext cx="3483856" cy="934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Inputs classifier parameters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(state) to select optimal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learning rate (action)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450E45-1578-5CD7-7A58-ACBA28BD7501}"/>
              </a:ext>
            </a:extLst>
          </p:cNvPr>
          <p:cNvSpPr/>
          <p:nvPr/>
        </p:nvSpPr>
        <p:spPr>
          <a:xfrm>
            <a:off x="2084214" y="1075356"/>
            <a:ext cx="3081528" cy="9343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RARL Convergence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B1A38AD-380F-2F6F-201F-FE96BA5B420F}"/>
              </a:ext>
            </a:extLst>
          </p:cNvPr>
          <p:cNvSpPr/>
          <p:nvPr/>
        </p:nvSpPr>
        <p:spPr>
          <a:xfrm>
            <a:off x="685800" y="2749376"/>
            <a:ext cx="3081528" cy="9343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Most At-Risk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Diversion Scenario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1662FB7-A323-63B0-E24C-37D16BFC5699}"/>
              </a:ext>
            </a:extLst>
          </p:cNvPr>
          <p:cNvSpPr/>
          <p:nvPr/>
        </p:nvSpPr>
        <p:spPr>
          <a:xfrm>
            <a:off x="7070173" y="1298451"/>
            <a:ext cx="3483856" cy="93433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Most Well-Prepared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Diversion Classifier</a:t>
            </a:r>
          </a:p>
        </p:txBody>
      </p:sp>
    </p:spTree>
    <p:extLst>
      <p:ext uri="{BB962C8B-B14F-4D97-AF65-F5344CB8AC3E}">
        <p14:creationId xmlns:p14="http://schemas.microsoft.com/office/powerpoint/2010/main" val="19702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368C73B-B170-2418-1A7D-6ABFBC99D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786" y="1"/>
            <a:ext cx="3485214" cy="3445227"/>
          </a:xfrm>
          <a:prstGeom prst="rect">
            <a:avLst/>
          </a:prstGeom>
        </p:spPr>
      </p:pic>
      <p:pic>
        <p:nvPicPr>
          <p:cNvPr id="37" name="Picture 36" descr="A hexagon pattern in a circle&#10;&#10;Description automatically generated">
            <a:extLst>
              <a:ext uri="{FF2B5EF4-FFF2-40B4-BE49-F238E27FC236}">
                <a16:creationId xmlns:a16="http://schemas.microsoft.com/office/drawing/2014/main" id="{7C360AC4-C6F9-4845-4DE3-7FDB7291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736" y="3374393"/>
            <a:ext cx="1313646" cy="1313646"/>
          </a:xfrm>
          <a:prstGeom prst="rect">
            <a:avLst/>
          </a:prstGeom>
        </p:spPr>
      </p:pic>
      <p:pic>
        <p:nvPicPr>
          <p:cNvPr id="38" name="Picture 37" descr="A circular pattern of hexagons&#10;&#10;Description automatically generated">
            <a:extLst>
              <a:ext uri="{FF2B5EF4-FFF2-40B4-BE49-F238E27FC236}">
                <a16:creationId xmlns:a16="http://schemas.microsoft.com/office/drawing/2014/main" id="{7F248FA7-D6B7-5BD4-B6EE-9A81C07B4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981" y="4766920"/>
            <a:ext cx="1313646" cy="1313646"/>
          </a:xfrm>
          <a:prstGeom prst="rect">
            <a:avLst/>
          </a:prstGeom>
        </p:spPr>
      </p:pic>
      <p:pic>
        <p:nvPicPr>
          <p:cNvPr id="39" name="Picture 38" descr="A hexagons with a red dot&#10;&#10;Description automatically generated">
            <a:extLst>
              <a:ext uri="{FF2B5EF4-FFF2-40B4-BE49-F238E27FC236}">
                <a16:creationId xmlns:a16="http://schemas.microsoft.com/office/drawing/2014/main" id="{47D02B18-D525-0E27-8B54-F2C1AB544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638" y="4764237"/>
            <a:ext cx="1302913" cy="1302913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1605B1D-827B-5FBE-DFAE-AF0621F58C26}"/>
              </a:ext>
            </a:extLst>
          </p:cNvPr>
          <p:cNvSpPr/>
          <p:nvPr/>
        </p:nvSpPr>
        <p:spPr>
          <a:xfrm>
            <a:off x="337303" y="3015140"/>
            <a:ext cx="9317890" cy="1624722"/>
          </a:xfrm>
          <a:prstGeom prst="roundRect">
            <a:avLst/>
          </a:prstGeom>
          <a:solidFill>
            <a:srgbClr val="EFFD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8018AB5A-873E-47E6-0F99-C3E4608E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 – Important Features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457C3C4-F81D-C1AB-C08C-4CA54F649E7F}"/>
              </a:ext>
            </a:extLst>
          </p:cNvPr>
          <p:cNvSpPr/>
          <p:nvPr/>
        </p:nvSpPr>
        <p:spPr>
          <a:xfrm>
            <a:off x="326571" y="1222934"/>
            <a:ext cx="8820243" cy="1507566"/>
          </a:xfrm>
          <a:prstGeom prst="roundRect">
            <a:avLst/>
          </a:prstGeom>
          <a:solidFill>
            <a:srgbClr val="FFE8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0" name="Picture 29" descr="A black silhouette of a person in a hat&#10;&#10;Description automatically generated">
            <a:extLst>
              <a:ext uri="{FF2B5EF4-FFF2-40B4-BE49-F238E27FC236}">
                <a16:creationId xmlns:a16="http://schemas.microsoft.com/office/drawing/2014/main" id="{1F217BE8-80E9-2D68-DA6A-EF1E21FC4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36" y="1609343"/>
            <a:ext cx="750598" cy="77206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E90DF88-AA4F-791C-1755-6E575C4C93F3}"/>
              </a:ext>
            </a:extLst>
          </p:cNvPr>
          <p:cNvSpPr txBox="1"/>
          <p:nvPr/>
        </p:nvSpPr>
        <p:spPr>
          <a:xfrm>
            <a:off x="1482744" y="1330816"/>
            <a:ext cx="757821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Arial"/>
              </a:rPr>
              <a:t>RL Architecture</a:t>
            </a:r>
            <a:r>
              <a:rPr lang="en-US" sz="2000" dirty="0">
                <a:cs typeface="Arial"/>
              </a:rPr>
              <a:t>: Probabilistic Inference for Learning Control (PILCO)</a:t>
            </a:r>
            <a:endParaRPr lang="en-US" sz="2000" dirty="0">
              <a:ea typeface="Calibri"/>
              <a:cs typeface="Arial"/>
            </a:endParaRPr>
          </a:p>
          <a:p>
            <a:r>
              <a:rPr lang="en-US" sz="2000" b="1" dirty="0">
                <a:cs typeface="Arial"/>
              </a:rPr>
              <a:t>Action Space</a:t>
            </a:r>
            <a:r>
              <a:rPr lang="en-US" sz="2000" dirty="0">
                <a:cs typeface="Arial"/>
              </a:rPr>
              <a:t>: Number of Assemblies Removed, Diversion Ring Location, U-235 Enrichment, Power Level Modified</a:t>
            </a:r>
            <a:endParaRPr lang="en-US" sz="2000" dirty="0">
              <a:ea typeface="Calibri"/>
              <a:cs typeface="Arial"/>
            </a:endParaRPr>
          </a:p>
          <a:p>
            <a:r>
              <a:rPr lang="en-US" sz="2000" b="1" dirty="0">
                <a:cs typeface="Arial"/>
              </a:rPr>
              <a:t>Reward Space</a:t>
            </a:r>
            <a:r>
              <a:rPr lang="en-US" sz="2000" dirty="0">
                <a:cs typeface="Arial"/>
              </a:rPr>
              <a:t>: Squared Difference of Custom Function</a:t>
            </a:r>
            <a:endParaRPr lang="en-US" sz="2000" dirty="0">
              <a:ea typeface="Calibri"/>
              <a:cs typeface="Arial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68C4AAA-5FF1-A58F-B2C7-8B5100B8045B}"/>
              </a:ext>
            </a:extLst>
          </p:cNvPr>
          <p:cNvSpPr/>
          <p:nvPr/>
        </p:nvSpPr>
        <p:spPr>
          <a:xfrm>
            <a:off x="326571" y="4903039"/>
            <a:ext cx="3655326" cy="106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5" name="Picture 34" descr="A hexagon with arrows pointing at a hole&#10;&#10;Description automatically generated">
            <a:extLst>
              <a:ext uri="{FF2B5EF4-FFF2-40B4-BE49-F238E27FC236}">
                <a16:creationId xmlns:a16="http://schemas.microsoft.com/office/drawing/2014/main" id="{26D213BB-E9CB-122B-583C-9E51F1A64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27" y="3441470"/>
            <a:ext cx="772062" cy="77206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E87A5E-0C9B-0CAD-7659-13A7D2C0558E}"/>
              </a:ext>
            </a:extLst>
          </p:cNvPr>
          <p:cNvSpPr txBox="1"/>
          <p:nvPr/>
        </p:nvSpPr>
        <p:spPr>
          <a:xfrm>
            <a:off x="1482744" y="3167246"/>
            <a:ext cx="83080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Arial"/>
              </a:rPr>
              <a:t>Reactor</a:t>
            </a:r>
            <a:r>
              <a:rPr lang="en-US" sz="2000" dirty="0">
                <a:cs typeface="Arial"/>
              </a:rPr>
              <a:t>: Advanced Fast Reactor (AFR)-100</a:t>
            </a:r>
            <a:endParaRPr lang="en-US" sz="2000" dirty="0">
              <a:ea typeface="Calibri"/>
              <a:cs typeface="Arial"/>
            </a:endParaRPr>
          </a:p>
          <a:p>
            <a:r>
              <a:rPr lang="en-US" sz="2000" b="1" dirty="0">
                <a:cs typeface="Arial"/>
              </a:rPr>
              <a:t>Detector</a:t>
            </a:r>
            <a:r>
              <a:rPr lang="en-US" sz="2000" dirty="0">
                <a:cs typeface="Arial"/>
              </a:rPr>
              <a:t>: Preliminary Values from Mobile Antineutrino Demonstrator (MAD) </a:t>
            </a:r>
            <a:endParaRPr lang="en-US" sz="2000">
              <a:ea typeface="Calibri"/>
              <a:cs typeface="Arial"/>
            </a:endParaRPr>
          </a:p>
          <a:p>
            <a:r>
              <a:rPr lang="en-US" sz="2000" b="1" dirty="0">
                <a:cs typeface="Arial"/>
              </a:rPr>
              <a:t>Scenario</a:t>
            </a:r>
            <a:r>
              <a:rPr lang="en-US" sz="2000" dirty="0">
                <a:cs typeface="Arial"/>
              </a:rPr>
              <a:t>: 29 EFPY, 17 m Standoff Distance, 30 day Background Collection Period</a:t>
            </a:r>
            <a:endParaRPr lang="en-US" sz="2000">
              <a:ea typeface="Calibri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A7BE13-6FC6-4967-4FD4-FBB2B6AFCA25}"/>
              </a:ext>
            </a:extLst>
          </p:cNvPr>
          <p:cNvSpPr txBox="1"/>
          <p:nvPr/>
        </p:nvSpPr>
        <p:spPr>
          <a:xfrm>
            <a:off x="1484028" y="5235191"/>
            <a:ext cx="24998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/>
              </a:rPr>
              <a:t>Classifier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: Perceptron</a:t>
            </a:r>
            <a:endParaRPr lang="en-US" sz="2000" dirty="0">
              <a:solidFill>
                <a:srgbClr val="000000"/>
              </a:solidFill>
              <a:ea typeface="Calibri"/>
              <a:cs typeface="Arial"/>
            </a:endParaRPr>
          </a:p>
        </p:txBody>
      </p:sp>
      <p:pic>
        <p:nvPicPr>
          <p:cNvPr id="42" name="Picture 41" descr="A hexagon with a person and a nuclear plant&#10;&#10;Description automatically generated">
            <a:extLst>
              <a:ext uri="{FF2B5EF4-FFF2-40B4-BE49-F238E27FC236}">
                <a16:creationId xmlns:a16="http://schemas.microsoft.com/office/drawing/2014/main" id="{74039D62-D715-175E-94A4-A733FE0FD8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126" y="5044559"/>
            <a:ext cx="772063" cy="772063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889C7B5-1C1A-C54C-5E30-02BDE140CF27}"/>
              </a:ext>
            </a:extLst>
          </p:cNvPr>
          <p:cNvSpPr/>
          <p:nvPr/>
        </p:nvSpPr>
        <p:spPr>
          <a:xfrm>
            <a:off x="4111272" y="4899789"/>
            <a:ext cx="5035542" cy="1065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485B56-C99D-9FAA-388F-99765C759F5F}"/>
              </a:ext>
            </a:extLst>
          </p:cNvPr>
          <p:cNvSpPr txBox="1"/>
          <p:nvPr/>
        </p:nvSpPr>
        <p:spPr>
          <a:xfrm>
            <a:off x="5206205" y="4954944"/>
            <a:ext cx="377126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Arial"/>
              </a:rPr>
              <a:t>RL Architecture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: PILCO</a:t>
            </a:r>
            <a:endParaRPr lang="en-US" sz="2000" dirty="0">
              <a:solidFill>
                <a:srgbClr val="000000"/>
              </a:solidFill>
              <a:ea typeface="Calibri"/>
              <a:cs typeface="Arial"/>
            </a:endParaRPr>
          </a:p>
          <a:p>
            <a:r>
              <a:rPr lang="en-US" sz="2000" b="1" dirty="0">
                <a:solidFill>
                  <a:srgbClr val="000000"/>
                </a:solidFill>
                <a:cs typeface="Arial"/>
              </a:rPr>
              <a:t>Reward Space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: Negative Squared Difference of Custom Function</a:t>
            </a:r>
            <a:endParaRPr lang="en-US" sz="2000" b="1" dirty="0">
              <a:solidFill>
                <a:srgbClr val="000000"/>
              </a:solidFill>
              <a:ea typeface="Calibri"/>
              <a:cs typeface="Arial"/>
            </a:endParaRPr>
          </a:p>
        </p:txBody>
      </p:sp>
      <p:pic>
        <p:nvPicPr>
          <p:cNvPr id="48" name="Picture 47" descr="A black and blue hexagon with a person in the middle&#10;&#10;Description automatically generated">
            <a:extLst>
              <a:ext uri="{FF2B5EF4-FFF2-40B4-BE49-F238E27FC236}">
                <a16:creationId xmlns:a16="http://schemas.microsoft.com/office/drawing/2014/main" id="{3ED15205-AC71-57C1-072A-33879A0DD5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8464" y="5049340"/>
            <a:ext cx="772061" cy="7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2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4" grpId="0" animBg="1"/>
      <p:bldP spid="36" grpId="0"/>
      <p:bldP spid="41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MTV Impact</a:t>
            </a:r>
          </a:p>
        </p:txBody>
      </p:sp>
      <p:pic>
        <p:nvPicPr>
          <p:cNvPr id="4" name="Picture 3" descr="A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BFC2FBC6-ADBE-A5D4-0F49-6B488871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1" y="1800976"/>
            <a:ext cx="12201895" cy="432092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A95E35-8706-83AA-6007-86F667BF6D39}"/>
              </a:ext>
            </a:extLst>
          </p:cNvPr>
          <p:cNvSpPr/>
          <p:nvPr/>
        </p:nvSpPr>
        <p:spPr>
          <a:xfrm>
            <a:off x="5515960" y="1327993"/>
            <a:ext cx="6301577" cy="138022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cs typeface="Calibri"/>
              </a:rPr>
              <a:t>Mobile Antineutrino Demonstrator (MAD) Project</a:t>
            </a:r>
            <a:endParaRPr lang="en-US" sz="2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E3BF7-81DD-67A6-38F4-1F90B87F281F}"/>
              </a:ext>
            </a:extLst>
          </p:cNvPr>
          <p:cNvSpPr/>
          <p:nvPr/>
        </p:nvSpPr>
        <p:spPr>
          <a:xfrm>
            <a:off x="5489840" y="2998449"/>
            <a:ext cx="6360953" cy="11724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solidFill>
                  <a:srgbClr val="000000"/>
                </a:solidFill>
                <a:cs typeface="Calibri"/>
              </a:rPr>
              <a:t>Collaboration with many universities and national laboratories led by </a:t>
            </a:r>
            <a:r>
              <a:rPr lang="en-US" b="1" dirty="0">
                <a:solidFill>
                  <a:srgbClr val="000000"/>
                </a:solidFill>
                <a:cs typeface="Calibri"/>
              </a:rPr>
              <a:t>Lawrence Livermore National Laboratory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C58936-758E-673E-EDBB-5AD6A75D36A9}"/>
              </a:ext>
            </a:extLst>
          </p:cNvPr>
          <p:cNvSpPr/>
          <p:nvPr/>
        </p:nvSpPr>
        <p:spPr>
          <a:xfrm>
            <a:off x="5192189" y="4476448"/>
            <a:ext cx="4253083" cy="11724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solidFill>
                  <a:srgbClr val="000000"/>
                </a:solidFill>
                <a:cs typeface="Calibri"/>
              </a:rPr>
              <a:t>Demonstrate high sensitivity, applications appropriate antineutrino systems can be implemented in relevant environments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21069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Next Steps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D54C1-F5A9-F82A-AF74-475A26E23098}"/>
              </a:ext>
            </a:extLst>
          </p:cNvPr>
          <p:cNvGrpSpPr/>
          <p:nvPr/>
        </p:nvGrpSpPr>
        <p:grpSpPr>
          <a:xfrm>
            <a:off x="5596128" y="2176272"/>
            <a:ext cx="6595872" cy="4389120"/>
            <a:chOff x="2518087" y="979868"/>
            <a:chExt cx="7356251" cy="5531476"/>
          </a:xfrm>
        </p:grpSpPr>
        <p:pic>
          <p:nvPicPr>
            <p:cNvPr id="8" name="Picture 7" descr="A circular image of different colored hexagons&#10;&#10;Description automatically generated">
              <a:extLst>
                <a:ext uri="{FF2B5EF4-FFF2-40B4-BE49-F238E27FC236}">
                  <a16:creationId xmlns:a16="http://schemas.microsoft.com/office/drawing/2014/main" id="{E4C5F6AF-7895-6278-2860-0CB61F873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3426" y="979868"/>
              <a:ext cx="7149542" cy="55314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05D333-F462-4C5F-F09F-9F519B848BC8}"/>
                </a:ext>
              </a:extLst>
            </p:cNvPr>
            <p:cNvSpPr txBox="1"/>
            <p:nvPr/>
          </p:nvSpPr>
          <p:spPr>
            <a:xfrm>
              <a:off x="2518087" y="3747616"/>
              <a:ext cx="2165126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Diversion</a:t>
              </a:r>
              <a:endParaRPr lang="en-US">
                <a:solidFill>
                  <a:srgbClr val="003057"/>
                </a:solidFill>
                <a:cs typeface="Arial"/>
              </a:endParaRPr>
            </a:p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Simulation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D60B89-562D-986F-7982-F89C62D7BB94}"/>
                </a:ext>
              </a:extLst>
            </p:cNvPr>
            <p:cNvSpPr txBox="1"/>
            <p:nvPr/>
          </p:nvSpPr>
          <p:spPr>
            <a:xfrm>
              <a:off x="2518087" y="2309342"/>
              <a:ext cx="216512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cs typeface="Arial"/>
                </a:rPr>
                <a:t>Adversarial Agent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94DF7F-6646-ADB3-02BF-191531013810}"/>
                </a:ext>
              </a:extLst>
            </p:cNvPr>
            <p:cNvSpPr txBox="1"/>
            <p:nvPr/>
          </p:nvSpPr>
          <p:spPr>
            <a:xfrm>
              <a:off x="4994587" y="5500216"/>
              <a:ext cx="226990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Spectra Simulation</a:t>
              </a: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5B9398-E66B-6058-B4AD-DBDB65EE0EBD}"/>
                </a:ext>
              </a:extLst>
            </p:cNvPr>
            <p:cNvSpPr txBox="1"/>
            <p:nvPr/>
          </p:nvSpPr>
          <p:spPr>
            <a:xfrm>
              <a:off x="7604437" y="2309341"/>
              <a:ext cx="226990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Protagonist Agent</a:t>
              </a:r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7E951C-6EB7-53F8-17C1-F9009017DAC7}"/>
                </a:ext>
              </a:extLst>
            </p:cNvPr>
            <p:cNvSpPr txBox="1"/>
            <p:nvPr/>
          </p:nvSpPr>
          <p:spPr>
            <a:xfrm>
              <a:off x="7537762" y="3747616"/>
              <a:ext cx="2165126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System</a:t>
              </a:r>
              <a:endParaRPr lang="en-US">
                <a:solidFill>
                  <a:srgbClr val="003057"/>
                </a:solidFill>
                <a:cs typeface="Arial"/>
              </a:endParaRPr>
            </a:p>
            <a:p>
              <a:pPr algn="ctr"/>
              <a:r>
                <a:rPr lang="en-US" b="1">
                  <a:solidFill>
                    <a:srgbClr val="000000"/>
                  </a:solidFill>
                  <a:cs typeface="Arial"/>
                </a:rPr>
                <a:t>Sensitivity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DB5C58-44B7-AC4E-5F59-28F47B195171}"/>
              </a:ext>
            </a:extLst>
          </p:cNvPr>
          <p:cNvSpPr/>
          <p:nvPr/>
        </p:nvSpPr>
        <p:spPr>
          <a:xfrm>
            <a:off x="1593371" y="1631247"/>
            <a:ext cx="9005258" cy="133474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cs typeface="Arial"/>
              </a:rPr>
              <a:t>We have designed a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flexible, modular tool </a:t>
            </a:r>
            <a:r>
              <a:rPr lang="en-US" dirty="0">
                <a:solidFill>
                  <a:srgbClr val="000000"/>
                </a:solidFill>
                <a:cs typeface="Arial"/>
              </a:rPr>
              <a:t>for safeguards researchers and decision-makers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to prepare for all relevant reactor-detector environments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 </a:t>
            </a:r>
            <a:r>
              <a:rPr lang="en-US" dirty="0">
                <a:solidFill>
                  <a:srgbClr val="000000"/>
                </a:solidFill>
                <a:cs typeface="Arial"/>
              </a:rPr>
              <a:t>for antineutrino-based safeguards</a:t>
            </a:r>
            <a:endParaRPr lang="en-US" dirty="0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4D52F0-EFA7-E2E4-33B8-02D164215BF2}"/>
              </a:ext>
            </a:extLst>
          </p:cNvPr>
          <p:cNvSpPr/>
          <p:nvPr/>
        </p:nvSpPr>
        <p:spPr>
          <a:xfrm>
            <a:off x="2783240" y="1069012"/>
            <a:ext cx="2329405" cy="7588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The RETINA System</a:t>
            </a:r>
            <a:endParaRPr lang="en-US" dirty="0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87372D-8BA6-A3D2-7BC6-B0435BDCC84A}"/>
              </a:ext>
            </a:extLst>
          </p:cNvPr>
          <p:cNvSpPr/>
          <p:nvPr/>
        </p:nvSpPr>
        <p:spPr>
          <a:xfrm>
            <a:off x="2630632" y="2783315"/>
            <a:ext cx="2634623" cy="7588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Robust Adversarial Reinforcement Learning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Calibri" panose="020F050202020403020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7AE17B1-598F-C702-A120-53D9A20FECDE}"/>
              </a:ext>
            </a:extLst>
          </p:cNvPr>
          <p:cNvSpPr/>
          <p:nvPr/>
        </p:nvSpPr>
        <p:spPr>
          <a:xfrm>
            <a:off x="1793424" y="4367099"/>
            <a:ext cx="3471831" cy="15461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cs typeface="Arial"/>
              </a:rPr>
              <a:t>Now we need to run a case study to make sure it works… </a:t>
            </a:r>
            <a:endParaRPr lang="en-US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641619-8F29-FCCA-0B3E-145FAD8ABB00}"/>
              </a:ext>
            </a:extLst>
          </p:cNvPr>
          <p:cNvSpPr/>
          <p:nvPr/>
        </p:nvSpPr>
        <p:spPr>
          <a:xfrm>
            <a:off x="559248" y="3995928"/>
            <a:ext cx="2634623" cy="58297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Future Work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05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1550" y="2134214"/>
            <a:ext cx="8229600" cy="3086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latin typeface="Avenir Book" charset="0"/>
                <a:ea typeface="Avenir Book" charset="0"/>
                <a:cs typeface="Avenir Book" charset="0"/>
              </a:rPr>
              <a:t>The Consortium for Monitoring, Technology, and Verification would like to thank the DOE-NNSA for the continued support of these research activities. </a:t>
            </a:r>
          </a:p>
          <a:p>
            <a:pPr marL="0" indent="0">
              <a:buNone/>
            </a:pPr>
            <a:endParaRPr lang="en-US" sz="1800">
              <a:latin typeface="Avenir Book" charset="0"/>
              <a:ea typeface="Avenir Book" charset="0"/>
              <a:cs typeface="Avenir Book" charset="0"/>
            </a:endParaRPr>
          </a:p>
          <a:p>
            <a:pPr marL="400050" lvl="1" indent="0">
              <a:buNone/>
            </a:pPr>
            <a:r>
              <a:rPr lang="en-US" sz="1800">
                <a:latin typeface="Avenir Book" charset="0"/>
                <a:ea typeface="Avenir Book" charset="0"/>
                <a:cs typeface="Avenir Book" charset="0"/>
              </a:rPr>
              <a:t>This work was funded by the Consortium for Monitoring, Technology, and Verification under Department of Energy National Nuclear Security Administration award number DE-NA0003920</a:t>
            </a:r>
            <a:endParaRPr lang="en-US" sz="1800" b="1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/>
              <a:t>Acknowledgements</a:t>
            </a:r>
          </a:p>
        </p:txBody>
      </p:sp>
      <p:pic>
        <p:nvPicPr>
          <p:cNvPr id="13" name="Picture 18" descr="DOE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593" y="52566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NNSA Log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790" y="5278063"/>
            <a:ext cx="2372430" cy="6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CE6D5-5773-9547-A6D1-905B8289F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85638"/>
            <a:ext cx="849124" cy="84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59F6-20D9-EB47-97B7-FC9EA41B2A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26802"/>
            <a:ext cx="849124" cy="560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D14EE-A644-BB42-B141-0BA8EB46F0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3066798"/>
            <a:ext cx="761995" cy="761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B4CB7-A05E-154B-829F-ED1FFE7F2D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05" y="2126809"/>
            <a:ext cx="781314" cy="6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A56EA-0954-994F-A4C9-50CA4AF86C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979675"/>
            <a:ext cx="849124" cy="849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306836-C282-7B41-9D66-E591BB41B1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88" y="5161312"/>
            <a:ext cx="684982" cy="679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8AB70-5F2A-3342-AE45-3659303EC8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582" y="1060207"/>
            <a:ext cx="724383" cy="6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7E71E-3FC7-AA47-808D-3ECC7AE1DF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770" y="3240642"/>
            <a:ext cx="1092419" cy="51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8C02C2-6360-E740-BB64-01BF527F83E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213" y="2060507"/>
            <a:ext cx="955532" cy="95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17527-3E44-CB4B-9D62-C787BC005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8770" y="859460"/>
            <a:ext cx="1092419" cy="1092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DF35EF-D6C3-CC45-A9D5-E930C10F114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50" y="871109"/>
            <a:ext cx="1080770" cy="10807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4CC569-624D-B742-88A3-53B0401A41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579" y="1066804"/>
            <a:ext cx="761995" cy="76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6BF608-8EB0-E645-9D55-452D18FD60C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98" y="1048828"/>
            <a:ext cx="684981" cy="7619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9D481B-BB39-1C47-9028-C7A94611708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518" y="4017523"/>
            <a:ext cx="642952" cy="9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Widescreen</PresentationFormat>
  <Paragraphs>111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Introduction and Motivation</vt:lpstr>
      <vt:lpstr>Mission Relevance</vt:lpstr>
      <vt:lpstr>Technical Approach</vt:lpstr>
      <vt:lpstr>Robust Adversarial Reinforcement Learning Overview</vt:lpstr>
      <vt:lpstr>A Case Study – Important Features</vt:lpstr>
      <vt:lpstr>MTV Impact</vt:lpstr>
      <vt:lpstr>Conclusion and Next Steps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DNNG</dc:creator>
  <cp:lastModifiedBy>Dunbrack, Matthew T</cp:lastModifiedBy>
  <cp:revision>89</cp:revision>
  <dcterms:created xsi:type="dcterms:W3CDTF">2019-02-11T21:15:40Z</dcterms:created>
  <dcterms:modified xsi:type="dcterms:W3CDTF">2024-03-19T13:16:26Z</dcterms:modified>
</cp:coreProperties>
</file>