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9" r:id="rId4"/>
    <p:sldId id="272" r:id="rId5"/>
    <p:sldId id="262" r:id="rId6"/>
    <p:sldId id="270" r:id="rId7"/>
    <p:sldId id="271" r:id="rId8"/>
    <p:sldId id="263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2" autoAdjust="0"/>
    <p:restoredTop sz="94660"/>
  </p:normalViewPr>
  <p:slideViewPr>
    <p:cSldViewPr snapToGrid="0">
      <p:cViewPr>
        <p:scale>
          <a:sx n="67" d="100"/>
          <a:sy n="67" d="100"/>
        </p:scale>
        <p:origin x="94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91072C-2E33-BC1B-8CBD-A04DA0D177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57" y="6176963"/>
            <a:ext cx="7219574" cy="6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13" Type="http://schemas.openxmlformats.org/officeDocument/2006/relationships/image" Target="../media/image47.tiff"/><Relationship Id="rId18" Type="http://schemas.openxmlformats.org/officeDocument/2006/relationships/image" Target="../media/image52.tiff"/><Relationship Id="rId3" Type="http://schemas.openxmlformats.org/officeDocument/2006/relationships/image" Target="../media/image37.jpeg"/><Relationship Id="rId7" Type="http://schemas.openxmlformats.org/officeDocument/2006/relationships/image" Target="../media/image41.tiff"/><Relationship Id="rId12" Type="http://schemas.openxmlformats.org/officeDocument/2006/relationships/image" Target="../media/image46.tiff"/><Relationship Id="rId17" Type="http://schemas.openxmlformats.org/officeDocument/2006/relationships/image" Target="../media/image51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11" Type="http://schemas.openxmlformats.org/officeDocument/2006/relationships/image" Target="../media/image45.tiff"/><Relationship Id="rId5" Type="http://schemas.openxmlformats.org/officeDocument/2006/relationships/image" Target="../media/image39.tiff"/><Relationship Id="rId15" Type="http://schemas.openxmlformats.org/officeDocument/2006/relationships/image" Target="../media/image49.tiff"/><Relationship Id="rId10" Type="http://schemas.openxmlformats.org/officeDocument/2006/relationships/image" Target="../media/image44.tiff"/><Relationship Id="rId4" Type="http://schemas.openxmlformats.org/officeDocument/2006/relationships/image" Target="../media/image38.jpeg"/><Relationship Id="rId9" Type="http://schemas.openxmlformats.org/officeDocument/2006/relationships/image" Target="../media/image43.tiff"/><Relationship Id="rId14" Type="http://schemas.openxmlformats.org/officeDocument/2006/relationships/image" Target="../media/image4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5242" y="393488"/>
            <a:ext cx="8282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Measurement of </a:t>
            </a:r>
            <a:r>
              <a:rPr lang="en-US" sz="5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9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Be(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ɑ,n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 Cross Section for Safeguards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9798" y="4346928"/>
            <a:ext cx="58531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Colton Graham</a:t>
            </a:r>
          </a:p>
          <a:p>
            <a:pPr algn="r"/>
            <a:r>
              <a:rPr lang="en-US" sz="2000" dirty="0"/>
              <a:t>Graduate Student, University of Michigan</a:t>
            </a:r>
          </a:p>
          <a:p>
            <a:pPr algn="r"/>
            <a:r>
              <a:rPr lang="en-US" sz="2000" dirty="0"/>
              <a:t>Jason Nattress</a:t>
            </a:r>
            <a:r>
              <a:rPr lang="en-US" sz="2000" baseline="30000" dirty="0"/>
              <a:t>1</a:t>
            </a:r>
            <a:r>
              <a:rPr lang="en-US" sz="2000" dirty="0"/>
              <a:t>, Igor Jovanovic</a:t>
            </a:r>
            <a:r>
              <a:rPr lang="en-US" sz="2000" baseline="30000" dirty="0"/>
              <a:t>2</a:t>
            </a:r>
            <a:endParaRPr lang="en-US" sz="2000" dirty="0"/>
          </a:p>
          <a:p>
            <a:pPr algn="r"/>
            <a:r>
              <a:rPr lang="en-US" sz="2000" baseline="30000" dirty="0"/>
              <a:t>1</a:t>
            </a:r>
            <a:r>
              <a:rPr lang="en-US" sz="2000" dirty="0"/>
              <a:t>Oak Ridge National Laboratory</a:t>
            </a:r>
          </a:p>
          <a:p>
            <a:pPr algn="r"/>
            <a:r>
              <a:rPr lang="en-US" sz="2000" baseline="30000" dirty="0"/>
              <a:t>2</a:t>
            </a:r>
            <a:r>
              <a:rPr lang="en-US" sz="2000" dirty="0"/>
              <a:t>University of Michigan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071351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2024 MTV Workshop</a:t>
            </a:r>
          </a:p>
          <a:p>
            <a:r>
              <a:rPr lang="en-US" dirty="0"/>
              <a:t>March 26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98" y="234892"/>
            <a:ext cx="11353800" cy="1325563"/>
          </a:xfrm>
        </p:spPr>
        <p:txBody>
          <a:bodyPr/>
          <a:lstStyle/>
          <a:p>
            <a:r>
              <a:rPr lang="en-US" baseline="30000" dirty="0"/>
              <a:t>9</a:t>
            </a:r>
            <a:r>
              <a:rPr lang="en-US" dirty="0"/>
              <a:t>Be(ɑ,n) is an Important Nuclear Reaction for Safeguards Measurements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B1833-E4B6-66B9-8DB9-4CCB12A5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607" y="1676388"/>
            <a:ext cx="886391" cy="1433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E1517-E0FE-7561-9C10-11C74B75D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44" y="3260135"/>
            <a:ext cx="5883356" cy="629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18B50-EE26-0818-BA8D-383D486151A3}"/>
              </a:ext>
            </a:extLst>
          </p:cNvPr>
          <p:cNvSpPr txBox="1"/>
          <p:nvPr/>
        </p:nvSpPr>
        <p:spPr>
          <a:xfrm>
            <a:off x="407504" y="1711673"/>
            <a:ext cx="85602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 contaminant produces (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,n</a:t>
            </a:r>
            <a:r>
              <a:rPr lang="en-US" sz="3200" dirty="0"/>
              <a:t>) backgrounds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Pu/U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decay chains up to ~8 MeV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Safeguarding Gen. IV Reactors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FLiBe</a:t>
            </a:r>
            <a:r>
              <a:rPr lang="en-US" sz="3200" dirty="0"/>
              <a:t> molten salt) 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Actinide-Be (</a:t>
            </a:r>
            <a:r>
              <a:rPr lang="en-US" sz="3200" dirty="0" err="1"/>
              <a:t>AmBe</a:t>
            </a:r>
            <a:r>
              <a:rPr lang="en-US" sz="3200" dirty="0"/>
              <a:t>, </a:t>
            </a:r>
            <a:r>
              <a:rPr lang="en-US" sz="3200" dirty="0" err="1"/>
              <a:t>PuBe</a:t>
            </a:r>
            <a:r>
              <a:rPr lang="en-US" sz="3200" dirty="0"/>
              <a:t>) neutron spectra</a:t>
            </a:r>
            <a:endParaRPr lang="en-US" sz="2800" dirty="0"/>
          </a:p>
        </p:txBody>
      </p:sp>
      <p:pic>
        <p:nvPicPr>
          <p:cNvPr id="13" name="Picture 12" descr="A diagram of a machine&#10;&#10;Description automatically generated with medium confidence">
            <a:extLst>
              <a:ext uri="{FF2B5EF4-FFF2-40B4-BE49-F238E27FC236}">
                <a16:creationId xmlns:a16="http://schemas.microsoft.com/office/drawing/2014/main" id="{12762428-B0B2-7B0E-06CD-7E7311235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r="52244" b="7856"/>
          <a:stretch/>
        </p:blipFill>
        <p:spPr>
          <a:xfrm>
            <a:off x="8950266" y="3952875"/>
            <a:ext cx="2346384" cy="20991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DDBDE4-29EB-8BF0-8F26-8F2A8F3589F3}"/>
              </a:ext>
            </a:extLst>
          </p:cNvPr>
          <p:cNvSpPr txBox="1"/>
          <p:nvPr/>
        </p:nvSpPr>
        <p:spPr>
          <a:xfrm>
            <a:off x="11232124" y="5666105"/>
            <a:ext cx="104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M. Hua, et al., Nuclear Science and Engineering, 194:2, 154-162, (2020)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777B85-F833-0C6E-98C8-87C06B6BE23A}"/>
              </a:ext>
            </a:extLst>
          </p:cNvPr>
          <p:cNvSpPr/>
          <p:nvPr/>
        </p:nvSpPr>
        <p:spPr>
          <a:xfrm>
            <a:off x="8512487" y="4843426"/>
            <a:ext cx="755968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01201-A381-5E93-32E3-42518E0A3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309" y="910729"/>
            <a:ext cx="1749792" cy="2261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8198-6512-FE8F-1FBC-4691AF3F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0"/>
            <a:ext cx="11353800" cy="1325563"/>
          </a:xfrm>
        </p:spPr>
        <p:txBody>
          <a:bodyPr/>
          <a:lstStyle/>
          <a:p>
            <a:r>
              <a:rPr lang="en-US" dirty="0"/>
              <a:t>Existing </a:t>
            </a:r>
            <a:r>
              <a:rPr lang="en-US" baseline="30000" dirty="0"/>
              <a:t>9</a:t>
            </a:r>
            <a:r>
              <a:rPr lang="en-US" dirty="0"/>
              <a:t>Be(ɑ,n) Cross Section Data is Sparse &amp; Contradictory for Alpha Energies over 5 MeV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14EA4-D230-AF28-B51A-57386292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85" y="1493343"/>
            <a:ext cx="1455062" cy="2754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0E313-3D8A-092D-9AA7-96745C03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8" y="1912137"/>
            <a:ext cx="4208503" cy="3345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401FB-E314-411F-0E9A-FB4C75AF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676" y="1489081"/>
            <a:ext cx="4511639" cy="2759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0E7FA-3280-BD7F-8ECE-802A04814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826" y="4340337"/>
            <a:ext cx="7653337" cy="1663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BFF3E-7A93-BE75-3209-4E761E699CC6}"/>
              </a:ext>
            </a:extLst>
          </p:cNvPr>
          <p:cNvSpPr txBox="1"/>
          <p:nvPr/>
        </p:nvSpPr>
        <p:spPr>
          <a:xfrm>
            <a:off x="1104900" y="249927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Sparse total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05537-3BC5-780B-C37F-0583D2F23BA1}"/>
              </a:ext>
            </a:extLst>
          </p:cNvPr>
          <p:cNvSpPr txBox="1"/>
          <p:nvPr/>
        </p:nvSpPr>
        <p:spPr>
          <a:xfrm>
            <a:off x="10917198" y="1565018"/>
            <a:ext cx="1274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Minimal data for higher energy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82441-4440-F6F7-B70A-34F5787AE8DB}"/>
              </a:ext>
            </a:extLst>
          </p:cNvPr>
          <p:cNvSpPr txBox="1"/>
          <p:nvPr/>
        </p:nvSpPr>
        <p:spPr>
          <a:xfrm>
            <a:off x="11025409" y="2819413"/>
            <a:ext cx="127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Space angle data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E45BD-1398-F5DC-A1D5-DE61CA8E4F59}"/>
              </a:ext>
            </a:extLst>
          </p:cNvPr>
          <p:cNvSpPr/>
          <p:nvPr/>
        </p:nvSpPr>
        <p:spPr>
          <a:xfrm>
            <a:off x="6093676" y="4562475"/>
            <a:ext cx="697649" cy="609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CE9D17-B5F8-2A17-D020-BD0298121A70}"/>
              </a:ext>
            </a:extLst>
          </p:cNvPr>
          <p:cNvSpPr/>
          <p:nvPr/>
        </p:nvSpPr>
        <p:spPr>
          <a:xfrm>
            <a:off x="7651845" y="4340337"/>
            <a:ext cx="697649" cy="4459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376139-6448-C0F3-E999-0C83C88FD6A5}"/>
              </a:ext>
            </a:extLst>
          </p:cNvPr>
          <p:cNvSpPr/>
          <p:nvPr/>
        </p:nvSpPr>
        <p:spPr>
          <a:xfrm>
            <a:off x="10094610" y="4595813"/>
            <a:ext cx="697649" cy="609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171C7F-1B43-E669-1929-115F1F7AA36A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0539413" y="2605088"/>
            <a:ext cx="485996" cy="475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BE0456-21F3-0E3D-4B04-0486A069D76E}"/>
              </a:ext>
            </a:extLst>
          </p:cNvPr>
          <p:cNvCxnSpPr>
            <a:cxnSpLocks/>
          </p:cNvCxnSpPr>
          <p:nvPr/>
        </p:nvCxnSpPr>
        <p:spPr>
          <a:xfrm flipH="1">
            <a:off x="10539413" y="3072050"/>
            <a:ext cx="473420" cy="356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726F0B-7B57-935A-9B52-350D3F2BD7D7}"/>
              </a:ext>
            </a:extLst>
          </p:cNvPr>
          <p:cNvCxnSpPr>
            <a:cxnSpLocks/>
          </p:cNvCxnSpPr>
          <p:nvPr/>
        </p:nvCxnSpPr>
        <p:spPr>
          <a:xfrm flipH="1" flipV="1">
            <a:off x="10539413" y="3000375"/>
            <a:ext cx="473420" cy="806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C050F4-2AAD-FF8F-4C5C-E4DAFFC59C35}"/>
              </a:ext>
            </a:extLst>
          </p:cNvPr>
          <p:cNvCxnSpPr>
            <a:cxnSpLocks/>
          </p:cNvCxnSpPr>
          <p:nvPr/>
        </p:nvCxnSpPr>
        <p:spPr>
          <a:xfrm flipH="1" flipV="1">
            <a:off x="10443434" y="1723582"/>
            <a:ext cx="473764" cy="199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F3BC27-0040-3596-97B6-6DBAA2A8187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0532911" y="1934350"/>
            <a:ext cx="384287" cy="195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4E46C1E-7349-B80B-8AB2-94F7FB351306}"/>
              </a:ext>
            </a:extLst>
          </p:cNvPr>
          <p:cNvSpPr txBox="1"/>
          <p:nvPr/>
        </p:nvSpPr>
        <p:spPr>
          <a:xfrm>
            <a:off x="5590402" y="5159472"/>
            <a:ext cx="152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Conflicting data</a:t>
            </a:r>
            <a:endParaRPr lang="en-US" sz="16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C8EA95-305E-A57D-C4B8-3F5E73591084}"/>
              </a:ext>
            </a:extLst>
          </p:cNvPr>
          <p:cNvSpPr txBox="1"/>
          <p:nvPr/>
        </p:nvSpPr>
        <p:spPr>
          <a:xfrm>
            <a:off x="7362825" y="4795152"/>
            <a:ext cx="152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Conflicting data</a:t>
            </a:r>
            <a:endParaRPr lang="en-US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F100DC-E148-7538-9A33-D2C630974CA1}"/>
              </a:ext>
            </a:extLst>
          </p:cNvPr>
          <p:cNvSpPr txBox="1"/>
          <p:nvPr/>
        </p:nvSpPr>
        <p:spPr>
          <a:xfrm>
            <a:off x="9715501" y="5198986"/>
            <a:ext cx="152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Conflicting data</a:t>
            </a: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3CD2CA-0D5F-4FD3-6191-86C425B0D0E6}"/>
              </a:ext>
            </a:extLst>
          </p:cNvPr>
          <p:cNvSpPr txBox="1"/>
          <p:nvPr/>
        </p:nvSpPr>
        <p:spPr>
          <a:xfrm>
            <a:off x="11077661" y="4423135"/>
            <a:ext cx="152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FF"/>
                </a:highlight>
              </a:rPr>
              <a:t>Lacking data</a:t>
            </a:r>
            <a:endParaRPr lang="en-US" sz="1600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81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20" grpId="0" animBg="1"/>
      <p:bldP spid="21" grpId="0" animBg="1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7B80-69BF-BD2F-D5E6-EA177045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2" y="159576"/>
            <a:ext cx="11353800" cy="1325563"/>
          </a:xfrm>
        </p:spPr>
        <p:txBody>
          <a:bodyPr/>
          <a:lstStyle/>
          <a:p>
            <a:r>
              <a:rPr lang="en-US" dirty="0"/>
              <a:t>Measurement Campaign Conducted at</a:t>
            </a:r>
            <a:br>
              <a:rPr lang="en-US" dirty="0"/>
            </a:br>
            <a:r>
              <a:rPr lang="en-US" dirty="0"/>
              <a:t>University of Notre Dame Accelerator Facility</a:t>
            </a:r>
          </a:p>
        </p:txBody>
      </p:sp>
      <p:pic>
        <p:nvPicPr>
          <p:cNvPr id="5" name="Picture 4" descr="A room with many machines and equipment&#10;&#10;Description automatically generated with medium confidence">
            <a:extLst>
              <a:ext uri="{FF2B5EF4-FFF2-40B4-BE49-F238E27FC236}">
                <a16:creationId xmlns:a16="http://schemas.microsoft.com/office/drawing/2014/main" id="{1B9D76DE-BD81-5B25-763F-55950659A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30937" r="-440" b="851"/>
          <a:stretch/>
        </p:blipFill>
        <p:spPr>
          <a:xfrm>
            <a:off x="4353855" y="1712292"/>
            <a:ext cx="7748609" cy="4102734"/>
          </a:xfrm>
          <a:prstGeom prst="rect">
            <a:avLst/>
          </a:prstGeom>
        </p:spPr>
      </p:pic>
      <p:pic>
        <p:nvPicPr>
          <p:cNvPr id="7" name="Picture 6" descr="A machine on a table&#10;&#10;Description automatically generated">
            <a:extLst>
              <a:ext uri="{FF2B5EF4-FFF2-40B4-BE49-F238E27FC236}">
                <a16:creationId xmlns:a16="http://schemas.microsoft.com/office/drawing/2014/main" id="{EB38D5A5-C112-1B24-9CC4-C26B363E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41568" r="5705" b="23137"/>
          <a:stretch/>
        </p:blipFill>
        <p:spPr>
          <a:xfrm>
            <a:off x="6819175" y="4546696"/>
            <a:ext cx="3536240" cy="11536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45829F-668E-855E-D7F4-CE13909A9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38431" r="30099" b="28556"/>
          <a:stretch/>
        </p:blipFill>
        <p:spPr bwMode="auto">
          <a:xfrm>
            <a:off x="4496111" y="3785589"/>
            <a:ext cx="2117430" cy="191478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99995E-FAC3-5EDB-5DB7-367A33217B29}"/>
              </a:ext>
            </a:extLst>
          </p:cNvPr>
          <p:cNvSpPr txBox="1"/>
          <p:nvPr/>
        </p:nvSpPr>
        <p:spPr>
          <a:xfrm>
            <a:off x="6910993" y="5267849"/>
            <a:ext cx="27013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HPGe for 4.4 MeV </a:t>
            </a:r>
            <a:r>
              <a:rPr lang="el-GR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-ray</a:t>
            </a:r>
            <a:r>
              <a:rPr lang="en-US" b="1" dirty="0">
                <a:highlight>
                  <a:srgbClr val="FFFFFF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44762-76C4-9841-108A-24DCAFF31FA1}"/>
              </a:ext>
            </a:extLst>
          </p:cNvPr>
          <p:cNvSpPr txBox="1"/>
          <p:nvPr/>
        </p:nvSpPr>
        <p:spPr>
          <a:xfrm>
            <a:off x="4496111" y="5054041"/>
            <a:ext cx="16156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Be foil target (125 </a:t>
            </a:r>
            <a:r>
              <a:rPr lang="el-GR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1" dirty="0">
                <a:highlight>
                  <a:srgbClr val="FFFFFF"/>
                </a:highlight>
              </a:rPr>
              <a:t>) </a:t>
            </a:r>
          </a:p>
        </p:txBody>
      </p:sp>
      <p:pic>
        <p:nvPicPr>
          <p:cNvPr id="13" name="Picture 12" descr="A floor plan of a building&#10;&#10;Description automatically generated">
            <a:extLst>
              <a:ext uri="{FF2B5EF4-FFF2-40B4-BE49-F238E27FC236}">
                <a16:creationId xmlns:a16="http://schemas.microsoft.com/office/drawing/2014/main" id="{E5A4F220-73D6-DE2F-CC4E-E3E8D33E2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r="9662"/>
          <a:stretch/>
        </p:blipFill>
        <p:spPr>
          <a:xfrm>
            <a:off x="246730" y="1898629"/>
            <a:ext cx="3781236" cy="31612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3115CF-D21C-F92F-E1DE-5F80B1BA368B}"/>
              </a:ext>
            </a:extLst>
          </p:cNvPr>
          <p:cNvSpPr txBox="1"/>
          <p:nvPr/>
        </p:nvSpPr>
        <p:spPr>
          <a:xfrm>
            <a:off x="9876386" y="3631160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5150F-FB08-C84F-6E96-BD87602CAF31}"/>
              </a:ext>
            </a:extLst>
          </p:cNvPr>
          <p:cNvSpPr txBox="1"/>
          <p:nvPr/>
        </p:nvSpPr>
        <p:spPr>
          <a:xfrm>
            <a:off x="11491998" y="3150555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20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E9AD48-4974-B0C9-0039-0FF81F74E5F6}"/>
              </a:ext>
            </a:extLst>
          </p:cNvPr>
          <p:cNvSpPr txBox="1"/>
          <p:nvPr/>
        </p:nvSpPr>
        <p:spPr>
          <a:xfrm>
            <a:off x="11212965" y="2559342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40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9BA363-9710-1B69-DA90-068676C0DF35}"/>
              </a:ext>
            </a:extLst>
          </p:cNvPr>
          <p:cNvSpPr txBox="1"/>
          <p:nvPr/>
        </p:nvSpPr>
        <p:spPr>
          <a:xfrm>
            <a:off x="10212875" y="2337461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60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B86E3-90B4-9ABB-FDA4-14BABB89B977}"/>
              </a:ext>
            </a:extLst>
          </p:cNvPr>
          <p:cNvSpPr txBox="1"/>
          <p:nvPr/>
        </p:nvSpPr>
        <p:spPr>
          <a:xfrm>
            <a:off x="9034626" y="2185959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90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245523-CE08-0DCE-675E-6C4714BBAC60}"/>
              </a:ext>
            </a:extLst>
          </p:cNvPr>
          <p:cNvSpPr txBox="1"/>
          <p:nvPr/>
        </p:nvSpPr>
        <p:spPr>
          <a:xfrm>
            <a:off x="8170083" y="2117122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110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795FD7-8ADA-698A-6513-19DAE78E6374}"/>
              </a:ext>
            </a:extLst>
          </p:cNvPr>
          <p:cNvSpPr txBox="1"/>
          <p:nvPr/>
        </p:nvSpPr>
        <p:spPr>
          <a:xfrm>
            <a:off x="7177056" y="2064043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130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B6E485-2042-55E3-BBDE-A3B138CD4FD0}"/>
              </a:ext>
            </a:extLst>
          </p:cNvPr>
          <p:cNvSpPr txBox="1"/>
          <p:nvPr/>
        </p:nvSpPr>
        <p:spPr>
          <a:xfrm>
            <a:off x="6240765" y="2124560"/>
            <a:ext cx="1615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150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D7B51D-7182-3967-B659-9035DAB39DC8}"/>
              </a:ext>
            </a:extLst>
          </p:cNvPr>
          <p:cNvSpPr txBox="1"/>
          <p:nvPr/>
        </p:nvSpPr>
        <p:spPr>
          <a:xfrm>
            <a:off x="0" y="4869375"/>
            <a:ext cx="26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Institute for Structural and Nuclear Astrophysics</a:t>
            </a:r>
            <a:br>
              <a:rPr lang="en-US" sz="1600" dirty="0"/>
            </a:br>
            <a:r>
              <a:rPr lang="en-US" sz="1600" dirty="0"/>
              <a:t>Nuclear Science Laboratory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023B82-248B-F750-8644-AB8CE0DF08C4}"/>
              </a:ext>
            </a:extLst>
          </p:cNvPr>
          <p:cNvSpPr/>
          <p:nvPr/>
        </p:nvSpPr>
        <p:spPr>
          <a:xfrm>
            <a:off x="2169130" y="2203555"/>
            <a:ext cx="893789" cy="90638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28FF3D-8498-D5F5-42ED-C153308B3D22}"/>
              </a:ext>
            </a:extLst>
          </p:cNvPr>
          <p:cNvSpPr txBox="1"/>
          <p:nvPr/>
        </p:nvSpPr>
        <p:spPr>
          <a:xfrm>
            <a:off x="3062919" y="2370625"/>
            <a:ext cx="933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FF"/>
                </a:highlight>
              </a:rPr>
              <a:t>5U target 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3CD7EA-E5F8-0EAE-4ABA-A38BD17A2019}"/>
              </a:ext>
            </a:extLst>
          </p:cNvPr>
          <p:cNvSpPr txBox="1"/>
          <p:nvPr/>
        </p:nvSpPr>
        <p:spPr>
          <a:xfrm>
            <a:off x="375139" y="2414405"/>
            <a:ext cx="1337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https://isnap.nd.edu/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1FDA5E-1625-CA06-422C-D0BBF3292A86}"/>
              </a:ext>
            </a:extLst>
          </p:cNvPr>
          <p:cNvCxnSpPr>
            <a:cxnSpLocks/>
          </p:cNvCxnSpPr>
          <p:nvPr/>
        </p:nvCxnSpPr>
        <p:spPr>
          <a:xfrm flipV="1">
            <a:off x="5408163" y="3150555"/>
            <a:ext cx="263599" cy="912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9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94" y="-48678"/>
            <a:ext cx="11946011" cy="1325563"/>
          </a:xfrm>
        </p:spPr>
        <p:txBody>
          <a:bodyPr/>
          <a:lstStyle/>
          <a:p>
            <a:r>
              <a:rPr lang="en-US" dirty="0"/>
              <a:t>Analysis Highlight: Genetic Algorithm Spectral Fitting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736F3D-6DAF-C6BA-7DA3-6002ADD70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r="6582"/>
          <a:stretch/>
        </p:blipFill>
        <p:spPr bwMode="auto">
          <a:xfrm>
            <a:off x="4466112" y="3552201"/>
            <a:ext cx="3545173" cy="23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aph of a light output&#10;&#10;Description automatically generated">
            <a:extLst>
              <a:ext uri="{FF2B5EF4-FFF2-40B4-BE49-F238E27FC236}">
                <a16:creationId xmlns:a16="http://schemas.microsoft.com/office/drawing/2014/main" id="{2596F5DF-FD46-0AB8-3FE8-825E9DAAB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74" y="1039362"/>
            <a:ext cx="3423256" cy="2387416"/>
          </a:xfrm>
          <a:prstGeom prst="rect">
            <a:avLst/>
          </a:prstGeom>
        </p:spPr>
      </p:pic>
      <p:pic>
        <p:nvPicPr>
          <p:cNvPr id="9" name="Picture 8" descr="A graph of a light output&#10;&#10;Description automatically generated">
            <a:extLst>
              <a:ext uri="{FF2B5EF4-FFF2-40B4-BE49-F238E27FC236}">
                <a16:creationId xmlns:a16="http://schemas.microsoft.com/office/drawing/2014/main" id="{12533D52-1C26-66F6-7F2B-7D80DCA56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" r="7235"/>
          <a:stretch/>
        </p:blipFill>
        <p:spPr>
          <a:xfrm>
            <a:off x="8431382" y="1039362"/>
            <a:ext cx="3569750" cy="2437243"/>
          </a:xfrm>
          <a:prstGeom prst="rect">
            <a:avLst/>
          </a:prstGeom>
        </p:spPr>
      </p:pic>
      <p:pic>
        <p:nvPicPr>
          <p:cNvPr id="11" name="Picture 10" descr="A graph of a mass of a mass&#10;&#10;Description automatically generated with medium confidence">
            <a:extLst>
              <a:ext uri="{FF2B5EF4-FFF2-40B4-BE49-F238E27FC236}">
                <a16:creationId xmlns:a16="http://schemas.microsoft.com/office/drawing/2014/main" id="{1B80C5D1-DFCF-0F8D-2410-3218F9923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05" y="3552201"/>
            <a:ext cx="3124278" cy="2428748"/>
          </a:xfrm>
          <a:prstGeom prst="rect">
            <a:avLst/>
          </a:prstGeom>
        </p:spPr>
      </p:pic>
      <p:pic>
        <p:nvPicPr>
          <p:cNvPr id="13" name="Picture 12" descr="A graph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E1FF332B-EA49-C408-4F6F-3531AA325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6" y="3372766"/>
            <a:ext cx="2934206" cy="2608183"/>
          </a:xfrm>
          <a:prstGeom prst="rect">
            <a:avLst/>
          </a:prstGeom>
        </p:spPr>
      </p:pic>
      <p:pic>
        <p:nvPicPr>
          <p:cNvPr id="14" name="Picture 13" descr="A graph of a mass of a mass&#10;&#10;Description automatically generated with medium confidence">
            <a:extLst>
              <a:ext uri="{FF2B5EF4-FFF2-40B4-BE49-F238E27FC236}">
                <a16:creationId xmlns:a16="http://schemas.microsoft.com/office/drawing/2014/main" id="{1B26EA96-E7E2-1DA0-BA46-B5C2F37182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2" r="171" b="9011"/>
          <a:stretch/>
        </p:blipFill>
        <p:spPr>
          <a:xfrm>
            <a:off x="3196247" y="3579579"/>
            <a:ext cx="423245" cy="2154397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3E5499-4156-3132-2BDD-90EFF36E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83" y="4180250"/>
            <a:ext cx="1412588" cy="7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62A0586-929A-9B1C-2B27-568780320496}"/>
              </a:ext>
            </a:extLst>
          </p:cNvPr>
          <p:cNvSpPr/>
          <p:nvPr/>
        </p:nvSpPr>
        <p:spPr>
          <a:xfrm>
            <a:off x="8086061" y="4557619"/>
            <a:ext cx="690643" cy="41791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CAA980D-CDB3-4F9B-AFE1-BE9CC3EE4713}"/>
              </a:ext>
            </a:extLst>
          </p:cNvPr>
          <p:cNvSpPr/>
          <p:nvPr/>
        </p:nvSpPr>
        <p:spPr>
          <a:xfrm>
            <a:off x="3738081" y="4557619"/>
            <a:ext cx="690643" cy="41791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font, line, diagram, number&#10;&#10;Description automatically generated">
            <a:extLst>
              <a:ext uri="{FF2B5EF4-FFF2-40B4-BE49-F238E27FC236}">
                <a16:creationId xmlns:a16="http://schemas.microsoft.com/office/drawing/2014/main" id="{F1A47D5D-8F42-A270-3953-43580CE4A5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59"/>
          <a:stretch/>
        </p:blipFill>
        <p:spPr>
          <a:xfrm>
            <a:off x="5009036" y="2602041"/>
            <a:ext cx="1647808" cy="5018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9EE39C-06D1-A3B5-7D8D-E6A1595E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084"/>
          <a:stretch/>
        </p:blipFill>
        <p:spPr>
          <a:xfrm>
            <a:off x="696093" y="938584"/>
            <a:ext cx="2303850" cy="2330775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6C131938-CC78-4DE0-5147-9AB824EF7658}"/>
              </a:ext>
            </a:extLst>
          </p:cNvPr>
          <p:cNvSpPr/>
          <p:nvPr/>
        </p:nvSpPr>
        <p:spPr>
          <a:xfrm>
            <a:off x="7771475" y="2026336"/>
            <a:ext cx="690643" cy="41791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38252C2-90C1-525A-CB00-164B0C338397}"/>
              </a:ext>
            </a:extLst>
          </p:cNvPr>
          <p:cNvSpPr/>
          <p:nvPr/>
        </p:nvSpPr>
        <p:spPr>
          <a:xfrm>
            <a:off x="3302469" y="2026336"/>
            <a:ext cx="690643" cy="41791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DB344C-8558-408F-8C6C-20D056D1C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t="7372" r="7317"/>
          <a:stretch/>
        </p:blipFill>
        <p:spPr bwMode="auto">
          <a:xfrm>
            <a:off x="269794" y="1131489"/>
            <a:ext cx="5089605" cy="47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0A6251-00BB-F00F-B052-445A6A15F56A}"/>
              </a:ext>
            </a:extLst>
          </p:cNvPr>
          <p:cNvSpPr txBox="1">
            <a:spLocks/>
          </p:cNvSpPr>
          <p:nvPr/>
        </p:nvSpPr>
        <p:spPr>
          <a:xfrm>
            <a:off x="122994" y="-48678"/>
            <a:ext cx="1194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Analysis Highlight: Energy Dependent PSD Gates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E23D74-6A08-F037-A71E-E36DE7877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3" t="35644" r="4486" b="43716"/>
          <a:stretch/>
        </p:blipFill>
        <p:spPr>
          <a:xfrm>
            <a:off x="1171356" y="1988877"/>
            <a:ext cx="1419444" cy="48832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BED00A-7D68-CEFA-104F-FA4450058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"/>
          <a:stretch/>
        </p:blipFill>
        <p:spPr bwMode="auto">
          <a:xfrm>
            <a:off x="1624654" y="3052199"/>
            <a:ext cx="3462757" cy="22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25B4A04-638F-A8D1-41B1-B9EEF1CE5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0834" r="5961" b="6076"/>
          <a:stretch/>
        </p:blipFill>
        <p:spPr bwMode="auto">
          <a:xfrm>
            <a:off x="5907988" y="1343025"/>
            <a:ext cx="6161018" cy="405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4924B05-5264-D660-7343-BDCEF5B7B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r="6168"/>
          <a:stretch/>
        </p:blipFill>
        <p:spPr bwMode="auto">
          <a:xfrm>
            <a:off x="10034589" y="1526698"/>
            <a:ext cx="1798448" cy="17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BB24158-D4B6-35EE-6FBC-DE0FB5011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r="4348"/>
          <a:stretch/>
        </p:blipFill>
        <p:spPr bwMode="auto">
          <a:xfrm>
            <a:off x="7224713" y="1526698"/>
            <a:ext cx="1763784" cy="16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306F56-AE4C-11D1-83F1-6E25889F0E65}"/>
              </a:ext>
            </a:extLst>
          </p:cNvPr>
          <p:cNvSpPr txBox="1"/>
          <p:nvPr/>
        </p:nvSpPr>
        <p:spPr>
          <a:xfrm>
            <a:off x="7283794" y="4633913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Traditional PSD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52332-FA8A-E3F5-E999-FDBE27A5E2A9}"/>
              </a:ext>
            </a:extLst>
          </p:cNvPr>
          <p:cNvSpPr txBox="1"/>
          <p:nvPr/>
        </p:nvSpPr>
        <p:spPr>
          <a:xfrm>
            <a:off x="9367838" y="4591050"/>
            <a:ext cx="259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Energy Dependent PSD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8CAD9F-C533-AFF9-F177-1DB553A5C49E}"/>
              </a:ext>
            </a:extLst>
          </p:cNvPr>
          <p:cNvSpPr/>
          <p:nvPr/>
        </p:nvSpPr>
        <p:spPr>
          <a:xfrm>
            <a:off x="8844342" y="1949977"/>
            <a:ext cx="1108644" cy="275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BB7711-6C9B-BD0E-D136-489BB7C28D42}"/>
              </a:ext>
            </a:extLst>
          </p:cNvPr>
          <p:cNvSpPr txBox="1"/>
          <p:nvPr/>
        </p:nvSpPr>
        <p:spPr>
          <a:xfrm>
            <a:off x="8782645" y="1903130"/>
            <a:ext cx="150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718F7"/>
                </a:solidFill>
              </a:rPr>
              <a:t>Gamma 3</a:t>
            </a:r>
            <a:r>
              <a:rPr lang="el-GR" b="1" dirty="0">
                <a:solidFill>
                  <a:srgbClr val="D718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b="1" dirty="0">
              <a:solidFill>
                <a:srgbClr val="D718F7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A838E5-FF15-37FE-8EF2-0DE2C31BA6BD}"/>
              </a:ext>
            </a:extLst>
          </p:cNvPr>
          <p:cNvSpPr/>
          <p:nvPr/>
        </p:nvSpPr>
        <p:spPr>
          <a:xfrm>
            <a:off x="8844342" y="1521185"/>
            <a:ext cx="1200151" cy="29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0AE784-4E73-7DCD-BC2A-3ED06A297A4D}"/>
              </a:ext>
            </a:extLst>
          </p:cNvPr>
          <p:cNvSpPr txBox="1"/>
          <p:nvPr/>
        </p:nvSpPr>
        <p:spPr>
          <a:xfrm>
            <a:off x="8844342" y="1486348"/>
            <a:ext cx="150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Neutron 3</a:t>
            </a:r>
            <a:r>
              <a:rPr lang="el-GR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21930B-0A53-0AD5-52A6-AC7CDDC6A345}"/>
              </a:ext>
            </a:extLst>
          </p:cNvPr>
          <p:cNvCxnSpPr>
            <a:stCxn id="27" idx="1"/>
          </p:cNvCxnSpPr>
          <p:nvPr/>
        </p:nvCxnSpPr>
        <p:spPr>
          <a:xfrm flipH="1">
            <a:off x="8453438" y="1671014"/>
            <a:ext cx="390904" cy="56202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68F19D-13A8-62C0-2028-45B948EE00A2}"/>
              </a:ext>
            </a:extLst>
          </p:cNvPr>
          <p:cNvCxnSpPr>
            <a:cxnSpLocks/>
          </p:cNvCxnSpPr>
          <p:nvPr/>
        </p:nvCxnSpPr>
        <p:spPr>
          <a:xfrm>
            <a:off x="10217222" y="1653826"/>
            <a:ext cx="567058" cy="41433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B28ACF-61E5-56B6-6F90-A11C125957EE}"/>
              </a:ext>
            </a:extLst>
          </p:cNvPr>
          <p:cNvCxnSpPr>
            <a:cxnSpLocks/>
          </p:cNvCxnSpPr>
          <p:nvPr/>
        </p:nvCxnSpPr>
        <p:spPr>
          <a:xfrm flipH="1">
            <a:off x="8743950" y="2220031"/>
            <a:ext cx="326150" cy="284547"/>
          </a:xfrm>
          <a:prstGeom prst="straightConnector1">
            <a:avLst/>
          </a:prstGeom>
          <a:ln w="38100">
            <a:solidFill>
              <a:srgbClr val="D718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CB2C349-178E-9EAA-902C-CD7FA203CCA6}"/>
              </a:ext>
            </a:extLst>
          </p:cNvPr>
          <p:cNvCxnSpPr>
            <a:cxnSpLocks/>
          </p:cNvCxnSpPr>
          <p:nvPr/>
        </p:nvCxnSpPr>
        <p:spPr>
          <a:xfrm>
            <a:off x="9952986" y="2108511"/>
            <a:ext cx="547765" cy="60671"/>
          </a:xfrm>
          <a:prstGeom prst="straightConnector1">
            <a:avLst/>
          </a:prstGeom>
          <a:ln w="38100">
            <a:solidFill>
              <a:srgbClr val="D718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AAD879-B83A-443F-5D2C-2497668518F8}"/>
              </a:ext>
            </a:extLst>
          </p:cNvPr>
          <p:cNvSpPr txBox="1">
            <a:spLocks/>
          </p:cNvSpPr>
          <p:nvPr/>
        </p:nvSpPr>
        <p:spPr>
          <a:xfrm>
            <a:off x="122994" y="-48678"/>
            <a:ext cx="12069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Analysis Highlight: Neutron Spectral Reconstruction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0BB6F85-8612-4472-E986-BBC6163834F1}"/>
              </a:ext>
            </a:extLst>
          </p:cNvPr>
          <p:cNvSpPr/>
          <p:nvPr/>
        </p:nvSpPr>
        <p:spPr>
          <a:xfrm>
            <a:off x="2164221" y="2754543"/>
            <a:ext cx="730407" cy="934284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7943A-6B0C-8E98-8FDD-0ED007ADCF25}"/>
              </a:ext>
            </a:extLst>
          </p:cNvPr>
          <p:cNvSpPr txBox="1"/>
          <p:nvPr/>
        </p:nvSpPr>
        <p:spPr>
          <a:xfrm>
            <a:off x="293390" y="2189811"/>
            <a:ext cx="427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Light output convolution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C4DDB-2244-E288-F35A-DDE4EAD46A0F}"/>
              </a:ext>
            </a:extLst>
          </p:cNvPr>
          <p:cNvSpPr txBox="1"/>
          <p:nvPr/>
        </p:nvSpPr>
        <p:spPr>
          <a:xfrm>
            <a:off x="994263" y="2905780"/>
            <a:ext cx="124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67DE7-CEDE-4108-CF9D-B36E12906F47}"/>
              </a:ext>
            </a:extLst>
          </p:cNvPr>
          <p:cNvSpPr txBox="1"/>
          <p:nvPr/>
        </p:nvSpPr>
        <p:spPr>
          <a:xfrm>
            <a:off x="1090045" y="3811156"/>
            <a:ext cx="287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Iterative solution to spectral matrix equation</a:t>
            </a:r>
          </a:p>
        </p:txBody>
      </p:sp>
      <p:pic>
        <p:nvPicPr>
          <p:cNvPr id="17" name="Picture 16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29BCED73-D637-DEBB-CE6F-89C6AAA8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8"/>
          <a:stretch/>
        </p:blipFill>
        <p:spPr>
          <a:xfrm>
            <a:off x="645699" y="4544208"/>
            <a:ext cx="3873220" cy="859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3C3F9-CCB6-ACBB-1961-130B5B232112}"/>
              </a:ext>
            </a:extLst>
          </p:cNvPr>
          <p:cNvSpPr txBox="1"/>
          <p:nvPr/>
        </p:nvSpPr>
        <p:spPr>
          <a:xfrm>
            <a:off x="1857796" y="5255353"/>
            <a:ext cx="9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Detector response matrix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1DA6F-8C8B-DF1D-7788-5F09735F316C}"/>
              </a:ext>
            </a:extLst>
          </p:cNvPr>
          <p:cNvSpPr txBox="1"/>
          <p:nvPr/>
        </p:nvSpPr>
        <p:spPr>
          <a:xfrm>
            <a:off x="476572" y="5136545"/>
            <a:ext cx="144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Iterative reconstructed spectrum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FBE1AD-7926-7537-3CBC-70F1FBA5FED4}"/>
              </a:ext>
            </a:extLst>
          </p:cNvPr>
          <p:cNvSpPr txBox="1"/>
          <p:nvPr/>
        </p:nvSpPr>
        <p:spPr>
          <a:xfrm>
            <a:off x="3968805" y="4456691"/>
            <a:ext cx="97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Measured spectrum</a:t>
            </a:r>
          </a:p>
        </p:txBody>
      </p:sp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FAB1CF3-7070-1174-DB6A-4FC2E4ECE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r="63903" b="9903"/>
          <a:stretch/>
        </p:blipFill>
        <p:spPr>
          <a:xfrm>
            <a:off x="577316" y="1470392"/>
            <a:ext cx="1492867" cy="773508"/>
          </a:xfrm>
          <a:prstGeom prst="rect">
            <a:avLst/>
          </a:prstGeom>
        </p:spPr>
      </p:pic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6449579-F17F-E19A-07B0-DB3A8FA71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3" t="28663" b="32363"/>
          <a:stretch/>
        </p:blipFill>
        <p:spPr>
          <a:xfrm>
            <a:off x="1941226" y="1691894"/>
            <a:ext cx="2630577" cy="3432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7B8DA0-A1FC-57DE-5DAA-2FFA654F75B1}"/>
              </a:ext>
            </a:extLst>
          </p:cNvPr>
          <p:cNvSpPr txBox="1"/>
          <p:nvPr/>
        </p:nvSpPr>
        <p:spPr>
          <a:xfrm>
            <a:off x="489873" y="1226977"/>
            <a:ext cx="123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Measured light output spectrum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F6E52F-D9A6-84D2-E39B-2823302A9C29}"/>
              </a:ext>
            </a:extLst>
          </p:cNvPr>
          <p:cNvSpPr txBox="1"/>
          <p:nvPr/>
        </p:nvSpPr>
        <p:spPr>
          <a:xfrm>
            <a:off x="1966314" y="1259889"/>
            <a:ext cx="123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Detector response matrix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4F2FEE-A1F7-5FBD-ABDE-A11350C6D8EF}"/>
              </a:ext>
            </a:extLst>
          </p:cNvPr>
          <p:cNvSpPr txBox="1"/>
          <p:nvPr/>
        </p:nvSpPr>
        <p:spPr>
          <a:xfrm>
            <a:off x="2987573" y="1253297"/>
            <a:ext cx="123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True neutron spectrum</a:t>
            </a:r>
          </a:p>
        </p:txBody>
      </p:sp>
      <p:pic>
        <p:nvPicPr>
          <p:cNvPr id="26" name="Picture 25" descr="A graph of a light output spectrum&#10;&#10;Description automatically generated">
            <a:extLst>
              <a:ext uri="{FF2B5EF4-FFF2-40B4-BE49-F238E27FC236}">
                <a16:creationId xmlns:a16="http://schemas.microsoft.com/office/drawing/2014/main" id="{DDA4683D-A3DA-2054-946F-9569061C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4676" r="5244"/>
          <a:stretch/>
        </p:blipFill>
        <p:spPr>
          <a:xfrm>
            <a:off x="6410231" y="1354959"/>
            <a:ext cx="5327292" cy="43263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155D53-8926-B088-686C-AF93D5C5801F}"/>
              </a:ext>
            </a:extLst>
          </p:cNvPr>
          <p:cNvSpPr txBox="1"/>
          <p:nvPr/>
        </p:nvSpPr>
        <p:spPr>
          <a:xfrm>
            <a:off x="9769133" y="4389566"/>
            <a:ext cx="117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9</a:t>
            </a:r>
            <a:r>
              <a:rPr lang="en-US" b="1" dirty="0">
                <a:solidFill>
                  <a:srgbClr val="FF0000"/>
                </a:solidFill>
              </a:rPr>
              <a:t>Be(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A26023-36B2-E910-BD0D-58555751ADD0}"/>
              </a:ext>
            </a:extLst>
          </p:cNvPr>
          <p:cNvSpPr txBox="1"/>
          <p:nvPr/>
        </p:nvSpPr>
        <p:spPr>
          <a:xfrm>
            <a:off x="8928895" y="2966975"/>
            <a:ext cx="117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9</a:t>
            </a:r>
            <a:r>
              <a:rPr lang="en-US" b="1" dirty="0">
                <a:solidFill>
                  <a:srgbClr val="FF0000"/>
                </a:solidFill>
              </a:rPr>
              <a:t>Be(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E886B3-F79E-1366-7FEF-9706A00ABBC4}"/>
              </a:ext>
            </a:extLst>
          </p:cNvPr>
          <p:cNvSpPr txBox="1"/>
          <p:nvPr/>
        </p:nvSpPr>
        <p:spPr>
          <a:xfrm>
            <a:off x="4375319" y="1368436"/>
            <a:ext cx="86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C. Lawrence et al., NIMA, 759, 16-22 (2014)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322C0-E7BF-DCF7-F0BB-BBE39AF9525F}"/>
              </a:ext>
            </a:extLst>
          </p:cNvPr>
          <p:cNvSpPr txBox="1"/>
          <p:nvPr/>
        </p:nvSpPr>
        <p:spPr>
          <a:xfrm>
            <a:off x="4453883" y="5067950"/>
            <a:ext cx="98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B. </a:t>
            </a:r>
            <a:r>
              <a:rPr lang="fr-FR" sz="800" dirty="0" err="1"/>
              <a:t>Pehlivanovic</a:t>
            </a:r>
            <a:r>
              <a:rPr lang="fr-FR" sz="800" dirty="0"/>
              <a:t> et al., Radiation </a:t>
            </a:r>
            <a:r>
              <a:rPr lang="fr-FR" sz="800" dirty="0" err="1"/>
              <a:t>Measurements</a:t>
            </a:r>
            <a:r>
              <a:rPr lang="fr-FR" sz="800" dirty="0"/>
              <a:t>, 49, 109–114 (2013)</a:t>
            </a:r>
          </a:p>
        </p:txBody>
      </p:sp>
    </p:spTree>
    <p:extLst>
      <p:ext uri="{BB962C8B-B14F-4D97-AF65-F5344CB8AC3E}">
        <p14:creationId xmlns:p14="http://schemas.microsoft.com/office/powerpoint/2010/main" val="25400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3" grpId="0"/>
      <p:bldP spid="15" grpId="0"/>
      <p:bldP spid="22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10" y="234004"/>
            <a:ext cx="11353800" cy="1325563"/>
          </a:xfrm>
        </p:spPr>
        <p:txBody>
          <a:bodyPr/>
          <a:lstStyle/>
          <a:p>
            <a:r>
              <a:rPr lang="en-US" dirty="0"/>
              <a:t>MTV Facilitates National Laboratory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037814"/>
            <a:ext cx="5189033" cy="4351338"/>
          </a:xfrm>
        </p:spPr>
        <p:txBody>
          <a:bodyPr/>
          <a:lstStyle/>
          <a:p>
            <a:r>
              <a:rPr lang="en-US" dirty="0"/>
              <a:t>Opportunity to intern at Oak Ridge National Laboratory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Collaboration generated directly by 2023 MTV Workshop!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B6294DAE-234A-385F-E774-D5E7E04B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90" y="1691239"/>
            <a:ext cx="6127009" cy="3446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7E9B9-E5E2-BC9D-E7F5-66FD14AFA15E}"/>
              </a:ext>
            </a:extLst>
          </p:cNvPr>
          <p:cNvSpPr txBox="1"/>
          <p:nvPr/>
        </p:nvSpPr>
        <p:spPr>
          <a:xfrm>
            <a:off x="6200110" y="5166761"/>
            <a:ext cx="509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2023 MTV Workshop</a:t>
            </a:r>
          </a:p>
        </p:txBody>
      </p:sp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44" y="1498490"/>
            <a:ext cx="6457441" cy="4351338"/>
          </a:xfrm>
        </p:spPr>
        <p:txBody>
          <a:bodyPr/>
          <a:lstStyle/>
          <a:p>
            <a:r>
              <a:rPr lang="en-US" dirty="0"/>
              <a:t>Ongoing analysis of </a:t>
            </a:r>
            <a:r>
              <a:rPr lang="en-US" baseline="30000" dirty="0"/>
              <a:t>9</a:t>
            </a:r>
            <a:r>
              <a:rPr lang="en-US" dirty="0"/>
              <a:t>Be(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,n</a:t>
            </a:r>
            <a:r>
              <a:rPr lang="en-US" dirty="0"/>
              <a:t>) cross section</a:t>
            </a:r>
          </a:p>
          <a:p>
            <a:pPr lvl="1"/>
            <a:r>
              <a:rPr lang="en-US" dirty="0"/>
              <a:t>Monte Carlo simulations of neutron transport and room return</a:t>
            </a:r>
          </a:p>
          <a:p>
            <a:pPr lvl="1"/>
            <a:r>
              <a:rPr lang="en-US" dirty="0"/>
              <a:t>Follow up measurements with </a:t>
            </a:r>
            <a:r>
              <a:rPr lang="en-US" baseline="30000" dirty="0"/>
              <a:t>3</a:t>
            </a:r>
            <a:r>
              <a:rPr lang="en-US" dirty="0"/>
              <a:t>He array for low energy neutron states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Safeguards application measurements </a:t>
            </a:r>
          </a:p>
          <a:p>
            <a:pPr lvl="1"/>
            <a:r>
              <a:rPr lang="en-US" dirty="0"/>
              <a:t>Assay of SNM with varying Be content</a:t>
            </a:r>
          </a:p>
          <a:p>
            <a:pPr lvl="1"/>
            <a:r>
              <a:rPr lang="en-US" dirty="0" err="1"/>
              <a:t>AmBe</a:t>
            </a:r>
            <a:r>
              <a:rPr lang="en-US" dirty="0"/>
              <a:t> neutron spectrum measurement to validate cross section data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 descr="A metal structure with lights&#10;&#10;Description automatically generated with medium confidence">
            <a:extLst>
              <a:ext uri="{FF2B5EF4-FFF2-40B4-BE49-F238E27FC236}">
                <a16:creationId xmlns:a16="http://schemas.microsoft.com/office/drawing/2014/main" id="{F558FE8E-7CB9-4BC8-0B88-CC496BA3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18" y="1068185"/>
            <a:ext cx="4277352" cy="4187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2E7D6-047E-1AB3-7F2D-A45A2A067627}"/>
              </a:ext>
            </a:extLst>
          </p:cNvPr>
          <p:cNvSpPr txBox="1"/>
          <p:nvPr/>
        </p:nvSpPr>
        <p:spPr>
          <a:xfrm>
            <a:off x="7850720" y="5296845"/>
            <a:ext cx="37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Prototype Geant4 simulation model</a:t>
            </a:r>
          </a:p>
        </p:txBody>
      </p:sp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16057</TotalTime>
  <Words>450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Book</vt:lpstr>
      <vt:lpstr>Arial</vt:lpstr>
      <vt:lpstr>Calibri</vt:lpstr>
      <vt:lpstr>Calibri Light</vt:lpstr>
      <vt:lpstr>Trebuchet MS</vt:lpstr>
      <vt:lpstr>Office Theme</vt:lpstr>
      <vt:lpstr>PowerPoint Presentation</vt:lpstr>
      <vt:lpstr>9Be(ɑ,n) is an Important Nuclear Reaction for Safeguards Measurements</vt:lpstr>
      <vt:lpstr>Existing 9Be(ɑ,n) Cross Section Data is Sparse &amp; Contradictory for Alpha Energies over 5 MeV </vt:lpstr>
      <vt:lpstr>Measurement Campaign Conducted at University of Notre Dame Accelerator Facility</vt:lpstr>
      <vt:lpstr>Analysis Highlight: Genetic Algorithm Spectral Fitting</vt:lpstr>
      <vt:lpstr>PowerPoint Presentation</vt:lpstr>
      <vt:lpstr>PowerPoint Presentation</vt:lpstr>
      <vt:lpstr>MTV Facilitates National Laboratory Collaboration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Colton Graham</cp:lastModifiedBy>
  <cp:revision>105</cp:revision>
  <dcterms:created xsi:type="dcterms:W3CDTF">2019-02-11T21:15:40Z</dcterms:created>
  <dcterms:modified xsi:type="dcterms:W3CDTF">2024-03-18T08:14:31Z</dcterms:modified>
</cp:coreProperties>
</file>