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260" r:id="rId3"/>
    <p:sldId id="261" r:id="rId4"/>
    <p:sldId id="270" r:id="rId5"/>
    <p:sldId id="269" r:id="rId6"/>
    <p:sldId id="276" r:id="rId7"/>
    <p:sldId id="281" r:id="rId8"/>
    <p:sldId id="282" r:id="rId9"/>
    <p:sldId id="284" r:id="rId10"/>
    <p:sldId id="283" r:id="rId11"/>
    <p:sldId id="279" r:id="rId12"/>
    <p:sldId id="258" r:id="rId13"/>
    <p:sldId id="272" r:id="rId14"/>
    <p:sldId id="267" r:id="rId15"/>
    <p:sldId id="263" r:id="rId16"/>
    <p:sldId id="265"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77" autoAdjust="0"/>
    <p:restoredTop sz="80544"/>
  </p:normalViewPr>
  <p:slideViewPr>
    <p:cSldViewPr snapToGrid="0">
      <p:cViewPr varScale="1">
        <p:scale>
          <a:sx n="97" d="100"/>
          <a:sy n="97" d="100"/>
        </p:scale>
        <p:origin x="2136" y="200"/>
      </p:cViewPr>
      <p:guideLst/>
    </p:cSldViewPr>
  </p:slideViewPr>
  <p:notesTextViewPr>
    <p:cViewPr>
      <p:scale>
        <a:sx n="1" d="1"/>
        <a:sy n="1" d="1"/>
      </p:scale>
      <p:origin x="0" y="0"/>
    </p:cViewPr>
  </p:notesTextViewPr>
  <p:notesViewPr>
    <p:cSldViewPr snapToGrid="0">
      <p:cViewPr varScale="1">
        <p:scale>
          <a:sx n="81" d="100"/>
          <a:sy n="81" d="100"/>
        </p:scale>
        <p:origin x="217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243A34-90D5-4B34-BED2-C2556C11AAE9}" type="datetimeFigureOut">
              <a:rPr lang="en-US" smtClean="0"/>
              <a:t>3/21/2024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A9EEBB-ED59-45EE-94F8-A00B3D53A0E3}" type="slidenum">
              <a:rPr lang="en-US" smtClean="0"/>
              <a:t>‹#›</a:t>
            </a:fld>
            <a:endParaRPr lang="en-US"/>
          </a:p>
        </p:txBody>
      </p:sp>
    </p:spTree>
    <p:extLst>
      <p:ext uri="{BB962C8B-B14F-4D97-AF65-F5344CB8AC3E}">
        <p14:creationId xmlns:p14="http://schemas.microsoft.com/office/powerpoint/2010/main" val="2633591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A8C40-71BB-42E5-9001-96A113230332}"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ECAEE-CE33-4B9A-BC1D-E2668F76AF64}" type="slidenum">
              <a:rPr lang="en-US" smtClean="0"/>
              <a:t>‹#›</a:t>
            </a:fld>
            <a:endParaRPr lang="en-US"/>
          </a:p>
        </p:txBody>
      </p:sp>
    </p:spTree>
    <p:extLst>
      <p:ext uri="{BB962C8B-B14F-4D97-AF65-F5344CB8AC3E}">
        <p14:creationId xmlns:p14="http://schemas.microsoft.com/office/powerpoint/2010/main" val="2763263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CLYC had a lower efficiency rate as a result of a smaller detector volume</a:t>
            </a:r>
          </a:p>
          <a:p>
            <a:pPr lvl="1"/>
            <a:r>
              <a:rPr lang="en-US" dirty="0"/>
              <a:t>CLYC had best gamma energy spectrum, but long count rate was drawback compared to </a:t>
            </a:r>
            <a:r>
              <a:rPr lang="en-US" dirty="0" err="1"/>
              <a:t>NaI</a:t>
            </a:r>
            <a:r>
              <a:rPr lang="en-US" dirty="0"/>
              <a:t>(Tl)</a:t>
            </a:r>
          </a:p>
          <a:p>
            <a:pPr lvl="1"/>
            <a:r>
              <a:rPr lang="en-US" dirty="0"/>
              <a:t>Needed for data for machine learning</a:t>
            </a:r>
          </a:p>
          <a:p>
            <a:pPr lvl="1"/>
            <a:r>
              <a:rPr lang="en-US" dirty="0"/>
              <a:t>No detector able to capture all trends and characteristics as other detectors</a:t>
            </a:r>
          </a:p>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4</a:t>
            </a:fld>
            <a:endParaRPr lang="en-US"/>
          </a:p>
        </p:txBody>
      </p:sp>
    </p:spTree>
    <p:extLst>
      <p:ext uri="{BB962C8B-B14F-4D97-AF65-F5344CB8AC3E}">
        <p14:creationId xmlns:p14="http://schemas.microsoft.com/office/powerpoint/2010/main" val="401437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0" baseline="30000" dirty="0">
                <a:effectLst/>
                <a:ea typeface="Calibri" panose="020F0502020204030204" pitchFamily="34" charset="0"/>
              </a:rPr>
              <a:t>6</a:t>
            </a:r>
            <a:r>
              <a:rPr lang="en-US" sz="1200" kern="0" dirty="0">
                <a:effectLst/>
                <a:ea typeface="Calibri" panose="020F0502020204030204" pitchFamily="34" charset="0"/>
              </a:rPr>
              <a:t>Li(n, </a:t>
            </a:r>
            <a:r>
              <a:rPr lang="en-US" sz="1200" kern="0" dirty="0">
                <a:effectLst/>
                <a:ea typeface="Calibri" panose="020F0502020204030204" pitchFamily="34" charset="0"/>
                <a:sym typeface="Symbol" pitchFamily="2" charset="2"/>
              </a:rPr>
              <a:t></a:t>
            </a:r>
            <a:r>
              <a:rPr lang="en-US" sz="1200" kern="0" dirty="0">
                <a:effectLst/>
                <a:ea typeface="Calibri" panose="020F0502020204030204" pitchFamily="34" charset="0"/>
              </a:rPr>
              <a:t>)</a:t>
            </a:r>
            <a:r>
              <a:rPr lang="en-US" sz="1200" kern="0" baseline="30000" dirty="0">
                <a:effectLst/>
                <a:ea typeface="Calibri" panose="020F0502020204030204" pitchFamily="34" charset="0"/>
              </a:rPr>
              <a:t>3</a:t>
            </a:r>
            <a:r>
              <a:rPr lang="en-US" sz="1200" kern="0" dirty="0">
                <a:effectLst/>
                <a:ea typeface="Calibri" panose="020F0502020204030204" pitchFamily="34" charset="0"/>
              </a:rPr>
              <a:t>H reaction allows for thermal neutrons</a:t>
            </a:r>
            <a:r>
              <a:rPr lang="en-US" sz="1200" kern="0" baseline="30000" dirty="0">
                <a:effectLst/>
                <a:ea typeface="Calibri" panose="020F0502020204030204" pitchFamily="34" charset="0"/>
              </a:rPr>
              <a:t> </a:t>
            </a:r>
            <a:r>
              <a:rPr lang="en-US" sz="1200" dirty="0">
                <a:effectLst/>
              </a:rPr>
              <a:t>[18, 19, 20]</a:t>
            </a:r>
            <a:endParaRPr lang="en-US" sz="1200" kern="0" dirty="0">
              <a:effectLst/>
              <a:ea typeface="Calibri" panose="020F0502020204030204" pitchFamily="34" charset="0"/>
            </a:endParaRPr>
          </a:p>
          <a:p>
            <a:pPr lvl="1"/>
            <a:r>
              <a:rPr lang="en-US" sz="1200" kern="0" baseline="30000" dirty="0">
                <a:effectLst/>
                <a:ea typeface="Calibri" panose="020F0502020204030204" pitchFamily="34" charset="0"/>
              </a:rPr>
              <a:t>35</a:t>
            </a:r>
            <a:r>
              <a:rPr lang="en-US" sz="1200" kern="0" dirty="0">
                <a:effectLst/>
                <a:ea typeface="Calibri" panose="020F0502020204030204" pitchFamily="34" charset="0"/>
              </a:rPr>
              <a:t>Cl(n, p)</a:t>
            </a:r>
            <a:r>
              <a:rPr lang="en-US" sz="1200" kern="0" baseline="30000" dirty="0">
                <a:effectLst/>
                <a:ea typeface="Calibri" panose="020F0502020204030204" pitchFamily="34" charset="0"/>
              </a:rPr>
              <a:t>35</a:t>
            </a:r>
            <a:r>
              <a:rPr lang="en-US" sz="1200" kern="0" dirty="0">
                <a:effectLst/>
                <a:ea typeface="Calibri" panose="020F0502020204030204" pitchFamily="34" charset="0"/>
              </a:rPr>
              <a:t>S and </a:t>
            </a:r>
            <a:r>
              <a:rPr lang="en-US" sz="1200" kern="0" baseline="30000" dirty="0">
                <a:effectLst/>
                <a:ea typeface="Calibri" panose="020F0502020204030204" pitchFamily="34" charset="0"/>
              </a:rPr>
              <a:t>35</a:t>
            </a:r>
            <a:r>
              <a:rPr lang="en-US" sz="1200" kern="0" dirty="0">
                <a:effectLst/>
                <a:ea typeface="Calibri" panose="020F0502020204030204" pitchFamily="34" charset="0"/>
              </a:rPr>
              <a:t>Cl(n, a)</a:t>
            </a:r>
            <a:r>
              <a:rPr lang="en-US" sz="1200" kern="0" baseline="30000" dirty="0">
                <a:effectLst/>
                <a:ea typeface="Calibri" panose="020F0502020204030204" pitchFamily="34" charset="0"/>
              </a:rPr>
              <a:t>32</a:t>
            </a:r>
            <a:r>
              <a:rPr lang="en-US" sz="1200" kern="0" dirty="0">
                <a:effectLst/>
                <a:ea typeface="Calibri" panose="020F0502020204030204" pitchFamily="34" charset="0"/>
              </a:rPr>
              <a:t>P reactions allow for fast neutrons </a:t>
            </a:r>
            <a:r>
              <a:rPr lang="en-US" sz="1200" dirty="0">
                <a:effectLst/>
              </a:rPr>
              <a:t> [18, 19, 20]</a:t>
            </a:r>
            <a:endParaRPr lang="en-US" sz="1600" dirty="0"/>
          </a:p>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5</a:t>
            </a:fld>
            <a:endParaRPr lang="en-US"/>
          </a:p>
        </p:txBody>
      </p:sp>
    </p:spTree>
    <p:extLst>
      <p:ext uri="{BB962C8B-B14F-4D97-AF65-F5344CB8AC3E}">
        <p14:creationId xmlns:p14="http://schemas.microsoft.com/office/powerpoint/2010/main" val="378691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Quick measurement, quick data analysis, quick results but accurate results</a:t>
            </a:r>
          </a:p>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6</a:t>
            </a:fld>
            <a:endParaRPr lang="en-US"/>
          </a:p>
        </p:txBody>
      </p:sp>
    </p:spTree>
    <p:extLst>
      <p:ext uri="{BB962C8B-B14F-4D97-AF65-F5344CB8AC3E}">
        <p14:creationId xmlns:p14="http://schemas.microsoft.com/office/powerpoint/2010/main" val="1474668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DB67C-1DC4-7048-8F01-108CCE2CC1ED}" type="slidenum">
              <a:rPr lang="en-US" smtClean="0"/>
              <a:t>16</a:t>
            </a:fld>
            <a:endParaRPr lang="en-US"/>
          </a:p>
        </p:txBody>
      </p:sp>
    </p:spTree>
    <p:extLst>
      <p:ext uri="{BB962C8B-B14F-4D97-AF65-F5344CB8AC3E}">
        <p14:creationId xmlns:p14="http://schemas.microsoft.com/office/powerpoint/2010/main" val="211346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AC9D8E-B781-455D-9489-3A5C4A4D9D14}" type="datetime1">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5464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19D82-20C3-40A5-A820-1BB3D53279A0}" type="datetime1">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53083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6E9097-9716-4D94-ABD8-451A9756AB9A}" type="datetime1">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9237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1353800" cy="1325563"/>
          </a:xfrm>
        </p:spPr>
        <p:txBody>
          <a:bodyPr/>
          <a:lstStyle/>
          <a:p>
            <a:r>
              <a:rPr lang="en-US"/>
              <a:t>Click to edit Master title style</a:t>
            </a:r>
          </a:p>
        </p:txBody>
      </p:sp>
      <p:sp>
        <p:nvSpPr>
          <p:cNvPr id="3" name="Content Placeholder 2"/>
          <p:cNvSpPr>
            <a:spLocks noGrp="1"/>
          </p:cNvSpPr>
          <p:nvPr>
            <p:ph idx="1"/>
          </p:nvPr>
        </p:nvSpPr>
        <p:spPr>
          <a:xfrm>
            <a:off x="838200" y="1684304"/>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49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DED1D1-89CC-4D30-A421-39993E9E186B}" type="datetime1">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6841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1AF26B-6C04-4E83-9FA0-EBDA8889F5C0}" type="datetime1">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56350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E3D2F-C8D9-4421-BCCB-5B43FF1BD27D}" type="datetime1">
              <a:rPr lang="en-US" smtClean="0"/>
              <a:t>3/21/2024</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1446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D76F30-0BFB-4AE7-8E5E-DDD754248C39}" type="datetime1">
              <a:rPr lang="en-US" smtClean="0"/>
              <a:t>3/21/2024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2769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E02EC4-87EF-4AFB-B1D1-885728A0B41A}" type="datetime1">
              <a:rPr lang="en-US" smtClean="0"/>
              <a:t>3/21/2024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6931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6F9FEE-C083-410F-8170-78648A612973}" type="datetime1">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81654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E8EBD5-E00F-47F4-A4C3-876DC0BE9F3B}" type="datetime1">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11232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2971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BB423-6061-48DF-B249-33DE0875FAD0}" type="datetime1">
              <a:rPr lang="en-US" smtClean="0"/>
              <a:t>3/21/2024</a:t>
            </a:fld>
            <a:endParaRPr lang="en-US"/>
          </a:p>
        </p:txBody>
      </p:sp>
      <p:sp>
        <p:nvSpPr>
          <p:cNvPr id="5" name="Footer Placeholder 4"/>
          <p:cNvSpPr>
            <a:spLocks noGrp="1"/>
          </p:cNvSpPr>
          <p:nvPr>
            <p:ph type="ftr" sz="quarter" idx="3"/>
          </p:nvPr>
        </p:nvSpPr>
        <p:spPr>
          <a:xfrm>
            <a:off x="4038600" y="632971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2971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99B8A-0457-4E1E-8FD2-4E3A9121342F}" type="slidenum">
              <a:rPr lang="en-US" smtClean="0"/>
              <a:t>‹#›</a:t>
            </a:fld>
            <a:endParaRPr lang="en-US"/>
          </a:p>
        </p:txBody>
      </p:sp>
      <p:sp>
        <p:nvSpPr>
          <p:cNvPr id="8" name="Rectangle 7"/>
          <p:cNvSpPr/>
          <p:nvPr userDrawn="1"/>
        </p:nvSpPr>
        <p:spPr>
          <a:xfrm>
            <a:off x="0" y="6096001"/>
            <a:ext cx="12192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Related image"/>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1185931" y="6184505"/>
            <a:ext cx="1510478" cy="58222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1004104" y="6272674"/>
            <a:ext cx="0" cy="4117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34377" y="6207824"/>
            <a:ext cx="535351" cy="535589"/>
          </a:xfrm>
          <a:prstGeom prst="rect">
            <a:avLst/>
          </a:prstGeom>
        </p:spPr>
      </p:pic>
      <p:sp>
        <p:nvSpPr>
          <p:cNvPr id="13" name="Slide Number Placeholder 5"/>
          <p:cNvSpPr txBox="1">
            <a:spLocks/>
          </p:cNvSpPr>
          <p:nvPr userDrawn="1"/>
        </p:nvSpPr>
        <p:spPr>
          <a:xfrm>
            <a:off x="9152142" y="634113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4699B8A-0457-4E1E-8FD2-4E3A9121342F}" type="slidenum">
              <a:rPr lang="en-US" sz="1400" smtClean="0">
                <a:solidFill>
                  <a:schemeClr val="bg1">
                    <a:lumMod val="65000"/>
                  </a:schemeClr>
                </a:solidFill>
              </a:rPr>
              <a:pPr algn="r"/>
              <a:t>‹#›</a:t>
            </a:fld>
            <a:endParaRPr lang="en-US" sz="1400" dirty="0">
              <a:solidFill>
                <a:schemeClr val="bg1">
                  <a:lumMod val="65000"/>
                </a:schemeClr>
              </a:solidFill>
            </a:endParaRPr>
          </a:p>
        </p:txBody>
      </p:sp>
      <p:pic>
        <p:nvPicPr>
          <p:cNvPr id="7" name="Picture 6" descr="Logo, company name&#10;&#10;Description automatically generated">
            <a:extLst>
              <a:ext uri="{FF2B5EF4-FFF2-40B4-BE49-F238E27FC236}">
                <a16:creationId xmlns:a16="http://schemas.microsoft.com/office/drawing/2014/main" id="{73E8389E-F892-ABA7-D61A-5B40ED9512E6}"/>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37451" t="26921" r="35085" b="52420"/>
          <a:stretch/>
        </p:blipFill>
        <p:spPr>
          <a:xfrm>
            <a:off x="10536249" y="6136738"/>
            <a:ext cx="651648" cy="672270"/>
          </a:xfrm>
          <a:prstGeom prst="rect">
            <a:avLst/>
          </a:prstGeom>
        </p:spPr>
      </p:pic>
    </p:spTree>
    <p:extLst>
      <p:ext uri="{BB962C8B-B14F-4D97-AF65-F5344CB8AC3E}">
        <p14:creationId xmlns:p14="http://schemas.microsoft.com/office/powerpoint/2010/main" val="1157303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tiff"/><Relationship Id="rId13" Type="http://schemas.openxmlformats.org/officeDocument/2006/relationships/image" Target="../media/image28.tiff"/><Relationship Id="rId18" Type="http://schemas.openxmlformats.org/officeDocument/2006/relationships/image" Target="../media/image33.tiff"/><Relationship Id="rId3" Type="http://schemas.openxmlformats.org/officeDocument/2006/relationships/image" Target="../media/image18.jpeg"/><Relationship Id="rId7" Type="http://schemas.openxmlformats.org/officeDocument/2006/relationships/image" Target="../media/image22.tiff"/><Relationship Id="rId12" Type="http://schemas.openxmlformats.org/officeDocument/2006/relationships/image" Target="../media/image27.tiff"/><Relationship Id="rId17" Type="http://schemas.openxmlformats.org/officeDocument/2006/relationships/image" Target="../media/image32.tiff"/><Relationship Id="rId2" Type="http://schemas.openxmlformats.org/officeDocument/2006/relationships/notesSlide" Target="../notesSlides/notesSlide4.xml"/><Relationship Id="rId16" Type="http://schemas.openxmlformats.org/officeDocument/2006/relationships/image" Target="../media/image31.tiff"/><Relationship Id="rId1" Type="http://schemas.openxmlformats.org/officeDocument/2006/relationships/slideLayout" Target="../slideLayouts/slideLayout2.xml"/><Relationship Id="rId6" Type="http://schemas.openxmlformats.org/officeDocument/2006/relationships/image" Target="../media/image21.tiff"/><Relationship Id="rId11" Type="http://schemas.openxmlformats.org/officeDocument/2006/relationships/image" Target="../media/image26.tiff"/><Relationship Id="rId5" Type="http://schemas.openxmlformats.org/officeDocument/2006/relationships/image" Target="../media/image20.tiff"/><Relationship Id="rId15" Type="http://schemas.openxmlformats.org/officeDocument/2006/relationships/image" Target="../media/image30.tiff"/><Relationship Id="rId10" Type="http://schemas.openxmlformats.org/officeDocument/2006/relationships/image" Target="../media/image25.tiff"/><Relationship Id="rId4" Type="http://schemas.openxmlformats.org/officeDocument/2006/relationships/image" Target="../media/image19.jpeg"/><Relationship Id="rId9" Type="http://schemas.openxmlformats.org/officeDocument/2006/relationships/image" Target="../media/image24.tiff"/><Relationship Id="rId14" Type="http://schemas.openxmlformats.org/officeDocument/2006/relationships/image" Target="../media/image29.tiff"/></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5150" y="555410"/>
            <a:ext cx="8272908" cy="1754326"/>
          </a:xfrm>
          <a:prstGeom prst="rect">
            <a:avLst/>
          </a:prstGeom>
          <a:noFill/>
        </p:spPr>
        <p:txBody>
          <a:bodyPr wrap="square" rtlCol="0">
            <a:spAutoFit/>
          </a:bodyPr>
          <a:lstStyle/>
          <a:p>
            <a:r>
              <a:rPr lang="en-US" sz="3600" dirty="0">
                <a:solidFill>
                  <a:schemeClr val="tx1">
                    <a:lumMod val="75000"/>
                    <a:lumOff val="25000"/>
                  </a:schemeClr>
                </a:solidFill>
                <a:latin typeface="Trebuchet MS" panose="020B0603020202020204" pitchFamily="34" charset="0"/>
              </a:rPr>
              <a:t>PSD Performance using CLYC Scintillation Detector for Special Nuclear Materials Measurement</a:t>
            </a:r>
          </a:p>
        </p:txBody>
      </p:sp>
      <p:sp>
        <p:nvSpPr>
          <p:cNvPr id="5" name="TextBox 4"/>
          <p:cNvSpPr txBox="1"/>
          <p:nvPr/>
        </p:nvSpPr>
        <p:spPr>
          <a:xfrm>
            <a:off x="6096000" y="4548264"/>
            <a:ext cx="5721751" cy="1384995"/>
          </a:xfrm>
          <a:prstGeom prst="rect">
            <a:avLst/>
          </a:prstGeom>
          <a:noFill/>
        </p:spPr>
        <p:txBody>
          <a:bodyPr wrap="square" rtlCol="0">
            <a:spAutoFit/>
          </a:bodyPr>
          <a:lstStyle/>
          <a:p>
            <a:pPr algn="r"/>
            <a:r>
              <a:rPr lang="en-US" sz="2400" b="1" dirty="0"/>
              <a:t>Cat Barker</a:t>
            </a:r>
          </a:p>
          <a:p>
            <a:pPr algn="r"/>
            <a:r>
              <a:rPr lang="en-US" sz="2000" dirty="0"/>
              <a:t>PhD Candidate, University of Florida </a:t>
            </a:r>
          </a:p>
          <a:p>
            <a:pPr algn="r"/>
            <a:r>
              <a:rPr lang="en-US" sz="2000" dirty="0"/>
              <a:t>Brice Turner, Dr. Andreas </a:t>
            </a:r>
            <a:r>
              <a:rPr lang="en-US" sz="2000" dirty="0" err="1"/>
              <a:t>Enqvist</a:t>
            </a:r>
            <a:endParaRPr lang="en-US" sz="2000" dirty="0"/>
          </a:p>
          <a:p>
            <a:pPr algn="r"/>
            <a:r>
              <a:rPr lang="en-US" sz="2000" dirty="0"/>
              <a:t>University of Florida</a:t>
            </a:r>
          </a:p>
        </p:txBody>
      </p:sp>
      <p:sp>
        <p:nvSpPr>
          <p:cNvPr id="2" name="TextBox 1">
            <a:extLst>
              <a:ext uri="{FF2B5EF4-FFF2-40B4-BE49-F238E27FC236}">
                <a16:creationId xmlns:a16="http://schemas.microsoft.com/office/drawing/2014/main" id="{66643A72-1531-164D-8F90-A1481AA9A8BF}"/>
              </a:ext>
            </a:extLst>
          </p:cNvPr>
          <p:cNvSpPr txBox="1"/>
          <p:nvPr/>
        </p:nvSpPr>
        <p:spPr>
          <a:xfrm>
            <a:off x="3414161" y="3071351"/>
            <a:ext cx="4265976" cy="923330"/>
          </a:xfrm>
          <a:prstGeom prst="rect">
            <a:avLst/>
          </a:prstGeom>
          <a:noFill/>
        </p:spPr>
        <p:txBody>
          <a:bodyPr wrap="none" rtlCol="0">
            <a:spAutoFit/>
          </a:bodyPr>
          <a:lstStyle/>
          <a:p>
            <a:r>
              <a:rPr lang="en-US" sz="3600" dirty="0"/>
              <a:t>2024 MTV Workshop</a:t>
            </a:r>
          </a:p>
          <a:p>
            <a:r>
              <a:rPr lang="en-US" dirty="0"/>
              <a:t>March 26, 2024</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335" y="1617571"/>
            <a:ext cx="2602724" cy="2603881"/>
          </a:xfrm>
          <a:prstGeom prst="rect">
            <a:avLst/>
          </a:prstGeom>
        </p:spPr>
      </p:pic>
      <p:cxnSp>
        <p:nvCxnSpPr>
          <p:cNvPr id="7" name="Straight Connector 6">
            <a:extLst>
              <a:ext uri="{FF2B5EF4-FFF2-40B4-BE49-F238E27FC236}">
                <a16:creationId xmlns:a16="http://schemas.microsoft.com/office/drawing/2014/main" id="{D9CFC876-38B3-E04F-A6EB-7F8649A2875D}"/>
              </a:ext>
            </a:extLst>
          </p:cNvPr>
          <p:cNvCxnSpPr/>
          <p:nvPr/>
        </p:nvCxnSpPr>
        <p:spPr>
          <a:xfrm>
            <a:off x="3205150" y="1967011"/>
            <a:ext cx="0" cy="1905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459361"/>
      </p:ext>
    </p:extLst>
  </p:cSld>
  <p:clrMapOvr>
    <a:masterClrMapping/>
  </p:clrMapOvr>
  <mc:AlternateContent xmlns:mc="http://schemas.openxmlformats.org/markup-compatibility/2006" xmlns:p14="http://schemas.microsoft.com/office/powerpoint/2010/main">
    <mc:Choice Requires="p14">
      <p:transition spd="slow" p14:dur="2000" advTm="23626"/>
    </mc:Choice>
    <mc:Fallback xmlns="">
      <p:transition spd="slow" advTm="2362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8EC5-19A9-2DF6-72FC-CAE0DF622083}"/>
              </a:ext>
            </a:extLst>
          </p:cNvPr>
          <p:cNvSpPr>
            <a:spLocks noGrp="1"/>
          </p:cNvSpPr>
          <p:nvPr>
            <p:ph type="title"/>
          </p:nvPr>
        </p:nvSpPr>
        <p:spPr/>
        <p:txBody>
          <a:bodyPr/>
          <a:lstStyle/>
          <a:p>
            <a:r>
              <a:rPr lang="en-US" dirty="0"/>
              <a:t>Results: Tail Integration Analysis</a:t>
            </a:r>
          </a:p>
        </p:txBody>
      </p:sp>
      <p:sp>
        <p:nvSpPr>
          <p:cNvPr id="3" name="Content Placeholder 2">
            <a:extLst>
              <a:ext uri="{FF2B5EF4-FFF2-40B4-BE49-F238E27FC236}">
                <a16:creationId xmlns:a16="http://schemas.microsoft.com/office/drawing/2014/main" id="{27D12049-B02B-CDA6-7170-E0664D1EA474}"/>
              </a:ext>
            </a:extLst>
          </p:cNvPr>
          <p:cNvSpPr>
            <a:spLocks noGrp="1"/>
          </p:cNvSpPr>
          <p:nvPr>
            <p:ph idx="1"/>
          </p:nvPr>
        </p:nvSpPr>
        <p:spPr>
          <a:xfrm>
            <a:off x="838200" y="1684304"/>
            <a:ext cx="5119481" cy="4351338"/>
          </a:xfrm>
        </p:spPr>
        <p:txBody>
          <a:bodyPr>
            <a:normAutofit lnSpcReduction="10000"/>
          </a:bodyPr>
          <a:lstStyle/>
          <a:p>
            <a:r>
              <a:rPr lang="en-US" dirty="0"/>
              <a:t>Sample of CLYC pulses (12000 ns long)</a:t>
            </a:r>
          </a:p>
          <a:p>
            <a:r>
              <a:rPr lang="en-US" dirty="0"/>
              <a:t>Tail A: 100-2000 ns</a:t>
            </a:r>
          </a:p>
          <a:p>
            <a:pPr lvl="1"/>
            <a:r>
              <a:rPr lang="en-US" dirty="0"/>
              <a:t>Showed greatest variation</a:t>
            </a:r>
          </a:p>
          <a:p>
            <a:pPr lvl="1"/>
            <a:r>
              <a:rPr lang="en-US" dirty="0"/>
              <a:t>Evaluated two additional tail lengths</a:t>
            </a:r>
          </a:p>
          <a:p>
            <a:pPr lvl="2"/>
            <a:r>
              <a:rPr lang="en-US" b="1" dirty="0">
                <a:highlight>
                  <a:srgbClr val="FFFF00"/>
                </a:highlight>
              </a:rPr>
              <a:t>Tail C: 100-800 ns -- shorter integration length means shorter date processing time</a:t>
            </a:r>
          </a:p>
          <a:p>
            <a:pPr lvl="2"/>
            <a:r>
              <a:rPr lang="en-US" strike="sngStrike" dirty="0"/>
              <a:t>Tail D: 1400-2000 ns</a:t>
            </a:r>
          </a:p>
          <a:p>
            <a:r>
              <a:rPr lang="en-US" strike="sngStrike" dirty="0"/>
              <a:t>Tail B: 4000-8000 ns</a:t>
            </a:r>
          </a:p>
          <a:p>
            <a:pPr lvl="1"/>
            <a:r>
              <a:rPr lang="en-US" strike="sngStrike" dirty="0"/>
              <a:t>Showed little pulse variation</a:t>
            </a:r>
          </a:p>
        </p:txBody>
      </p:sp>
      <p:pic>
        <p:nvPicPr>
          <p:cNvPr id="14" name="Picture 13" descr="A graph of colored lines&#10;&#10;Description automatically generated">
            <a:extLst>
              <a:ext uri="{FF2B5EF4-FFF2-40B4-BE49-F238E27FC236}">
                <a16:creationId xmlns:a16="http://schemas.microsoft.com/office/drawing/2014/main" id="{220D586F-4343-8E0C-2D34-42D3D6FDE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861" y="165126"/>
            <a:ext cx="4051139" cy="3038355"/>
          </a:xfrm>
          <a:prstGeom prst="rect">
            <a:avLst/>
          </a:prstGeom>
        </p:spPr>
      </p:pic>
      <p:sp>
        <p:nvSpPr>
          <p:cNvPr id="15" name="TextBox 14">
            <a:extLst>
              <a:ext uri="{FF2B5EF4-FFF2-40B4-BE49-F238E27FC236}">
                <a16:creationId xmlns:a16="http://schemas.microsoft.com/office/drawing/2014/main" id="{497AA19E-4E67-4F6D-78E8-71AF67F72FCE}"/>
              </a:ext>
            </a:extLst>
          </p:cNvPr>
          <p:cNvSpPr txBox="1"/>
          <p:nvPr/>
        </p:nvSpPr>
        <p:spPr>
          <a:xfrm>
            <a:off x="9761317" y="25253"/>
            <a:ext cx="1088020" cy="369332"/>
          </a:xfrm>
          <a:prstGeom prst="rect">
            <a:avLst/>
          </a:prstGeom>
          <a:solidFill>
            <a:schemeClr val="bg1"/>
          </a:solidFill>
        </p:spPr>
        <p:txBody>
          <a:bodyPr wrap="square" rtlCol="0">
            <a:spAutoFit/>
          </a:bodyPr>
          <a:lstStyle/>
          <a:p>
            <a:pPr algn="ctr"/>
            <a:r>
              <a:rPr lang="en-US" dirty="0"/>
              <a:t>Tail C</a:t>
            </a:r>
          </a:p>
        </p:txBody>
      </p:sp>
      <p:pic>
        <p:nvPicPr>
          <p:cNvPr id="16" name="Picture 15" descr="A graph of different colored lines&#10;&#10;Description automatically generated">
            <a:extLst>
              <a:ext uri="{FF2B5EF4-FFF2-40B4-BE49-F238E27FC236}">
                <a16:creationId xmlns:a16="http://schemas.microsoft.com/office/drawing/2014/main" id="{6D4D5FEB-58FA-213F-BD08-1733A31FB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0861" y="3414345"/>
            <a:ext cx="4051141" cy="3038356"/>
          </a:xfrm>
          <a:prstGeom prst="rect">
            <a:avLst/>
          </a:prstGeom>
        </p:spPr>
      </p:pic>
      <p:sp>
        <p:nvSpPr>
          <p:cNvPr id="17" name="TextBox 16">
            <a:extLst>
              <a:ext uri="{FF2B5EF4-FFF2-40B4-BE49-F238E27FC236}">
                <a16:creationId xmlns:a16="http://schemas.microsoft.com/office/drawing/2014/main" id="{AE0B7085-AE75-B0C7-4A80-503E75EFBAE3}"/>
              </a:ext>
            </a:extLst>
          </p:cNvPr>
          <p:cNvSpPr txBox="1"/>
          <p:nvPr/>
        </p:nvSpPr>
        <p:spPr>
          <a:xfrm>
            <a:off x="9761317" y="3285188"/>
            <a:ext cx="1088020" cy="369332"/>
          </a:xfrm>
          <a:prstGeom prst="rect">
            <a:avLst/>
          </a:prstGeom>
          <a:solidFill>
            <a:schemeClr val="bg1"/>
          </a:solidFill>
        </p:spPr>
        <p:txBody>
          <a:bodyPr wrap="square" rtlCol="0">
            <a:spAutoFit/>
          </a:bodyPr>
          <a:lstStyle/>
          <a:p>
            <a:pPr algn="ctr"/>
            <a:r>
              <a:rPr lang="en-US" dirty="0"/>
              <a:t>Tail D</a:t>
            </a:r>
          </a:p>
        </p:txBody>
      </p:sp>
      <p:sp>
        <p:nvSpPr>
          <p:cNvPr id="4" name="TextBox 3">
            <a:extLst>
              <a:ext uri="{FF2B5EF4-FFF2-40B4-BE49-F238E27FC236}">
                <a16:creationId xmlns:a16="http://schemas.microsoft.com/office/drawing/2014/main" id="{5E63B03D-5A3F-6A93-0877-21F60FECF224}"/>
              </a:ext>
            </a:extLst>
          </p:cNvPr>
          <p:cNvSpPr txBox="1"/>
          <p:nvPr/>
        </p:nvSpPr>
        <p:spPr>
          <a:xfrm>
            <a:off x="6026841" y="2367695"/>
            <a:ext cx="223777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10. </a:t>
            </a:r>
            <a:r>
              <a:rPr lang="en-US" sz="1400" kern="0" dirty="0">
                <a:effectLst/>
                <a:latin typeface="Arial" panose="020B0604020202020204" pitchFamily="34" charset="0"/>
                <a:ea typeface="Calibri" panose="020F0502020204030204" pitchFamily="34" charset="0"/>
                <a:cs typeface="Arial" panose="020B0604020202020204" pitchFamily="34" charset="0"/>
              </a:rPr>
              <a:t> Narrowed Tail C of 10 CLYC pulses</a:t>
            </a:r>
            <a:endParaRPr lang="en-US" sz="1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CE96075-530B-F622-A67C-698F6D4AA0B3}"/>
              </a:ext>
            </a:extLst>
          </p:cNvPr>
          <p:cNvSpPr txBox="1"/>
          <p:nvPr/>
        </p:nvSpPr>
        <p:spPr>
          <a:xfrm>
            <a:off x="6149838" y="5634356"/>
            <a:ext cx="223777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11. </a:t>
            </a:r>
            <a:r>
              <a:rPr lang="en-US" sz="1400" kern="0" dirty="0">
                <a:effectLst/>
                <a:latin typeface="Arial" panose="020B0604020202020204" pitchFamily="34" charset="0"/>
                <a:ea typeface="Calibri" panose="020F0502020204030204" pitchFamily="34" charset="0"/>
                <a:cs typeface="Arial" panose="020B0604020202020204" pitchFamily="34" charset="0"/>
              </a:rPr>
              <a:t> Narrowed Tail D of 10 CLYC pulses</a:t>
            </a:r>
            <a:endParaRPr lang="en-US"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05834E2-3D2D-6C4D-0881-4516670874E0}"/>
              </a:ext>
            </a:extLst>
          </p:cNvPr>
          <p:cNvSpPr/>
          <p:nvPr/>
        </p:nvSpPr>
        <p:spPr>
          <a:xfrm>
            <a:off x="10468828" y="477427"/>
            <a:ext cx="128584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83AABB-892B-01BE-F604-6A5FD1A899DA}"/>
              </a:ext>
            </a:extLst>
          </p:cNvPr>
          <p:cNvSpPr/>
          <p:nvPr/>
        </p:nvSpPr>
        <p:spPr>
          <a:xfrm>
            <a:off x="10468827" y="3736227"/>
            <a:ext cx="128584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706149"/>
      </p:ext>
    </p:extLst>
  </p:cSld>
  <p:clrMapOvr>
    <a:masterClrMapping/>
  </p:clrMapOvr>
  <mc:AlternateContent xmlns:mc="http://schemas.openxmlformats.org/markup-compatibility/2006" xmlns:p14="http://schemas.microsoft.com/office/powerpoint/2010/main">
    <mc:Choice Requires="p14">
      <p:transition spd="slow" p14:dur="2000" advTm="31850"/>
    </mc:Choice>
    <mc:Fallback xmlns="">
      <p:transition spd="slow" advTm="3185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27A1-E88A-F3E2-D8FA-73959503414D}"/>
              </a:ext>
            </a:extLst>
          </p:cNvPr>
          <p:cNvSpPr>
            <a:spLocks noGrp="1"/>
          </p:cNvSpPr>
          <p:nvPr>
            <p:ph type="title"/>
          </p:nvPr>
        </p:nvSpPr>
        <p:spPr/>
        <p:txBody>
          <a:bodyPr>
            <a:normAutofit/>
          </a:bodyPr>
          <a:lstStyle/>
          <a:p>
            <a:r>
              <a:rPr lang="en-US" sz="3200" dirty="0"/>
              <a:t>Results: Initial PSD Evaluation</a:t>
            </a:r>
          </a:p>
        </p:txBody>
      </p:sp>
      <p:sp>
        <p:nvSpPr>
          <p:cNvPr id="3" name="Content Placeholder 2">
            <a:extLst>
              <a:ext uri="{FF2B5EF4-FFF2-40B4-BE49-F238E27FC236}">
                <a16:creationId xmlns:a16="http://schemas.microsoft.com/office/drawing/2014/main" id="{CD1B2D6A-ABC1-6712-B6E5-493F00998EB9}"/>
              </a:ext>
            </a:extLst>
          </p:cNvPr>
          <p:cNvSpPr txBox="1">
            <a:spLocks/>
          </p:cNvSpPr>
          <p:nvPr/>
        </p:nvSpPr>
        <p:spPr>
          <a:xfrm>
            <a:off x="838200" y="1684304"/>
            <a:ext cx="405789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Four PSDs demonstrated varying levels of successful separation</a:t>
            </a:r>
          </a:p>
          <a:p>
            <a:pPr lvl="1"/>
            <a:r>
              <a:rPr lang="en-US" dirty="0"/>
              <a:t>PSD D is the weakest of the four and needs the most refinement</a:t>
            </a:r>
          </a:p>
          <a:p>
            <a:r>
              <a:rPr lang="en-US" dirty="0"/>
              <a:t>PSD B proved ineffective</a:t>
            </a:r>
          </a:p>
          <a:p>
            <a:pPr lvl="1"/>
            <a:r>
              <a:rPr lang="en-US" dirty="0"/>
              <a:t>Could not be used</a:t>
            </a:r>
          </a:p>
        </p:txBody>
      </p:sp>
      <p:sp>
        <p:nvSpPr>
          <p:cNvPr id="4" name="TextBox 3">
            <a:extLst>
              <a:ext uri="{FF2B5EF4-FFF2-40B4-BE49-F238E27FC236}">
                <a16:creationId xmlns:a16="http://schemas.microsoft.com/office/drawing/2014/main" id="{869A3F8A-9AE8-9708-05DC-4405C1B7A53C}"/>
              </a:ext>
            </a:extLst>
          </p:cNvPr>
          <p:cNvSpPr txBox="1"/>
          <p:nvPr/>
        </p:nvSpPr>
        <p:spPr>
          <a:xfrm>
            <a:off x="2690191" y="5625888"/>
            <a:ext cx="2626758"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12. </a:t>
            </a:r>
            <a:r>
              <a:rPr lang="en-US" sz="1400" kern="0" dirty="0">
                <a:effectLst/>
                <a:latin typeface="Arial" panose="020B0604020202020204" pitchFamily="34" charset="0"/>
                <a:ea typeface="Calibri" panose="020F0502020204030204" pitchFamily="34" charset="0"/>
                <a:cs typeface="Arial" panose="020B0604020202020204" pitchFamily="34" charset="0"/>
              </a:rPr>
              <a:t> Four Pulse Shaped Discrimination Techniques</a:t>
            </a:r>
            <a:endParaRPr lang="en-US" sz="1400" dirty="0">
              <a:latin typeface="Arial" panose="020B0604020202020204" pitchFamily="34" charset="0"/>
              <a:cs typeface="Arial" panose="020B0604020202020204" pitchFamily="34" charset="0"/>
            </a:endParaRPr>
          </a:p>
        </p:txBody>
      </p:sp>
      <p:pic>
        <p:nvPicPr>
          <p:cNvPr id="14" name="Content Placeholder 13" descr="A collage of graphs&#10;&#10;Description automatically generated">
            <a:extLst>
              <a:ext uri="{FF2B5EF4-FFF2-40B4-BE49-F238E27FC236}">
                <a16:creationId xmlns:a16="http://schemas.microsoft.com/office/drawing/2014/main" id="{E61117FE-EDE7-B71C-5EA9-001891F94E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6949" y="861816"/>
            <a:ext cx="6764838" cy="5173826"/>
          </a:xfrm>
        </p:spPr>
      </p:pic>
    </p:spTree>
    <p:extLst>
      <p:ext uri="{BB962C8B-B14F-4D97-AF65-F5344CB8AC3E}">
        <p14:creationId xmlns:p14="http://schemas.microsoft.com/office/powerpoint/2010/main" val="3161256172"/>
      </p:ext>
    </p:extLst>
  </p:cSld>
  <p:clrMapOvr>
    <a:masterClrMapping/>
  </p:clrMapOvr>
  <mc:AlternateContent xmlns:mc="http://schemas.openxmlformats.org/markup-compatibility/2006" xmlns:p14="http://schemas.microsoft.com/office/powerpoint/2010/main">
    <mc:Choice Requires="p14">
      <p:transition spd="slow" p14:dur="2000" advTm="37813"/>
    </mc:Choice>
    <mc:Fallback xmlns="">
      <p:transition spd="slow" advTm="3781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4240-329D-D0CA-1F09-217FFD3D8113}"/>
              </a:ext>
            </a:extLst>
          </p:cNvPr>
          <p:cNvSpPr>
            <a:spLocks noGrp="1"/>
          </p:cNvSpPr>
          <p:nvPr>
            <p:ph type="title"/>
          </p:nvPr>
        </p:nvSpPr>
        <p:spPr/>
        <p:txBody>
          <a:bodyPr/>
          <a:lstStyle/>
          <a:p>
            <a:r>
              <a:rPr lang="en-US" dirty="0"/>
              <a:t>Results: Smoothing applied</a:t>
            </a:r>
          </a:p>
        </p:txBody>
      </p:sp>
      <p:sp>
        <p:nvSpPr>
          <p:cNvPr id="3" name="Content Placeholder 2">
            <a:extLst>
              <a:ext uri="{FF2B5EF4-FFF2-40B4-BE49-F238E27FC236}">
                <a16:creationId xmlns:a16="http://schemas.microsoft.com/office/drawing/2014/main" id="{CD801F1C-9C74-B2A3-8762-35D5ED264466}"/>
              </a:ext>
            </a:extLst>
          </p:cNvPr>
          <p:cNvSpPr txBox="1">
            <a:spLocks/>
          </p:cNvSpPr>
          <p:nvPr/>
        </p:nvSpPr>
        <p:spPr>
          <a:xfrm>
            <a:off x="838200" y="4743450"/>
            <a:ext cx="10515600" cy="12921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Smoothing of pulses showed removal of “noise”</a:t>
            </a:r>
          </a:p>
          <a:p>
            <a:r>
              <a:rPr lang="en-US" dirty="0"/>
              <a:t>Data analysis toolsets ran around </a:t>
            </a:r>
            <a:r>
              <a:rPr lang="en-US" b="1" dirty="0"/>
              <a:t>50% faster </a:t>
            </a:r>
            <a:r>
              <a:rPr lang="en-US" dirty="0"/>
              <a:t>using “smoothing 15” instead of no smoothing</a:t>
            </a:r>
          </a:p>
        </p:txBody>
      </p:sp>
      <p:sp>
        <p:nvSpPr>
          <p:cNvPr id="10" name="TextBox 9">
            <a:extLst>
              <a:ext uri="{FF2B5EF4-FFF2-40B4-BE49-F238E27FC236}">
                <a16:creationId xmlns:a16="http://schemas.microsoft.com/office/drawing/2014/main" id="{33BF0CEB-8A2E-63CD-F1D4-D276BF36A89A}"/>
              </a:ext>
            </a:extLst>
          </p:cNvPr>
          <p:cNvSpPr txBox="1"/>
          <p:nvPr/>
        </p:nvSpPr>
        <p:spPr>
          <a:xfrm>
            <a:off x="3280198" y="4276072"/>
            <a:ext cx="563160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14. </a:t>
            </a:r>
            <a:r>
              <a:rPr lang="en-US" sz="1400" kern="0" dirty="0">
                <a:effectLst/>
                <a:latin typeface="Arial" panose="020B0604020202020204" pitchFamily="34" charset="0"/>
                <a:ea typeface="Calibri" panose="020F0502020204030204" pitchFamily="34" charset="0"/>
                <a:cs typeface="Arial" panose="020B0604020202020204" pitchFamily="34" charset="0"/>
              </a:rPr>
              <a:t> Three smoothing lengths applied to PSD C</a:t>
            </a:r>
            <a:endParaRPr lang="en-US" sz="1400" dirty="0">
              <a:latin typeface="Arial" panose="020B0604020202020204" pitchFamily="34" charset="0"/>
              <a:cs typeface="Arial" panose="020B0604020202020204" pitchFamily="34" charset="0"/>
            </a:endParaRPr>
          </a:p>
        </p:txBody>
      </p:sp>
      <p:pic>
        <p:nvPicPr>
          <p:cNvPr id="16" name="Picture 15" descr="A red line with a blue circle&#10;&#10;Description automatically generated">
            <a:extLst>
              <a:ext uri="{FF2B5EF4-FFF2-40B4-BE49-F238E27FC236}">
                <a16:creationId xmlns:a16="http://schemas.microsoft.com/office/drawing/2014/main" id="{DC99EDE3-E262-4F3A-3307-F2AA419B9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3" y="1073426"/>
            <a:ext cx="12107870" cy="3093251"/>
          </a:xfrm>
          <a:prstGeom prst="rect">
            <a:avLst/>
          </a:prstGeom>
        </p:spPr>
      </p:pic>
    </p:spTree>
    <p:extLst>
      <p:ext uri="{BB962C8B-B14F-4D97-AF65-F5344CB8AC3E}">
        <p14:creationId xmlns:p14="http://schemas.microsoft.com/office/powerpoint/2010/main" val="700888805"/>
      </p:ext>
    </p:extLst>
  </p:cSld>
  <p:clrMapOvr>
    <a:masterClrMapping/>
  </p:clrMapOvr>
  <mc:AlternateContent xmlns:mc="http://schemas.openxmlformats.org/markup-compatibility/2006" xmlns:p14="http://schemas.microsoft.com/office/powerpoint/2010/main">
    <mc:Choice Requires="p14">
      <p:transition spd="slow" p14:dur="2000" advTm="48117"/>
    </mc:Choice>
    <mc:Fallback xmlns="">
      <p:transition spd="slow" advTm="4811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9ABF-4990-429F-A94A-51B321279226}"/>
              </a:ext>
            </a:extLst>
          </p:cNvPr>
          <p:cNvSpPr>
            <a:spLocks noGrp="1"/>
          </p:cNvSpPr>
          <p:nvPr>
            <p:ph type="title"/>
          </p:nvPr>
        </p:nvSpPr>
        <p:spPr/>
        <p:txBody>
          <a:bodyPr/>
          <a:lstStyle/>
          <a:p>
            <a:r>
              <a:rPr lang="en-US" dirty="0"/>
              <a:t>Results: Gamma Energy Spectrum</a:t>
            </a:r>
          </a:p>
        </p:txBody>
      </p:sp>
      <p:sp>
        <p:nvSpPr>
          <p:cNvPr id="4" name="TextBox 3">
            <a:extLst>
              <a:ext uri="{FF2B5EF4-FFF2-40B4-BE49-F238E27FC236}">
                <a16:creationId xmlns:a16="http://schemas.microsoft.com/office/drawing/2014/main" id="{5BE2ABF8-C84F-7657-0211-662B512F3EDA}"/>
              </a:ext>
            </a:extLst>
          </p:cNvPr>
          <p:cNvSpPr txBox="1"/>
          <p:nvPr/>
        </p:nvSpPr>
        <p:spPr>
          <a:xfrm>
            <a:off x="2892429" y="5639353"/>
            <a:ext cx="6407141"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15. </a:t>
            </a:r>
            <a:r>
              <a:rPr lang="en-US" sz="1400" kern="0" dirty="0">
                <a:effectLst/>
                <a:latin typeface="Arial" panose="020B0604020202020204" pitchFamily="34" charset="0"/>
                <a:ea typeface="Calibri" panose="020F0502020204030204" pitchFamily="34" charset="0"/>
                <a:cs typeface="Arial" panose="020B0604020202020204" pitchFamily="34" charset="0"/>
              </a:rPr>
              <a:t> Gamma energy spectrums for each trigger during post processing</a:t>
            </a:r>
            <a:endParaRPr lang="en-US" sz="1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1021D4E-2226-66CE-4795-0742FF0A0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40" y="1105788"/>
            <a:ext cx="12040520" cy="4248090"/>
          </a:xfrm>
          <a:prstGeom prst="rect">
            <a:avLst/>
          </a:prstGeom>
        </p:spPr>
      </p:pic>
    </p:spTree>
    <p:extLst>
      <p:ext uri="{BB962C8B-B14F-4D97-AF65-F5344CB8AC3E}">
        <p14:creationId xmlns:p14="http://schemas.microsoft.com/office/powerpoint/2010/main" val="3157672056"/>
      </p:ext>
    </p:extLst>
  </p:cSld>
  <p:clrMapOvr>
    <a:masterClrMapping/>
  </p:clrMapOvr>
  <mc:AlternateContent xmlns:mc="http://schemas.openxmlformats.org/markup-compatibility/2006" xmlns:p14="http://schemas.microsoft.com/office/powerpoint/2010/main">
    <mc:Choice Requires="p14">
      <p:transition spd="slow" p14:dur="2000" advTm="52117"/>
    </mc:Choice>
    <mc:Fallback xmlns="">
      <p:transition spd="slow" advTm="5211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B1F-B4CC-4640-A7B7-9D64F34FA692}"/>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5EDB77B0-C014-624E-BADF-C83DBA2C78EC}"/>
              </a:ext>
            </a:extLst>
          </p:cNvPr>
          <p:cNvSpPr>
            <a:spLocks noGrp="1"/>
          </p:cNvSpPr>
          <p:nvPr>
            <p:ph idx="1"/>
          </p:nvPr>
        </p:nvSpPr>
        <p:spPr/>
        <p:txBody>
          <a:bodyPr>
            <a:normAutofit/>
          </a:bodyPr>
          <a:lstStyle/>
          <a:p>
            <a:r>
              <a:rPr lang="en-US" dirty="0"/>
              <a:t>The PSD refinement resulted in </a:t>
            </a:r>
            <a:r>
              <a:rPr lang="en-US" b="1" dirty="0"/>
              <a:t>faster processing of the full data set </a:t>
            </a:r>
            <a:r>
              <a:rPr lang="en-US" dirty="0"/>
              <a:t>and still obtained </a:t>
            </a:r>
            <a:r>
              <a:rPr lang="en-US" b="1" dirty="0"/>
              <a:t>gamma energy spectrum data </a:t>
            </a:r>
            <a:r>
              <a:rPr lang="en-US" dirty="0"/>
              <a:t>for the CLYC detector that could be used for rapid radiological verification measurements</a:t>
            </a:r>
          </a:p>
          <a:p>
            <a:endParaRPr lang="en-US" dirty="0"/>
          </a:p>
          <a:p>
            <a:r>
              <a:rPr lang="en-US" dirty="0"/>
              <a:t>Next Steps:</a:t>
            </a:r>
          </a:p>
          <a:p>
            <a:pPr lvl="1"/>
            <a:r>
              <a:rPr lang="en-US" dirty="0"/>
              <a:t>Scheduled to conduct measurements with NCERC for Summer 2024 with multiple multi-variant detectors (CLYC, CLLB, &amp; </a:t>
            </a:r>
            <a:r>
              <a:rPr lang="en-US" dirty="0" err="1"/>
              <a:t>NaIL</a:t>
            </a:r>
            <a:r>
              <a:rPr lang="en-US" dirty="0"/>
              <a:t>) in order to provide multi-location data sets future machine learning algorithms</a:t>
            </a:r>
          </a:p>
          <a:p>
            <a:pPr lvl="1"/>
            <a:r>
              <a:rPr lang="en-US" dirty="0"/>
              <a:t>Develop machine learning algorithm to process data faster from a multiple detector system</a:t>
            </a:r>
          </a:p>
          <a:p>
            <a:endParaRPr lang="en-US" dirty="0"/>
          </a:p>
          <a:p>
            <a:endParaRPr lang="en-US" dirty="0"/>
          </a:p>
        </p:txBody>
      </p:sp>
    </p:spTree>
    <p:extLst>
      <p:ext uri="{BB962C8B-B14F-4D97-AF65-F5344CB8AC3E}">
        <p14:creationId xmlns:p14="http://schemas.microsoft.com/office/powerpoint/2010/main" val="930531953"/>
      </p:ext>
    </p:extLst>
  </p:cSld>
  <p:clrMapOvr>
    <a:masterClrMapping/>
  </p:clrMapOvr>
  <mc:AlternateContent xmlns:mc="http://schemas.openxmlformats.org/markup-compatibility/2006" xmlns:p14="http://schemas.microsoft.com/office/powerpoint/2010/main">
    <mc:Choice Requires="p14">
      <p:transition spd="slow" p14:dur="2000" advTm="32202"/>
    </mc:Choice>
    <mc:Fallback xmlns="">
      <p:transition spd="slow" advTm="3220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B1F-B4CC-4640-A7B7-9D64F34FA692}"/>
              </a:ext>
            </a:extLst>
          </p:cNvPr>
          <p:cNvSpPr>
            <a:spLocks noGrp="1"/>
          </p:cNvSpPr>
          <p:nvPr>
            <p:ph type="title"/>
          </p:nvPr>
        </p:nvSpPr>
        <p:spPr/>
        <p:txBody>
          <a:bodyPr/>
          <a:lstStyle/>
          <a:p>
            <a:r>
              <a:rPr lang="en-US" dirty="0"/>
              <a:t>MTV Impact</a:t>
            </a:r>
          </a:p>
        </p:txBody>
      </p:sp>
      <p:sp>
        <p:nvSpPr>
          <p:cNvPr id="3" name="Content Placeholder 2">
            <a:extLst>
              <a:ext uri="{FF2B5EF4-FFF2-40B4-BE49-F238E27FC236}">
                <a16:creationId xmlns:a16="http://schemas.microsoft.com/office/drawing/2014/main" id="{5EDB77B0-C014-624E-BADF-C83DBA2C78EC}"/>
              </a:ext>
            </a:extLst>
          </p:cNvPr>
          <p:cNvSpPr>
            <a:spLocks noGrp="1"/>
          </p:cNvSpPr>
          <p:nvPr>
            <p:ph idx="1"/>
          </p:nvPr>
        </p:nvSpPr>
        <p:spPr>
          <a:xfrm>
            <a:off x="838200" y="1684304"/>
            <a:ext cx="7505700" cy="4351338"/>
          </a:xfrm>
        </p:spPr>
        <p:txBody>
          <a:bodyPr>
            <a:normAutofit lnSpcReduction="10000"/>
          </a:bodyPr>
          <a:lstStyle/>
          <a:p>
            <a:r>
              <a:rPr lang="en-US" dirty="0"/>
              <a:t>MTV provides critical networking, lab, and industry connections and support</a:t>
            </a:r>
          </a:p>
          <a:p>
            <a:pPr lvl="1"/>
            <a:r>
              <a:rPr lang="en-US" dirty="0"/>
              <a:t>Acknowledgments: This work was performed at the National Criticality Experiments Research Center, operated for the DOE Nuclear Criticality Safety Program, funded and managed by the National Nuclear Security Administration for the Department of Energy</a:t>
            </a:r>
          </a:p>
          <a:p>
            <a:r>
              <a:rPr lang="en-US" dirty="0"/>
              <a:t>MTV aids in developing relationships fresh fuel manufacturers and nuclear power plants</a:t>
            </a:r>
          </a:p>
          <a:p>
            <a:pPr lvl="1"/>
            <a:r>
              <a:rPr lang="en-US" dirty="0"/>
              <a:t>Toured nuclear power plant and spoke with fresh fuel manufacturers in Fall 2023</a:t>
            </a:r>
          </a:p>
        </p:txBody>
      </p:sp>
      <p:pic>
        <p:nvPicPr>
          <p:cNvPr id="4" name="Content Placeholder 4" descr="A group of people standing in front of a stage&#10;&#10;Description automatically generated">
            <a:extLst>
              <a:ext uri="{FF2B5EF4-FFF2-40B4-BE49-F238E27FC236}">
                <a16:creationId xmlns:a16="http://schemas.microsoft.com/office/drawing/2014/main" id="{B53F2E2F-C16F-929E-EAF2-CA38A11C03F1}"/>
              </a:ext>
            </a:extLst>
          </p:cNvPr>
          <p:cNvPicPr>
            <a:picLocks noChangeAspect="1"/>
          </p:cNvPicPr>
          <p:nvPr/>
        </p:nvPicPr>
        <p:blipFill rotWithShape="1">
          <a:blip r:embed="rId2"/>
          <a:srcRect l="10154"/>
          <a:stretch/>
        </p:blipFill>
        <p:spPr>
          <a:xfrm>
            <a:off x="8653915" y="177006"/>
            <a:ext cx="3313793" cy="2766219"/>
          </a:xfrm>
          <a:prstGeom prst="rect">
            <a:avLst/>
          </a:prstGeom>
        </p:spPr>
      </p:pic>
      <p:sp>
        <p:nvSpPr>
          <p:cNvPr id="5" name="TextBox 4">
            <a:extLst>
              <a:ext uri="{FF2B5EF4-FFF2-40B4-BE49-F238E27FC236}">
                <a16:creationId xmlns:a16="http://schemas.microsoft.com/office/drawing/2014/main" id="{028E8E09-4EEA-1AEE-0A12-935D0B740640}"/>
              </a:ext>
            </a:extLst>
          </p:cNvPr>
          <p:cNvSpPr txBox="1"/>
          <p:nvPr/>
        </p:nvSpPr>
        <p:spPr>
          <a:xfrm>
            <a:off x="9000227" y="3004866"/>
            <a:ext cx="2621166" cy="646331"/>
          </a:xfrm>
          <a:prstGeom prst="rect">
            <a:avLst/>
          </a:prstGeom>
          <a:noFill/>
        </p:spPr>
        <p:txBody>
          <a:bodyPr wrap="none" rtlCol="0">
            <a:spAutoFit/>
          </a:bodyPr>
          <a:lstStyle/>
          <a:p>
            <a:pPr algn="ctr"/>
            <a:r>
              <a:rPr lang="en-US" i="1" dirty="0"/>
              <a:t>In Memory of Brice Turner</a:t>
            </a:r>
          </a:p>
          <a:p>
            <a:pPr algn="ctr"/>
            <a:r>
              <a:rPr lang="en-US" i="1" dirty="0"/>
              <a:t>2000-2023</a:t>
            </a:r>
          </a:p>
        </p:txBody>
      </p:sp>
      <p:pic>
        <p:nvPicPr>
          <p:cNvPr id="8" name="Picture 7" descr="A person wearing glasses and gloves&#10;&#10;Description automatically generated">
            <a:extLst>
              <a:ext uri="{FF2B5EF4-FFF2-40B4-BE49-F238E27FC236}">
                <a16:creationId xmlns:a16="http://schemas.microsoft.com/office/drawing/2014/main" id="{B2D532F3-8004-7070-AF88-15FF98D49E25}"/>
              </a:ext>
            </a:extLst>
          </p:cNvPr>
          <p:cNvPicPr>
            <a:picLocks noChangeAspect="1"/>
          </p:cNvPicPr>
          <p:nvPr/>
        </p:nvPicPr>
        <p:blipFill rotWithShape="1">
          <a:blip r:embed="rId3">
            <a:extLst>
              <a:ext uri="{28A0092B-C50C-407E-A947-70E740481C1C}">
                <a14:useLocalDpi xmlns:a14="http://schemas.microsoft.com/office/drawing/2010/main" val="0"/>
              </a:ext>
            </a:extLst>
          </a:blip>
          <a:srcRect l="17088" t="9916" r="23537"/>
          <a:stretch/>
        </p:blipFill>
        <p:spPr>
          <a:xfrm>
            <a:off x="8898426" y="3606006"/>
            <a:ext cx="2498236" cy="2529511"/>
          </a:xfrm>
          <a:prstGeom prst="rect">
            <a:avLst/>
          </a:prstGeom>
        </p:spPr>
      </p:pic>
    </p:spTree>
    <p:extLst>
      <p:ext uri="{BB962C8B-B14F-4D97-AF65-F5344CB8AC3E}">
        <p14:creationId xmlns:p14="http://schemas.microsoft.com/office/powerpoint/2010/main" val="3210690724"/>
      </p:ext>
    </p:extLst>
  </p:cSld>
  <p:clrMapOvr>
    <a:masterClrMapping/>
  </p:clrMapOvr>
  <mc:AlternateContent xmlns:mc="http://schemas.openxmlformats.org/markup-compatibility/2006" xmlns:p14="http://schemas.microsoft.com/office/powerpoint/2010/main">
    <mc:Choice Requires="p14">
      <p:transition spd="slow" p14:dur="2000" advTm="40629"/>
    </mc:Choice>
    <mc:Fallback xmlns="">
      <p:transition spd="slow" advTm="4062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71550" y="2134214"/>
            <a:ext cx="8229600" cy="308686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latin typeface="Avenir Book" charset="0"/>
                <a:ea typeface="Avenir Book" charset="0"/>
                <a:cs typeface="Avenir Book" charset="0"/>
              </a:rPr>
              <a:t>The Consortium for Monitoring, Technology, and Verification would like to thank the DOE-NNSA for the continued support of these research activities. </a:t>
            </a:r>
          </a:p>
          <a:p>
            <a:pPr marL="0" indent="0">
              <a:buNone/>
            </a:pPr>
            <a:endParaRPr lang="en-US" sz="1800" dirty="0">
              <a:latin typeface="Avenir Book" charset="0"/>
              <a:ea typeface="Avenir Book" charset="0"/>
              <a:cs typeface="Avenir Book" charset="0"/>
            </a:endParaRPr>
          </a:p>
          <a:p>
            <a:pPr marL="400050" lvl="1" indent="0">
              <a:buNone/>
            </a:pPr>
            <a:r>
              <a:rPr lang="en-US" sz="1800" dirty="0">
                <a:latin typeface="Avenir Book" charset="0"/>
                <a:ea typeface="Avenir Book" charset="0"/>
                <a:cs typeface="Avenir Book" charset="0"/>
              </a:rPr>
              <a:t>This work was funded by the Consortium for Monitoring, Technology, and Verification under Department of Energy National Nuclear Security Administration award number DE-NA0003920</a:t>
            </a:r>
            <a:endParaRPr lang="en-US" sz="1800" b="1" dirty="0">
              <a:latin typeface="Avenir Book" charset="0"/>
              <a:ea typeface="Avenir Book" charset="0"/>
              <a:cs typeface="Avenir Book" charset="0"/>
            </a:endParaRPr>
          </a:p>
        </p:txBody>
      </p:sp>
      <p:sp>
        <p:nvSpPr>
          <p:cNvPr id="3" name="Title 2"/>
          <p:cNvSpPr>
            <a:spLocks noGrp="1"/>
          </p:cNvSpPr>
          <p:nvPr>
            <p:ph type="title"/>
          </p:nvPr>
        </p:nvSpPr>
        <p:spPr>
          <a:xfrm>
            <a:off x="609600" y="0"/>
            <a:ext cx="10972800" cy="1143000"/>
          </a:xfrm>
        </p:spPr>
        <p:txBody>
          <a:bodyPr>
            <a:normAutofit/>
          </a:bodyPr>
          <a:lstStyle/>
          <a:p>
            <a:r>
              <a:rPr lang="en-US" dirty="0"/>
              <a:t>Acknowledgements</a:t>
            </a:r>
          </a:p>
        </p:txBody>
      </p:sp>
      <p:pic>
        <p:nvPicPr>
          <p:cNvPr id="13" name="Picture 18" descr="DOE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593" y="5256616"/>
            <a:ext cx="685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7" descr="NNSA Logo cop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56790" y="5278063"/>
            <a:ext cx="2372430" cy="675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CEDCE6D5-5773-9547-A6D1-905B8289FC23}"/>
              </a:ext>
            </a:extLst>
          </p:cNvPr>
          <p:cNvPicPr>
            <a:picLocks noChangeAspect="1"/>
          </p:cNvPicPr>
          <p:nvPr/>
        </p:nvPicPr>
        <p:blipFill>
          <a:blip r:embed="rId5"/>
          <a:stretch>
            <a:fillRect/>
          </a:stretch>
        </p:blipFill>
        <p:spPr>
          <a:xfrm>
            <a:off x="609600" y="4985638"/>
            <a:ext cx="849124" cy="849124"/>
          </a:xfrm>
          <a:prstGeom prst="rect">
            <a:avLst/>
          </a:prstGeom>
        </p:spPr>
      </p:pic>
      <p:pic>
        <p:nvPicPr>
          <p:cNvPr id="6" name="Picture 5">
            <a:extLst>
              <a:ext uri="{FF2B5EF4-FFF2-40B4-BE49-F238E27FC236}">
                <a16:creationId xmlns:a16="http://schemas.microsoft.com/office/drawing/2014/main" id="{EB2559F6-20D9-EB47-97B7-FC9EA41B2A3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600" y="4126802"/>
            <a:ext cx="849124" cy="560826"/>
          </a:xfrm>
          <a:prstGeom prst="rect">
            <a:avLst/>
          </a:prstGeom>
        </p:spPr>
      </p:pic>
      <p:pic>
        <p:nvPicPr>
          <p:cNvPr id="15" name="Picture 14">
            <a:extLst>
              <a:ext uri="{FF2B5EF4-FFF2-40B4-BE49-F238E27FC236}">
                <a16:creationId xmlns:a16="http://schemas.microsoft.com/office/drawing/2014/main" id="{F94D14EE-A644-BB42-B141-0BA8EB46F0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3165" y="3066798"/>
            <a:ext cx="761995" cy="761995"/>
          </a:xfrm>
          <a:prstGeom prst="rect">
            <a:avLst/>
          </a:prstGeom>
        </p:spPr>
      </p:pic>
      <p:pic>
        <p:nvPicPr>
          <p:cNvPr id="7" name="Picture 6">
            <a:extLst>
              <a:ext uri="{FF2B5EF4-FFF2-40B4-BE49-F238E27FC236}">
                <a16:creationId xmlns:a16="http://schemas.microsoft.com/office/drawing/2014/main" id="{B79B4CB7-A05E-154B-829F-ED1FFE7F2D6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3505" y="2126809"/>
            <a:ext cx="781314" cy="641980"/>
          </a:xfrm>
          <a:prstGeom prst="rect">
            <a:avLst/>
          </a:prstGeom>
        </p:spPr>
      </p:pic>
      <p:pic>
        <p:nvPicPr>
          <p:cNvPr id="9" name="Picture 8">
            <a:extLst>
              <a:ext uri="{FF2B5EF4-FFF2-40B4-BE49-F238E27FC236}">
                <a16:creationId xmlns:a16="http://schemas.microsoft.com/office/drawing/2014/main" id="{193A56EA-0954-994F-A4C9-50CA4AF86CF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53165" y="979675"/>
            <a:ext cx="849124" cy="849124"/>
          </a:xfrm>
          <a:prstGeom prst="rect">
            <a:avLst/>
          </a:prstGeom>
        </p:spPr>
      </p:pic>
      <p:pic>
        <p:nvPicPr>
          <p:cNvPr id="20" name="Picture 19">
            <a:extLst>
              <a:ext uri="{FF2B5EF4-FFF2-40B4-BE49-F238E27FC236}">
                <a16:creationId xmlns:a16="http://schemas.microsoft.com/office/drawing/2014/main" id="{EA306836-C282-7B41-9D66-E591BB41B1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92488" y="5161312"/>
            <a:ext cx="684982" cy="679274"/>
          </a:xfrm>
          <a:prstGeom prst="rect">
            <a:avLst/>
          </a:prstGeom>
        </p:spPr>
      </p:pic>
      <p:pic>
        <p:nvPicPr>
          <p:cNvPr id="10" name="Picture 9">
            <a:extLst>
              <a:ext uri="{FF2B5EF4-FFF2-40B4-BE49-F238E27FC236}">
                <a16:creationId xmlns:a16="http://schemas.microsoft.com/office/drawing/2014/main" id="{AAF8AB70-5F2A-3342-AE45-3659303EC8C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776582" y="1060207"/>
            <a:ext cx="724383" cy="679275"/>
          </a:xfrm>
          <a:prstGeom prst="rect">
            <a:avLst/>
          </a:prstGeom>
        </p:spPr>
      </p:pic>
      <p:pic>
        <p:nvPicPr>
          <p:cNvPr id="11" name="Picture 10">
            <a:extLst>
              <a:ext uri="{FF2B5EF4-FFF2-40B4-BE49-F238E27FC236}">
                <a16:creationId xmlns:a16="http://schemas.microsoft.com/office/drawing/2014/main" id="{3FB7E71E-3FC7-AA47-808D-3ECC7AE1DF5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488770" y="3240642"/>
            <a:ext cx="1092419" cy="518899"/>
          </a:xfrm>
          <a:prstGeom prst="rect">
            <a:avLst/>
          </a:prstGeom>
        </p:spPr>
      </p:pic>
      <p:pic>
        <p:nvPicPr>
          <p:cNvPr id="22" name="Picture 21">
            <a:extLst>
              <a:ext uri="{FF2B5EF4-FFF2-40B4-BE49-F238E27FC236}">
                <a16:creationId xmlns:a16="http://schemas.microsoft.com/office/drawing/2014/main" id="{858C02C2-6360-E740-BB64-01BF527F83E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557213" y="2060507"/>
            <a:ext cx="955532" cy="955532"/>
          </a:xfrm>
          <a:prstGeom prst="rect">
            <a:avLst/>
          </a:prstGeom>
        </p:spPr>
      </p:pic>
      <p:pic>
        <p:nvPicPr>
          <p:cNvPr id="12" name="Picture 11">
            <a:extLst>
              <a:ext uri="{FF2B5EF4-FFF2-40B4-BE49-F238E27FC236}">
                <a16:creationId xmlns:a16="http://schemas.microsoft.com/office/drawing/2014/main" id="{67417527-3E44-CB4B-9D62-C787BC0051D8}"/>
              </a:ext>
            </a:extLst>
          </p:cNvPr>
          <p:cNvPicPr>
            <a:picLocks noChangeAspect="1"/>
          </p:cNvPicPr>
          <p:nvPr/>
        </p:nvPicPr>
        <p:blipFill>
          <a:blip r:embed="rId14"/>
          <a:stretch>
            <a:fillRect/>
          </a:stretch>
        </p:blipFill>
        <p:spPr>
          <a:xfrm>
            <a:off x="10488770" y="859460"/>
            <a:ext cx="1092419" cy="1092419"/>
          </a:xfrm>
          <a:prstGeom prst="rect">
            <a:avLst/>
          </a:prstGeom>
        </p:spPr>
      </p:pic>
      <p:pic>
        <p:nvPicPr>
          <p:cNvPr id="24" name="Picture 23">
            <a:extLst>
              <a:ext uri="{FF2B5EF4-FFF2-40B4-BE49-F238E27FC236}">
                <a16:creationId xmlns:a16="http://schemas.microsoft.com/office/drawing/2014/main" id="{D6DF35EF-D6C3-CC45-A9D5-E930C10F114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67150" y="871109"/>
            <a:ext cx="1080770" cy="1080770"/>
          </a:xfrm>
          <a:prstGeom prst="rect">
            <a:avLst/>
          </a:prstGeom>
        </p:spPr>
      </p:pic>
      <p:pic>
        <p:nvPicPr>
          <p:cNvPr id="26" name="Picture 25">
            <a:extLst>
              <a:ext uri="{FF2B5EF4-FFF2-40B4-BE49-F238E27FC236}">
                <a16:creationId xmlns:a16="http://schemas.microsoft.com/office/drawing/2014/main" id="{474CC569-624D-B742-88A3-53B0401A41C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745579" y="1066804"/>
            <a:ext cx="761995" cy="761995"/>
          </a:xfrm>
          <a:prstGeom prst="rect">
            <a:avLst/>
          </a:prstGeom>
        </p:spPr>
      </p:pic>
      <p:pic>
        <p:nvPicPr>
          <p:cNvPr id="28" name="Picture 27">
            <a:extLst>
              <a:ext uri="{FF2B5EF4-FFF2-40B4-BE49-F238E27FC236}">
                <a16:creationId xmlns:a16="http://schemas.microsoft.com/office/drawing/2014/main" id="{266BF608-8EB0-E645-9D55-452D18FD60C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779298" y="1048828"/>
            <a:ext cx="684981" cy="761995"/>
          </a:xfrm>
          <a:prstGeom prst="rect">
            <a:avLst/>
          </a:prstGeom>
        </p:spPr>
      </p:pic>
      <p:pic>
        <p:nvPicPr>
          <p:cNvPr id="30" name="Picture 29">
            <a:extLst>
              <a:ext uri="{FF2B5EF4-FFF2-40B4-BE49-F238E27FC236}">
                <a16:creationId xmlns:a16="http://schemas.microsoft.com/office/drawing/2014/main" id="{BE9D481B-BB39-1C47-9028-C7A94611708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734518" y="4017523"/>
            <a:ext cx="642952" cy="973939"/>
          </a:xfrm>
          <a:prstGeom prst="rect">
            <a:avLst/>
          </a:prstGeom>
        </p:spPr>
      </p:pic>
    </p:spTree>
    <p:extLst>
      <p:ext uri="{BB962C8B-B14F-4D97-AF65-F5344CB8AC3E}">
        <p14:creationId xmlns:p14="http://schemas.microsoft.com/office/powerpoint/2010/main" val="179898685"/>
      </p:ext>
    </p:extLst>
  </p:cSld>
  <p:clrMapOvr>
    <a:masterClrMapping/>
  </p:clrMapOvr>
  <mc:AlternateContent xmlns:mc="http://schemas.openxmlformats.org/markup-compatibility/2006" xmlns:p14="http://schemas.microsoft.com/office/powerpoint/2010/main">
    <mc:Choice Requires="p14">
      <p:transition spd="slow" p14:dur="2000" advTm="4337"/>
    </mc:Choice>
    <mc:Fallback xmlns="">
      <p:transition spd="slow" advTm="4337"/>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8208-50DC-D784-18A5-3EB0EAF3C79A}"/>
              </a:ext>
            </a:extLst>
          </p:cNvPr>
          <p:cNvSpPr>
            <a:spLocks noGrp="1"/>
          </p:cNvSpPr>
          <p:nvPr>
            <p:ph type="title"/>
          </p:nvPr>
        </p:nvSpPr>
        <p:spPr/>
        <p:txBody>
          <a:bodyPr/>
          <a:lstStyle/>
          <a:p>
            <a:r>
              <a:rPr lang="en-US" dirty="0"/>
              <a:t>Results: Jitter Ineffectiveness</a:t>
            </a:r>
          </a:p>
        </p:txBody>
      </p:sp>
      <p:sp>
        <p:nvSpPr>
          <p:cNvPr id="3" name="Content Placeholder 2">
            <a:extLst>
              <a:ext uri="{FF2B5EF4-FFF2-40B4-BE49-F238E27FC236}">
                <a16:creationId xmlns:a16="http://schemas.microsoft.com/office/drawing/2014/main" id="{7F8AEAB2-3A11-3FBB-F6A7-529FBC27F798}"/>
              </a:ext>
            </a:extLst>
          </p:cNvPr>
          <p:cNvSpPr>
            <a:spLocks noGrp="1"/>
          </p:cNvSpPr>
          <p:nvPr>
            <p:ph idx="1"/>
          </p:nvPr>
        </p:nvSpPr>
        <p:spPr>
          <a:xfrm>
            <a:off x="639416" y="4634809"/>
            <a:ext cx="11128514" cy="1381678"/>
          </a:xfrm>
        </p:spPr>
        <p:txBody>
          <a:bodyPr>
            <a:normAutofit fontScale="92500" lnSpcReduction="20000"/>
          </a:bodyPr>
          <a:lstStyle/>
          <a:p>
            <a:r>
              <a:rPr lang="en-US" dirty="0"/>
              <a:t>PSD B relied on Jitter of the tail</a:t>
            </a:r>
          </a:p>
          <a:p>
            <a:pPr lvl="1"/>
            <a:r>
              <a:rPr lang="en-US" i="1" dirty="0"/>
              <a:t>Red is RF with Cf-252 data </a:t>
            </a:r>
            <a:r>
              <a:rPr lang="en-US" dirty="0"/>
              <a:t>and </a:t>
            </a:r>
            <a:r>
              <a:rPr lang="en-US" i="1" dirty="0"/>
              <a:t>Blue is Cs-137 data</a:t>
            </a:r>
          </a:p>
          <a:p>
            <a:r>
              <a:rPr lang="en-US" dirty="0"/>
              <a:t>Unable to discriminate between gamma and neutron events regardless of jitter length</a:t>
            </a:r>
          </a:p>
        </p:txBody>
      </p:sp>
      <p:sp>
        <p:nvSpPr>
          <p:cNvPr id="4" name="TextBox 3">
            <a:extLst>
              <a:ext uri="{FF2B5EF4-FFF2-40B4-BE49-F238E27FC236}">
                <a16:creationId xmlns:a16="http://schemas.microsoft.com/office/drawing/2014/main" id="{0AADB268-E5C5-087A-10E9-ABDCB6DC0DFA}"/>
              </a:ext>
            </a:extLst>
          </p:cNvPr>
          <p:cNvSpPr txBox="1"/>
          <p:nvPr/>
        </p:nvSpPr>
        <p:spPr>
          <a:xfrm>
            <a:off x="3280197" y="4083900"/>
            <a:ext cx="563160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13. </a:t>
            </a:r>
            <a:r>
              <a:rPr lang="en-US" sz="1400" kern="0" dirty="0">
                <a:effectLst/>
                <a:latin typeface="Arial" panose="020B0604020202020204" pitchFamily="34" charset="0"/>
                <a:ea typeface="Calibri" panose="020F0502020204030204" pitchFamily="34" charset="0"/>
                <a:cs typeface="Arial" panose="020B0604020202020204" pitchFamily="34" charset="0"/>
              </a:rPr>
              <a:t> Comparison of PSD B to with different jitter lengths</a:t>
            </a:r>
            <a:endParaRPr lang="en-US" sz="1400" dirty="0">
              <a:latin typeface="Arial" panose="020B0604020202020204" pitchFamily="34" charset="0"/>
              <a:cs typeface="Arial" panose="020B0604020202020204" pitchFamily="34" charset="0"/>
            </a:endParaRPr>
          </a:p>
        </p:txBody>
      </p:sp>
      <p:pic>
        <p:nvPicPr>
          <p:cNvPr id="8" name="Picture 7" descr="A red and blue dot on a white background&#10;&#10;Description automatically generated">
            <a:extLst>
              <a:ext uri="{FF2B5EF4-FFF2-40B4-BE49-F238E27FC236}">
                <a16:creationId xmlns:a16="http://schemas.microsoft.com/office/drawing/2014/main" id="{A3F20631-E630-A004-4A79-DF405F23D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4" y="980018"/>
            <a:ext cx="12033250" cy="2898519"/>
          </a:xfrm>
          <a:prstGeom prst="rect">
            <a:avLst/>
          </a:prstGeom>
        </p:spPr>
      </p:pic>
    </p:spTree>
    <p:extLst>
      <p:ext uri="{BB962C8B-B14F-4D97-AF65-F5344CB8AC3E}">
        <p14:creationId xmlns:p14="http://schemas.microsoft.com/office/powerpoint/2010/main" val="3952891530"/>
      </p:ext>
    </p:extLst>
  </p:cSld>
  <p:clrMapOvr>
    <a:masterClrMapping/>
  </p:clrMapOvr>
  <mc:AlternateContent xmlns:mc="http://schemas.openxmlformats.org/markup-compatibility/2006" xmlns:p14="http://schemas.microsoft.com/office/powerpoint/2010/main">
    <mc:Choice Requires="p14">
      <p:transition spd="slow" p14:dur="2000" advTm="18645"/>
    </mc:Choice>
    <mc:Fallback xmlns="">
      <p:transition spd="slow" advTm="1864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B1F-B4CC-4640-A7B7-9D64F34FA692}"/>
              </a:ext>
            </a:extLst>
          </p:cNvPr>
          <p:cNvSpPr>
            <a:spLocks noGrp="1"/>
          </p:cNvSpPr>
          <p:nvPr>
            <p:ph type="title"/>
          </p:nvPr>
        </p:nvSpPr>
        <p:spPr/>
        <p:txBody>
          <a:bodyPr/>
          <a:lstStyle/>
          <a:p>
            <a:r>
              <a:rPr lang="en-US" dirty="0"/>
              <a:t>Introduction and Motivation</a:t>
            </a:r>
          </a:p>
        </p:txBody>
      </p:sp>
      <p:sp>
        <p:nvSpPr>
          <p:cNvPr id="3" name="Content Placeholder 2">
            <a:extLst>
              <a:ext uri="{FF2B5EF4-FFF2-40B4-BE49-F238E27FC236}">
                <a16:creationId xmlns:a16="http://schemas.microsoft.com/office/drawing/2014/main" id="{5EDB77B0-C014-624E-BADF-C83DBA2C78EC}"/>
              </a:ext>
            </a:extLst>
          </p:cNvPr>
          <p:cNvSpPr>
            <a:spLocks noGrp="1"/>
          </p:cNvSpPr>
          <p:nvPr>
            <p:ph idx="1"/>
          </p:nvPr>
        </p:nvSpPr>
        <p:spPr/>
        <p:txBody>
          <a:bodyPr>
            <a:normAutofit/>
          </a:bodyPr>
          <a:lstStyle/>
          <a:p>
            <a:r>
              <a:rPr lang="en-US" dirty="0"/>
              <a:t>Fresh nuclear fuel has similar safeguard and security concerns as spent nuclear fuel but limited research into techniques for radiologically verifying fresh nuclear fuel</a:t>
            </a:r>
          </a:p>
          <a:p>
            <a:pPr lvl="1"/>
            <a:r>
              <a:rPr lang="en-US" dirty="0"/>
              <a:t>Radiological verification requires understanding both nuclear and gamma signatures of fresh nuclear fuel in order to discern small variations in fuel assemblies at a nuclear power plant</a:t>
            </a:r>
          </a:p>
          <a:p>
            <a:pPr lvl="1"/>
            <a:r>
              <a:rPr lang="en-US" dirty="0"/>
              <a:t>Machine learning techniques can prove useful for rapidly identifying and discerning between fresh nuclear fuel</a:t>
            </a:r>
          </a:p>
          <a:p>
            <a:r>
              <a:rPr lang="en-US" i="1" dirty="0"/>
              <a:t>Theory</a:t>
            </a:r>
            <a:r>
              <a:rPr lang="en-US" dirty="0"/>
              <a:t>: Refining pulse shaped discrimination (PSD) techniques should aid in providing machine learning algorithms multiple pulse variables for rapid analysis and identification</a:t>
            </a:r>
          </a:p>
        </p:txBody>
      </p:sp>
    </p:spTree>
    <p:extLst>
      <p:ext uri="{BB962C8B-B14F-4D97-AF65-F5344CB8AC3E}">
        <p14:creationId xmlns:p14="http://schemas.microsoft.com/office/powerpoint/2010/main" val="2551354905"/>
      </p:ext>
    </p:extLst>
  </p:cSld>
  <p:clrMapOvr>
    <a:masterClrMapping/>
  </p:clrMapOvr>
  <mc:AlternateContent xmlns:mc="http://schemas.openxmlformats.org/markup-compatibility/2006" xmlns:p14="http://schemas.microsoft.com/office/powerpoint/2010/main">
    <mc:Choice Requires="p14">
      <p:transition spd="slow" p14:dur="2000" advTm="136064"/>
    </mc:Choice>
    <mc:Fallback xmlns="">
      <p:transition spd="slow" advTm="13606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B1F-B4CC-4640-A7B7-9D64F34FA692}"/>
              </a:ext>
            </a:extLst>
          </p:cNvPr>
          <p:cNvSpPr>
            <a:spLocks noGrp="1"/>
          </p:cNvSpPr>
          <p:nvPr>
            <p:ph type="title"/>
          </p:nvPr>
        </p:nvSpPr>
        <p:spPr/>
        <p:txBody>
          <a:bodyPr/>
          <a:lstStyle/>
          <a:p>
            <a:r>
              <a:rPr lang="en-US" dirty="0"/>
              <a:t>Mission Relevance</a:t>
            </a:r>
          </a:p>
        </p:txBody>
      </p:sp>
      <p:sp>
        <p:nvSpPr>
          <p:cNvPr id="3" name="Content Placeholder 2">
            <a:extLst>
              <a:ext uri="{FF2B5EF4-FFF2-40B4-BE49-F238E27FC236}">
                <a16:creationId xmlns:a16="http://schemas.microsoft.com/office/drawing/2014/main" id="{5EDB77B0-C014-624E-BADF-C83DBA2C78EC}"/>
              </a:ext>
            </a:extLst>
          </p:cNvPr>
          <p:cNvSpPr>
            <a:spLocks noGrp="1"/>
          </p:cNvSpPr>
          <p:nvPr>
            <p:ph idx="1"/>
          </p:nvPr>
        </p:nvSpPr>
        <p:spPr>
          <a:xfrm>
            <a:off x="838200" y="1690688"/>
            <a:ext cx="10515600" cy="4351338"/>
          </a:xfrm>
        </p:spPr>
        <p:txBody>
          <a:bodyPr>
            <a:normAutofit/>
          </a:bodyPr>
          <a:lstStyle/>
          <a:p>
            <a:r>
              <a:rPr lang="en-US" dirty="0"/>
              <a:t>NNSA and members of the nuclear community need high quality, rapid radiological verification equipment that provide much needed information and reassurance in safeguard and security controls</a:t>
            </a:r>
          </a:p>
          <a:p>
            <a:r>
              <a:rPr lang="en-US" dirty="0"/>
              <a:t>Machine Learning, if developed appropriately, has the capability to improve upon signature verification and potentially increase verification speed</a:t>
            </a:r>
          </a:p>
        </p:txBody>
      </p:sp>
    </p:spTree>
    <p:extLst>
      <p:ext uri="{BB962C8B-B14F-4D97-AF65-F5344CB8AC3E}">
        <p14:creationId xmlns:p14="http://schemas.microsoft.com/office/powerpoint/2010/main" val="3601322059"/>
      </p:ext>
    </p:extLst>
  </p:cSld>
  <p:clrMapOvr>
    <a:masterClrMapping/>
  </p:clrMapOvr>
  <mc:AlternateContent xmlns:mc="http://schemas.openxmlformats.org/markup-compatibility/2006" xmlns:p14="http://schemas.microsoft.com/office/powerpoint/2010/main">
    <mc:Choice Requires="p14">
      <p:transition spd="slow" p14:dur="2000" advTm="41941"/>
    </mc:Choice>
    <mc:Fallback xmlns="">
      <p:transition spd="slow" advTm="4194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D4409-53DE-6C1E-F16C-E730E8F84474}"/>
              </a:ext>
            </a:extLst>
          </p:cNvPr>
          <p:cNvSpPr>
            <a:spLocks noGrp="1"/>
          </p:cNvSpPr>
          <p:nvPr>
            <p:ph type="title"/>
          </p:nvPr>
        </p:nvSpPr>
        <p:spPr/>
        <p:txBody>
          <a:bodyPr/>
          <a:lstStyle/>
          <a:p>
            <a:r>
              <a:rPr lang="en-US" dirty="0"/>
              <a:t>Technical Approach</a:t>
            </a:r>
          </a:p>
        </p:txBody>
      </p:sp>
      <p:sp>
        <p:nvSpPr>
          <p:cNvPr id="3" name="Content Placeholder 2">
            <a:extLst>
              <a:ext uri="{FF2B5EF4-FFF2-40B4-BE49-F238E27FC236}">
                <a16:creationId xmlns:a16="http://schemas.microsoft.com/office/drawing/2014/main" id="{FD2C8201-CA6B-DC2C-1329-B6E42627C147}"/>
              </a:ext>
            </a:extLst>
          </p:cNvPr>
          <p:cNvSpPr>
            <a:spLocks noGrp="1"/>
          </p:cNvSpPr>
          <p:nvPr>
            <p:ph idx="1"/>
          </p:nvPr>
        </p:nvSpPr>
        <p:spPr>
          <a:xfrm>
            <a:off x="1181099" y="3624475"/>
            <a:ext cx="10234613" cy="2311153"/>
          </a:xfrm>
        </p:spPr>
        <p:txBody>
          <a:bodyPr>
            <a:normAutofit/>
          </a:bodyPr>
          <a:lstStyle/>
          <a:p>
            <a:pPr lvl="1"/>
            <a:r>
              <a:rPr lang="en-US" dirty="0"/>
              <a:t>Key Findings:</a:t>
            </a:r>
          </a:p>
          <a:p>
            <a:pPr marL="1371600" lvl="2" indent="-457200">
              <a:buFont typeface="+mj-lt"/>
              <a:buAutoNum type="arabicPeriod"/>
            </a:pPr>
            <a:r>
              <a:rPr lang="en-US" b="1" i="1" dirty="0"/>
              <a:t>All detectors </a:t>
            </a:r>
            <a:r>
              <a:rPr lang="en-US" dirty="0"/>
              <a:t>had ability to </a:t>
            </a:r>
            <a:r>
              <a:rPr lang="en-US" b="1" i="1" dirty="0"/>
              <a:t>measure radiological signature difference</a:t>
            </a:r>
            <a:r>
              <a:rPr lang="en-US" dirty="0"/>
              <a:t> with each assembly configuration</a:t>
            </a:r>
          </a:p>
          <a:p>
            <a:pPr marL="1371600" lvl="2" indent="-457200">
              <a:buFont typeface="+mj-lt"/>
              <a:buAutoNum type="arabicPeriod"/>
            </a:pPr>
            <a:r>
              <a:rPr lang="en-US" b="1" i="1" dirty="0"/>
              <a:t>Multi-detector system </a:t>
            </a:r>
            <a:r>
              <a:rPr lang="en-US" dirty="0"/>
              <a:t>for gamma and neutrons </a:t>
            </a:r>
            <a:r>
              <a:rPr lang="en-US" b="1" i="1" dirty="0"/>
              <a:t>needed</a:t>
            </a:r>
            <a:r>
              <a:rPr lang="en-US" dirty="0"/>
              <a:t> to fully capture, identify, and discern fresh nuclear fuel signatures</a:t>
            </a:r>
          </a:p>
          <a:p>
            <a:pPr marL="1371600" lvl="2" indent="-457200">
              <a:buFont typeface="+mj-lt"/>
              <a:buAutoNum type="arabicPeriod"/>
            </a:pPr>
            <a:r>
              <a:rPr lang="en-US" dirty="0"/>
              <a:t>Additional natural uranium configurations &amp; source combinations needed to develop </a:t>
            </a:r>
            <a:r>
              <a:rPr lang="en-US" b="1" i="1" dirty="0"/>
              <a:t>robust data library</a:t>
            </a:r>
          </a:p>
          <a:p>
            <a:endParaRPr lang="en-US" dirty="0"/>
          </a:p>
        </p:txBody>
      </p:sp>
      <p:pic>
        <p:nvPicPr>
          <p:cNvPr id="6" name="Content Placeholder 4" descr="A picture containing indoor, machine, medical equipment, engineering&#10;&#10;Description automatically generated">
            <a:extLst>
              <a:ext uri="{FF2B5EF4-FFF2-40B4-BE49-F238E27FC236}">
                <a16:creationId xmlns:a16="http://schemas.microsoft.com/office/drawing/2014/main" id="{7864DAE5-7274-A197-2C91-4DB1434DA8F5}"/>
              </a:ext>
            </a:extLst>
          </p:cNvPr>
          <p:cNvPicPr>
            <a:picLocks noChangeAspect="1"/>
          </p:cNvPicPr>
          <p:nvPr/>
        </p:nvPicPr>
        <p:blipFill rotWithShape="1">
          <a:blip r:embed="rId3"/>
          <a:srcRect l="15881" t="22064" r="8494" b="35066"/>
          <a:stretch/>
        </p:blipFill>
        <p:spPr>
          <a:xfrm>
            <a:off x="6298405" y="1117847"/>
            <a:ext cx="5435907" cy="2311153"/>
          </a:xfrm>
          <a:prstGeom prst="rect">
            <a:avLst/>
          </a:prstGeom>
        </p:spPr>
      </p:pic>
      <p:sp>
        <p:nvSpPr>
          <p:cNvPr id="4" name="Content Placeholder 2">
            <a:extLst>
              <a:ext uri="{FF2B5EF4-FFF2-40B4-BE49-F238E27FC236}">
                <a16:creationId xmlns:a16="http://schemas.microsoft.com/office/drawing/2014/main" id="{482ED121-BA76-C6C0-1BD2-03F7CD6B2C5E}"/>
              </a:ext>
            </a:extLst>
          </p:cNvPr>
          <p:cNvSpPr txBox="1">
            <a:spLocks/>
          </p:cNvSpPr>
          <p:nvPr/>
        </p:nvSpPr>
        <p:spPr>
          <a:xfrm>
            <a:off x="838199" y="1690687"/>
            <a:ext cx="5460205" cy="200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Previous Work: </a:t>
            </a:r>
          </a:p>
          <a:p>
            <a:pPr lvl="1"/>
            <a:r>
              <a:rPr lang="en-US" sz="2000" b="1" i="1" dirty="0"/>
              <a:t>Evaluated a system of detectors to measure multiple aspects of a multi-variant field from natural uranium in order to assess effectiveness at discerning different configurations</a:t>
            </a:r>
          </a:p>
        </p:txBody>
      </p:sp>
      <p:sp>
        <p:nvSpPr>
          <p:cNvPr id="5" name="TextBox 4">
            <a:extLst>
              <a:ext uri="{FF2B5EF4-FFF2-40B4-BE49-F238E27FC236}">
                <a16:creationId xmlns:a16="http://schemas.microsoft.com/office/drawing/2014/main" id="{5F5A00CD-0D1C-0BB0-608D-A1FAB604456E}"/>
              </a:ext>
            </a:extLst>
          </p:cNvPr>
          <p:cNvSpPr txBox="1"/>
          <p:nvPr/>
        </p:nvSpPr>
        <p:spPr>
          <a:xfrm>
            <a:off x="6298404" y="3362865"/>
            <a:ext cx="5435907" cy="523220"/>
          </a:xfrm>
          <a:prstGeom prst="rect">
            <a:avLst/>
          </a:prstGeom>
          <a:noFill/>
        </p:spPr>
        <p:txBody>
          <a:bodyPr wrap="square" rtlCol="0">
            <a:spAutoFit/>
          </a:bodyPr>
          <a:lstStyle/>
          <a:p>
            <a:pPr algn="l"/>
            <a:r>
              <a:rPr lang="en-US" sz="1400" dirty="0">
                <a:latin typeface="Arial" panose="020B0604020202020204" pitchFamily="34" charset="0"/>
                <a:cs typeface="Arial" panose="020B0604020202020204" pitchFamily="34" charset="0"/>
              </a:rPr>
              <a:t>Fig. 1. A example of several of the natural uranium configurations (left) measured with the system of detectors (right)</a:t>
            </a:r>
          </a:p>
        </p:txBody>
      </p:sp>
    </p:spTree>
    <p:extLst>
      <p:ext uri="{BB962C8B-B14F-4D97-AF65-F5344CB8AC3E}">
        <p14:creationId xmlns:p14="http://schemas.microsoft.com/office/powerpoint/2010/main" val="4166770566"/>
      </p:ext>
    </p:extLst>
  </p:cSld>
  <p:clrMapOvr>
    <a:masterClrMapping/>
  </p:clrMapOvr>
  <mc:AlternateContent xmlns:mc="http://schemas.openxmlformats.org/markup-compatibility/2006" xmlns:p14="http://schemas.microsoft.com/office/powerpoint/2010/main">
    <mc:Choice Requires="p14">
      <p:transition spd="slow" p14:dur="2000" advTm="101962"/>
    </mc:Choice>
    <mc:Fallback xmlns="">
      <p:transition spd="slow" advTm="10196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C188-0D14-B1C3-8EF5-5AFB2123E084}"/>
              </a:ext>
            </a:extLst>
          </p:cNvPr>
          <p:cNvSpPr>
            <a:spLocks noGrp="1"/>
          </p:cNvSpPr>
          <p:nvPr>
            <p:ph type="title"/>
          </p:nvPr>
        </p:nvSpPr>
        <p:spPr/>
        <p:txBody>
          <a:bodyPr/>
          <a:lstStyle/>
          <a:p>
            <a:r>
              <a:rPr lang="en-US" dirty="0"/>
              <a:t>Technical Approach</a:t>
            </a:r>
          </a:p>
        </p:txBody>
      </p:sp>
      <p:sp>
        <p:nvSpPr>
          <p:cNvPr id="3" name="Content Placeholder 2">
            <a:extLst>
              <a:ext uri="{FF2B5EF4-FFF2-40B4-BE49-F238E27FC236}">
                <a16:creationId xmlns:a16="http://schemas.microsoft.com/office/drawing/2014/main" id="{3FD49BF9-0D8D-0926-A68D-68D4B672DEE5}"/>
              </a:ext>
            </a:extLst>
          </p:cNvPr>
          <p:cNvSpPr>
            <a:spLocks noGrp="1"/>
          </p:cNvSpPr>
          <p:nvPr>
            <p:ph idx="1"/>
          </p:nvPr>
        </p:nvSpPr>
        <p:spPr>
          <a:xfrm>
            <a:off x="838199" y="1684304"/>
            <a:ext cx="5901908" cy="4351338"/>
          </a:xfrm>
        </p:spPr>
        <p:txBody>
          <a:bodyPr>
            <a:normAutofit fontScale="85000" lnSpcReduction="10000"/>
          </a:bodyPr>
          <a:lstStyle/>
          <a:p>
            <a:r>
              <a:rPr lang="en-US" sz="2800" dirty="0"/>
              <a:t>Key Finding 3 meant needing to obtain data from other avenues than UF</a:t>
            </a:r>
          </a:p>
          <a:p>
            <a:pPr lvl="1"/>
            <a:r>
              <a:rPr lang="en-US" dirty="0"/>
              <a:t>Measurements conducted at Device Assembly Facility </a:t>
            </a:r>
            <a:r>
              <a:rPr lang="en-US" sz="2400" dirty="0"/>
              <a:t>at the Nevada Nuclear Security Site </a:t>
            </a:r>
            <a:endParaRPr lang="en-US" dirty="0"/>
          </a:p>
          <a:p>
            <a:r>
              <a:rPr lang="en-US" dirty="0"/>
              <a:t>Cs</a:t>
            </a:r>
            <a:r>
              <a:rPr lang="en-US" baseline="-25000" dirty="0"/>
              <a:t>2</a:t>
            </a:r>
            <a:r>
              <a:rPr lang="en-US" dirty="0"/>
              <a:t>LiYCl</a:t>
            </a:r>
            <a:r>
              <a:rPr lang="en-US" baseline="-25000" dirty="0"/>
              <a:t>6</a:t>
            </a:r>
            <a:r>
              <a:rPr lang="en-US" dirty="0"/>
              <a:t>:Ce</a:t>
            </a:r>
            <a:r>
              <a:rPr lang="en-US" baseline="30000" dirty="0"/>
              <a:t>3+</a:t>
            </a:r>
            <a:r>
              <a:rPr lang="en-US" dirty="0"/>
              <a:t>(CLYC) scintillation detector </a:t>
            </a:r>
            <a:r>
              <a:rPr lang="en-US" sz="2800" dirty="0"/>
              <a:t>used for all measurements</a:t>
            </a:r>
            <a:endParaRPr lang="en-US" sz="2400" dirty="0">
              <a:effectLst/>
            </a:endParaRPr>
          </a:p>
          <a:p>
            <a:pPr lvl="1"/>
            <a:r>
              <a:rPr lang="en-US" sz="2000" dirty="0"/>
              <a:t>Good at PSD but also great for gamma measurements</a:t>
            </a:r>
          </a:p>
          <a:p>
            <a:pPr lvl="1"/>
            <a:r>
              <a:rPr lang="en-US" sz="2000" dirty="0"/>
              <a:t>High device cost</a:t>
            </a:r>
          </a:p>
          <a:p>
            <a:pPr lvl="1"/>
            <a:r>
              <a:rPr lang="en-US" sz="2000" dirty="0"/>
              <a:t>Utilizes crystal scintillation and discerns both thermal and fast neutrons</a:t>
            </a:r>
          </a:p>
          <a:p>
            <a:r>
              <a:rPr lang="en-US" sz="2400" dirty="0"/>
              <a:t>8 different experimental configuration datasets used for PSD refinement</a:t>
            </a:r>
          </a:p>
          <a:p>
            <a:pPr lvl="1"/>
            <a:r>
              <a:rPr lang="en-US" sz="2000" dirty="0"/>
              <a:t>Multiple configurations of Rocky Flats (RF) </a:t>
            </a:r>
            <a:r>
              <a:rPr lang="en-US" sz="2000" dirty="0" err="1"/>
              <a:t>hemishells</a:t>
            </a:r>
            <a:r>
              <a:rPr lang="en-US" sz="2000" dirty="0"/>
              <a:t> (highly enriched uranium)</a:t>
            </a:r>
          </a:p>
          <a:p>
            <a:pPr lvl="1"/>
            <a:r>
              <a:rPr lang="en-US" sz="2000" dirty="0"/>
              <a:t>Beryllium-Reflected Plutonium (</a:t>
            </a:r>
            <a:r>
              <a:rPr lang="en-US" sz="2000" dirty="0" err="1"/>
              <a:t>BeRP</a:t>
            </a:r>
            <a:r>
              <a:rPr lang="en-US" sz="2000" dirty="0"/>
              <a:t>) ball</a:t>
            </a:r>
          </a:p>
          <a:p>
            <a:endParaRPr lang="en-US" sz="2800" dirty="0"/>
          </a:p>
          <a:p>
            <a:endParaRPr lang="en-US" dirty="0"/>
          </a:p>
        </p:txBody>
      </p:sp>
      <p:sp>
        <p:nvSpPr>
          <p:cNvPr id="8" name="TextBox 7">
            <a:extLst>
              <a:ext uri="{FF2B5EF4-FFF2-40B4-BE49-F238E27FC236}">
                <a16:creationId xmlns:a16="http://schemas.microsoft.com/office/drawing/2014/main" id="{46EB193A-38CF-E59D-818E-43E4564D7BF4}"/>
              </a:ext>
            </a:extLst>
          </p:cNvPr>
          <p:cNvSpPr txBox="1"/>
          <p:nvPr/>
        </p:nvSpPr>
        <p:spPr>
          <a:xfrm>
            <a:off x="7015323" y="575043"/>
            <a:ext cx="1748121" cy="353943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3. </a:t>
            </a:r>
            <a:r>
              <a:rPr lang="en-US" sz="1400" dirty="0">
                <a:effectLst/>
                <a:latin typeface="Arial" panose="020B0604020202020204" pitchFamily="34" charset="0"/>
                <a:ea typeface="Calibri" panose="020F0502020204030204" pitchFamily="34" charset="0"/>
                <a:cs typeface="Arial" panose="020B0604020202020204" pitchFamily="34" charset="0"/>
              </a:rPr>
              <a:t>Two of the set-ups utilizing both the University of Florida’s CLYC detector and the He-3 NOMAD and EJ-309 detectors provided by LANL (top and </a:t>
            </a:r>
            <a:r>
              <a:rPr lang="en-US" sz="1400" dirty="0">
                <a:latin typeface="Arial" panose="020B0604020202020204" pitchFamily="34" charset="0"/>
                <a:ea typeface="Calibri" panose="020F0502020204030204" pitchFamily="34" charset="0"/>
                <a:cs typeface="Arial" panose="020B0604020202020204" pitchFamily="34" charset="0"/>
              </a:rPr>
              <a:t>middle) photos taken and provided by NCERC</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a:latin typeface="Arial" panose="020B0604020202020204" pitchFamily="34" charset="0"/>
                <a:ea typeface="Calibri" panose="020F0502020204030204" pitchFamily="34" charset="0"/>
                <a:cs typeface="Arial" panose="020B0604020202020204" pitchFamily="34" charset="0"/>
              </a:rPr>
              <a:t>an image of the UF CLYC detector (bottom) photo taken by the author</a:t>
            </a:r>
            <a:endParaRPr lang="en-US" sz="1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6F682EA-6803-205E-98A1-940C4EFB4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100" y="282542"/>
            <a:ext cx="4508500" cy="5753100"/>
          </a:xfrm>
          <a:prstGeom prst="rect">
            <a:avLst/>
          </a:prstGeom>
        </p:spPr>
      </p:pic>
    </p:spTree>
    <p:extLst>
      <p:ext uri="{BB962C8B-B14F-4D97-AF65-F5344CB8AC3E}">
        <p14:creationId xmlns:p14="http://schemas.microsoft.com/office/powerpoint/2010/main" val="2465675668"/>
      </p:ext>
    </p:extLst>
  </p:cSld>
  <p:clrMapOvr>
    <a:masterClrMapping/>
  </p:clrMapOvr>
  <mc:AlternateContent xmlns:mc="http://schemas.openxmlformats.org/markup-compatibility/2006" xmlns:p14="http://schemas.microsoft.com/office/powerpoint/2010/main">
    <mc:Choice Requires="p14">
      <p:transition spd="slow" p14:dur="2000" advTm="91189"/>
    </mc:Choice>
    <mc:Fallback xmlns="">
      <p:transition spd="slow" advTm="9118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DCC7-CF81-AEA2-36D2-787A9C2792CE}"/>
              </a:ext>
            </a:extLst>
          </p:cNvPr>
          <p:cNvSpPr>
            <a:spLocks noGrp="1"/>
          </p:cNvSpPr>
          <p:nvPr>
            <p:ph type="title"/>
          </p:nvPr>
        </p:nvSpPr>
        <p:spPr/>
        <p:txBody>
          <a:bodyPr/>
          <a:lstStyle/>
          <a:p>
            <a:r>
              <a:rPr lang="en-US" dirty="0"/>
              <a:t>Results: Methodology</a:t>
            </a:r>
          </a:p>
        </p:txBody>
      </p:sp>
      <p:sp>
        <p:nvSpPr>
          <p:cNvPr id="3" name="Content Placeholder 2">
            <a:extLst>
              <a:ext uri="{FF2B5EF4-FFF2-40B4-BE49-F238E27FC236}">
                <a16:creationId xmlns:a16="http://schemas.microsoft.com/office/drawing/2014/main" id="{2C8612D8-6C6C-53CB-6D5E-7F0B4EB6372C}"/>
              </a:ext>
            </a:extLst>
          </p:cNvPr>
          <p:cNvSpPr>
            <a:spLocks noGrp="1"/>
          </p:cNvSpPr>
          <p:nvPr>
            <p:ph idx="1"/>
          </p:nvPr>
        </p:nvSpPr>
        <p:spPr>
          <a:xfrm>
            <a:off x="838199" y="1684303"/>
            <a:ext cx="6225209" cy="4504461"/>
          </a:xfrm>
        </p:spPr>
        <p:txBody>
          <a:bodyPr>
            <a:normAutofit fontScale="62500" lnSpcReduction="20000"/>
          </a:bodyPr>
          <a:lstStyle/>
          <a:p>
            <a:r>
              <a:rPr lang="en-US" sz="4000" dirty="0"/>
              <a:t>Goal: </a:t>
            </a:r>
          </a:p>
          <a:p>
            <a:pPr lvl="1"/>
            <a:r>
              <a:rPr lang="en-US" sz="2900" dirty="0"/>
              <a:t>Refinement of PSD for rapid verification analysis</a:t>
            </a:r>
          </a:p>
          <a:p>
            <a:pPr lvl="1"/>
            <a:r>
              <a:rPr lang="en-US" sz="2900" dirty="0"/>
              <a:t>Gamma Energy Spectrums for Special Nuclear Materials</a:t>
            </a:r>
          </a:p>
          <a:p>
            <a:r>
              <a:rPr lang="en-US" sz="4000" dirty="0"/>
              <a:t>Six pulse criteria considered</a:t>
            </a:r>
          </a:p>
          <a:p>
            <a:pPr lvl="1"/>
            <a:r>
              <a:rPr lang="en-US" sz="2900" dirty="0"/>
              <a:t>Total area of the pulse (</a:t>
            </a:r>
            <a:r>
              <a:rPr lang="en-US" sz="2900" i="1" dirty="0" err="1"/>
              <a:t>qtotal</a:t>
            </a:r>
            <a:r>
              <a:rPr lang="en-US" sz="2900" dirty="0"/>
              <a:t>)</a:t>
            </a:r>
          </a:p>
          <a:p>
            <a:pPr lvl="1"/>
            <a:r>
              <a:rPr lang="en-US" sz="2900" dirty="0"/>
              <a:t>Tail area of the pulse (</a:t>
            </a:r>
            <a:r>
              <a:rPr lang="en-US" sz="2900" i="1" dirty="0" err="1"/>
              <a:t>qtail</a:t>
            </a:r>
            <a:r>
              <a:rPr lang="en-US" sz="2900" dirty="0"/>
              <a:t>)</a:t>
            </a:r>
          </a:p>
          <a:p>
            <a:pPr lvl="1"/>
            <a:r>
              <a:rPr lang="en-US" sz="2900" dirty="0" err="1"/>
              <a:t>Qratio</a:t>
            </a:r>
            <a:r>
              <a:rPr lang="en-US" sz="2900" dirty="0"/>
              <a:t> (</a:t>
            </a:r>
            <a:r>
              <a:rPr lang="en-US" sz="2900" dirty="0" err="1"/>
              <a:t>qtail</a:t>
            </a:r>
            <a:r>
              <a:rPr lang="en-US" sz="2900" dirty="0"/>
              <a:t>/</a:t>
            </a:r>
            <a:r>
              <a:rPr lang="en-US" sz="2900" dirty="0" err="1"/>
              <a:t>qtotal</a:t>
            </a:r>
            <a:r>
              <a:rPr lang="en-US" sz="2900" dirty="0"/>
              <a:t>)</a:t>
            </a:r>
          </a:p>
          <a:p>
            <a:pPr lvl="1"/>
            <a:r>
              <a:rPr lang="en-US" sz="2900" dirty="0"/>
              <a:t>Peak Amplitude (amp)</a:t>
            </a:r>
          </a:p>
          <a:p>
            <a:pPr lvl="1"/>
            <a:r>
              <a:rPr lang="en-US" sz="2900" dirty="0"/>
              <a:t>Difference of the peaks of the tail (jitter)</a:t>
            </a:r>
          </a:p>
          <a:p>
            <a:pPr lvl="1"/>
            <a:r>
              <a:rPr lang="en-US" sz="2900" dirty="0"/>
              <a:t>Logarithmic of the Tail Discrimination Factor (</a:t>
            </a:r>
            <a:r>
              <a:rPr lang="en-US" sz="2900" dirty="0" err="1"/>
              <a:t>dflog</a:t>
            </a:r>
            <a:r>
              <a:rPr lang="en-US" sz="2900" dirty="0"/>
              <a:t>)</a:t>
            </a:r>
          </a:p>
          <a:p>
            <a:r>
              <a:rPr lang="en-US" sz="4000" dirty="0"/>
              <a:t>Evaluated:</a:t>
            </a:r>
          </a:p>
          <a:p>
            <a:pPr lvl="1"/>
            <a:r>
              <a:rPr lang="en-US" sz="2900" dirty="0"/>
              <a:t>Four different “Tail” lengths for CLYC</a:t>
            </a:r>
          </a:p>
          <a:p>
            <a:pPr lvl="1"/>
            <a:r>
              <a:rPr lang="en-US" sz="2900" dirty="0"/>
              <a:t>Five PSD techniques</a:t>
            </a:r>
          </a:p>
          <a:p>
            <a:pPr lvl="1"/>
            <a:r>
              <a:rPr lang="en-US" sz="2900" dirty="0"/>
              <a:t>Three different pulse smoothing lengths</a:t>
            </a:r>
          </a:p>
          <a:p>
            <a:pPr lvl="1"/>
            <a:r>
              <a:rPr lang="en-US" sz="2900" dirty="0"/>
              <a:t>Gamma energy spectrums for two pulse trigger lengths</a:t>
            </a:r>
          </a:p>
          <a:p>
            <a:endParaRPr lang="en-US" dirty="0"/>
          </a:p>
        </p:txBody>
      </p:sp>
      <p:sp>
        <p:nvSpPr>
          <p:cNvPr id="5" name="TextBox 4">
            <a:extLst>
              <a:ext uri="{FF2B5EF4-FFF2-40B4-BE49-F238E27FC236}">
                <a16:creationId xmlns:a16="http://schemas.microsoft.com/office/drawing/2014/main" id="{BF97AB4F-4723-8898-C602-5F48FE448BB4}"/>
              </a:ext>
            </a:extLst>
          </p:cNvPr>
          <p:cNvSpPr txBox="1"/>
          <p:nvPr/>
        </p:nvSpPr>
        <p:spPr>
          <a:xfrm>
            <a:off x="8759686" y="4136166"/>
            <a:ext cx="3207385" cy="738664"/>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Fig. 4. </a:t>
            </a:r>
            <a:r>
              <a:rPr lang="en-US" sz="1400" kern="0" dirty="0">
                <a:effectLst/>
                <a:latin typeface="Arial" panose="020B0604020202020204" pitchFamily="34" charset="0"/>
                <a:ea typeface="Calibri" panose="020F0502020204030204" pitchFamily="34" charset="0"/>
                <a:cs typeface="Arial" panose="020B0604020202020204" pitchFamily="34" charset="0"/>
              </a:rPr>
              <a:t> Cat Barker and Brice Turner are pictured in front of the DAF set-up; photo taken and provided by NCERC</a:t>
            </a:r>
            <a:r>
              <a:rPr lang="en-US" sz="1400" dirty="0">
                <a:effectLst/>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p:pic>
        <p:nvPicPr>
          <p:cNvPr id="9" name="Picture 8" descr="A group of people working on laptops&#10;&#10;Description automatically generated">
            <a:extLst>
              <a:ext uri="{FF2B5EF4-FFF2-40B4-BE49-F238E27FC236}">
                <a16:creationId xmlns:a16="http://schemas.microsoft.com/office/drawing/2014/main" id="{5B72EEC9-D9BC-671E-DD77-C28565471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271" y="743333"/>
            <a:ext cx="5003800" cy="3200400"/>
          </a:xfrm>
          <a:prstGeom prst="rect">
            <a:avLst/>
          </a:prstGeom>
        </p:spPr>
      </p:pic>
    </p:spTree>
    <p:extLst>
      <p:ext uri="{BB962C8B-B14F-4D97-AF65-F5344CB8AC3E}">
        <p14:creationId xmlns:p14="http://schemas.microsoft.com/office/powerpoint/2010/main" val="2940107078"/>
      </p:ext>
    </p:extLst>
  </p:cSld>
  <p:clrMapOvr>
    <a:masterClrMapping/>
  </p:clrMapOvr>
  <mc:AlternateContent xmlns:mc="http://schemas.openxmlformats.org/markup-compatibility/2006" xmlns:p14="http://schemas.microsoft.com/office/powerpoint/2010/main">
    <mc:Choice Requires="p14">
      <p:transition spd="slow" p14:dur="2000" advTm="86506"/>
    </mc:Choice>
    <mc:Fallback xmlns="">
      <p:transition spd="slow" advTm="8650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8EC5-19A9-2DF6-72FC-CAE0DF622083}"/>
              </a:ext>
            </a:extLst>
          </p:cNvPr>
          <p:cNvSpPr>
            <a:spLocks noGrp="1"/>
          </p:cNvSpPr>
          <p:nvPr>
            <p:ph type="title"/>
          </p:nvPr>
        </p:nvSpPr>
        <p:spPr/>
        <p:txBody>
          <a:bodyPr/>
          <a:lstStyle/>
          <a:p>
            <a:r>
              <a:rPr lang="en-US" dirty="0"/>
              <a:t>Results: Tail Integration Analysis</a:t>
            </a:r>
          </a:p>
        </p:txBody>
      </p:sp>
      <p:sp>
        <p:nvSpPr>
          <p:cNvPr id="3" name="Content Placeholder 2">
            <a:extLst>
              <a:ext uri="{FF2B5EF4-FFF2-40B4-BE49-F238E27FC236}">
                <a16:creationId xmlns:a16="http://schemas.microsoft.com/office/drawing/2014/main" id="{27D12049-B02B-CDA6-7170-E0664D1EA474}"/>
              </a:ext>
            </a:extLst>
          </p:cNvPr>
          <p:cNvSpPr>
            <a:spLocks noGrp="1"/>
          </p:cNvSpPr>
          <p:nvPr>
            <p:ph idx="1"/>
          </p:nvPr>
        </p:nvSpPr>
        <p:spPr>
          <a:xfrm>
            <a:off x="838200" y="1684304"/>
            <a:ext cx="5119481" cy="4351338"/>
          </a:xfrm>
        </p:spPr>
        <p:txBody>
          <a:bodyPr/>
          <a:lstStyle/>
          <a:p>
            <a:r>
              <a:rPr lang="en-US" dirty="0"/>
              <a:t>Sample of 10 CLYC pulses (12000 ns long)</a:t>
            </a:r>
          </a:p>
          <a:p>
            <a:r>
              <a:rPr lang="en-US" dirty="0"/>
              <a:t>Tail A: 50-2000 ns</a:t>
            </a:r>
          </a:p>
          <a:p>
            <a:r>
              <a:rPr lang="en-US" dirty="0"/>
              <a:t>Tail B: 4000-8000 ns</a:t>
            </a:r>
          </a:p>
        </p:txBody>
      </p:sp>
      <p:sp>
        <p:nvSpPr>
          <p:cNvPr id="7" name="TextBox 6">
            <a:extLst>
              <a:ext uri="{FF2B5EF4-FFF2-40B4-BE49-F238E27FC236}">
                <a16:creationId xmlns:a16="http://schemas.microsoft.com/office/drawing/2014/main" id="{FFA71B13-E9D8-3955-AFA1-79E32EAA6E72}"/>
              </a:ext>
            </a:extLst>
          </p:cNvPr>
          <p:cNvSpPr txBox="1"/>
          <p:nvPr/>
        </p:nvSpPr>
        <p:spPr>
          <a:xfrm>
            <a:off x="3445565" y="5161084"/>
            <a:ext cx="280576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5. </a:t>
            </a:r>
            <a:r>
              <a:rPr lang="en-US" sz="1400" kern="0" dirty="0">
                <a:effectLst/>
                <a:latin typeface="Arial" panose="020B0604020202020204" pitchFamily="34" charset="0"/>
                <a:ea typeface="Calibri" panose="020F0502020204030204" pitchFamily="34" charset="0"/>
                <a:cs typeface="Arial" panose="020B0604020202020204" pitchFamily="34" charset="0"/>
              </a:rPr>
              <a:t> Raw CLYC pulses using STRUCK digitizer</a:t>
            </a:r>
            <a:endParaRPr lang="en-US" sz="1400" dirty="0">
              <a:latin typeface="Arial" panose="020B0604020202020204" pitchFamily="34" charset="0"/>
              <a:cs typeface="Arial" panose="020B0604020202020204" pitchFamily="34" charset="0"/>
            </a:endParaRPr>
          </a:p>
        </p:txBody>
      </p:sp>
      <p:pic>
        <p:nvPicPr>
          <p:cNvPr id="15" name="Picture 14" descr="A graph of a number of data&#10;&#10;Description automatically generated with medium confidence">
            <a:extLst>
              <a:ext uri="{FF2B5EF4-FFF2-40B4-BE49-F238E27FC236}">
                <a16:creationId xmlns:a16="http://schemas.microsoft.com/office/drawing/2014/main" id="{467AFF8B-75BD-FE5B-1012-A25F05FDC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900" y="1162051"/>
            <a:ext cx="6134100" cy="4800600"/>
          </a:xfrm>
          <a:prstGeom prst="rect">
            <a:avLst/>
          </a:prstGeom>
        </p:spPr>
      </p:pic>
    </p:spTree>
    <p:extLst>
      <p:ext uri="{BB962C8B-B14F-4D97-AF65-F5344CB8AC3E}">
        <p14:creationId xmlns:p14="http://schemas.microsoft.com/office/powerpoint/2010/main" val="111201720"/>
      </p:ext>
    </p:extLst>
  </p:cSld>
  <p:clrMapOvr>
    <a:masterClrMapping/>
  </p:clrMapOvr>
  <mc:AlternateContent xmlns:mc="http://schemas.openxmlformats.org/markup-compatibility/2006" xmlns:p14="http://schemas.microsoft.com/office/powerpoint/2010/main">
    <mc:Choice Requires="p14">
      <p:transition spd="slow" p14:dur="2000" advTm="73056"/>
    </mc:Choice>
    <mc:Fallback xmlns="">
      <p:transition spd="slow" advTm="7305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graph&#10;&#10;Description automatically generated">
            <a:extLst>
              <a:ext uri="{FF2B5EF4-FFF2-40B4-BE49-F238E27FC236}">
                <a16:creationId xmlns:a16="http://schemas.microsoft.com/office/drawing/2014/main" id="{A0ABFF53-903A-D9D6-461C-7138E4517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8280" y="0"/>
            <a:ext cx="4178300" cy="6553200"/>
          </a:xfrm>
          <a:prstGeom prst="rect">
            <a:avLst/>
          </a:prstGeom>
        </p:spPr>
      </p:pic>
      <p:sp>
        <p:nvSpPr>
          <p:cNvPr id="2" name="Title 1">
            <a:extLst>
              <a:ext uri="{FF2B5EF4-FFF2-40B4-BE49-F238E27FC236}">
                <a16:creationId xmlns:a16="http://schemas.microsoft.com/office/drawing/2014/main" id="{3DA98EC5-19A9-2DF6-72FC-CAE0DF622083}"/>
              </a:ext>
            </a:extLst>
          </p:cNvPr>
          <p:cNvSpPr>
            <a:spLocks noGrp="1"/>
          </p:cNvSpPr>
          <p:nvPr>
            <p:ph type="title"/>
          </p:nvPr>
        </p:nvSpPr>
        <p:spPr/>
        <p:txBody>
          <a:bodyPr/>
          <a:lstStyle/>
          <a:p>
            <a:r>
              <a:rPr lang="en-US" dirty="0"/>
              <a:t>Results: Tail Integration Analysis</a:t>
            </a:r>
          </a:p>
        </p:txBody>
      </p:sp>
      <p:sp>
        <p:nvSpPr>
          <p:cNvPr id="3" name="Content Placeholder 2">
            <a:extLst>
              <a:ext uri="{FF2B5EF4-FFF2-40B4-BE49-F238E27FC236}">
                <a16:creationId xmlns:a16="http://schemas.microsoft.com/office/drawing/2014/main" id="{27D12049-B02B-CDA6-7170-E0664D1EA474}"/>
              </a:ext>
            </a:extLst>
          </p:cNvPr>
          <p:cNvSpPr>
            <a:spLocks noGrp="1"/>
          </p:cNvSpPr>
          <p:nvPr>
            <p:ph idx="1"/>
          </p:nvPr>
        </p:nvSpPr>
        <p:spPr>
          <a:xfrm>
            <a:off x="838200" y="1684304"/>
            <a:ext cx="5119481" cy="4351338"/>
          </a:xfrm>
        </p:spPr>
        <p:txBody>
          <a:bodyPr/>
          <a:lstStyle/>
          <a:p>
            <a:r>
              <a:rPr lang="en-US" dirty="0"/>
              <a:t>Sample of 10 CLYC pulses (12000 ns long)</a:t>
            </a:r>
          </a:p>
          <a:p>
            <a:r>
              <a:rPr lang="en-US" dirty="0"/>
              <a:t>Tail A: 50-2000 ns</a:t>
            </a:r>
          </a:p>
          <a:p>
            <a:pPr lvl="1"/>
            <a:r>
              <a:rPr lang="en-US" dirty="0"/>
              <a:t>Showed variation</a:t>
            </a:r>
          </a:p>
          <a:p>
            <a:r>
              <a:rPr lang="en-US" dirty="0"/>
              <a:t>Tail B: 4000-8000 ns</a:t>
            </a:r>
          </a:p>
          <a:p>
            <a:pPr lvl="1"/>
            <a:r>
              <a:rPr lang="en-US" dirty="0"/>
              <a:t>Showed </a:t>
            </a:r>
            <a:r>
              <a:rPr lang="en-US" i="1" dirty="0"/>
              <a:t>little</a:t>
            </a:r>
            <a:r>
              <a:rPr lang="en-US" dirty="0"/>
              <a:t> pulse variation</a:t>
            </a:r>
          </a:p>
        </p:txBody>
      </p:sp>
      <p:sp>
        <p:nvSpPr>
          <p:cNvPr id="4" name="TextBox 3">
            <a:extLst>
              <a:ext uri="{FF2B5EF4-FFF2-40B4-BE49-F238E27FC236}">
                <a16:creationId xmlns:a16="http://schemas.microsoft.com/office/drawing/2014/main" id="{E4D4FAD3-07AF-9524-2572-652E14E2ACF1}"/>
              </a:ext>
            </a:extLst>
          </p:cNvPr>
          <p:cNvSpPr txBox="1"/>
          <p:nvPr/>
        </p:nvSpPr>
        <p:spPr>
          <a:xfrm>
            <a:off x="6026841" y="2367695"/>
            <a:ext cx="223777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6. </a:t>
            </a:r>
            <a:r>
              <a:rPr lang="en-US" sz="1400" kern="0" dirty="0">
                <a:effectLst/>
                <a:latin typeface="Arial" panose="020B0604020202020204" pitchFamily="34" charset="0"/>
                <a:ea typeface="Calibri" panose="020F0502020204030204" pitchFamily="34" charset="0"/>
                <a:cs typeface="Arial" panose="020B0604020202020204" pitchFamily="34" charset="0"/>
              </a:rPr>
              <a:t> Narrowed Tail A of 10 CLYC pulses</a:t>
            </a:r>
            <a:endParaRPr lang="en-US" sz="1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7B1F427-FBE0-F1D2-656F-7653468CB873}"/>
              </a:ext>
            </a:extLst>
          </p:cNvPr>
          <p:cNvSpPr txBox="1"/>
          <p:nvPr/>
        </p:nvSpPr>
        <p:spPr>
          <a:xfrm>
            <a:off x="6029637" y="5549354"/>
            <a:ext cx="223777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7. </a:t>
            </a:r>
            <a:r>
              <a:rPr lang="en-US" sz="1400" kern="0" dirty="0">
                <a:effectLst/>
                <a:latin typeface="Arial" panose="020B0604020202020204" pitchFamily="34" charset="0"/>
                <a:ea typeface="Calibri" panose="020F0502020204030204" pitchFamily="34" charset="0"/>
                <a:cs typeface="Arial" panose="020B0604020202020204" pitchFamily="34" charset="0"/>
              </a:rPr>
              <a:t> Narrowed Tail B of 10 CLYC pulses</a:t>
            </a:r>
            <a:endParaRPr lang="en-US" sz="1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5AB98BD-3EE8-2EFA-E51C-EDECB6F47506}"/>
              </a:ext>
            </a:extLst>
          </p:cNvPr>
          <p:cNvSpPr/>
          <p:nvPr/>
        </p:nvSpPr>
        <p:spPr>
          <a:xfrm>
            <a:off x="10468829" y="570190"/>
            <a:ext cx="1246092" cy="742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8E804C-1866-07A1-23AC-271F7796C38B}"/>
              </a:ext>
            </a:extLst>
          </p:cNvPr>
          <p:cNvSpPr/>
          <p:nvPr/>
        </p:nvSpPr>
        <p:spPr>
          <a:xfrm>
            <a:off x="10468829" y="3798623"/>
            <a:ext cx="1246092" cy="742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40019"/>
      </p:ext>
    </p:extLst>
  </p:cSld>
  <p:clrMapOvr>
    <a:masterClrMapping/>
  </p:clrMapOvr>
  <mc:AlternateContent xmlns:mc="http://schemas.openxmlformats.org/markup-compatibility/2006" xmlns:p14="http://schemas.microsoft.com/office/powerpoint/2010/main">
    <mc:Choice Requires="p14">
      <p:transition spd="slow" p14:dur="2000" advTm="14197"/>
    </mc:Choice>
    <mc:Fallback xmlns="">
      <p:transition spd="slow" advTm="1419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8EC5-19A9-2DF6-72FC-CAE0DF622083}"/>
              </a:ext>
            </a:extLst>
          </p:cNvPr>
          <p:cNvSpPr>
            <a:spLocks noGrp="1"/>
          </p:cNvSpPr>
          <p:nvPr>
            <p:ph type="title"/>
          </p:nvPr>
        </p:nvSpPr>
        <p:spPr/>
        <p:txBody>
          <a:bodyPr/>
          <a:lstStyle/>
          <a:p>
            <a:r>
              <a:rPr lang="en-US" dirty="0"/>
              <a:t>Results: Tail Integration Analysis</a:t>
            </a:r>
          </a:p>
        </p:txBody>
      </p:sp>
      <p:sp>
        <p:nvSpPr>
          <p:cNvPr id="3" name="Content Placeholder 2">
            <a:extLst>
              <a:ext uri="{FF2B5EF4-FFF2-40B4-BE49-F238E27FC236}">
                <a16:creationId xmlns:a16="http://schemas.microsoft.com/office/drawing/2014/main" id="{27D12049-B02B-CDA6-7170-E0664D1EA474}"/>
              </a:ext>
            </a:extLst>
          </p:cNvPr>
          <p:cNvSpPr>
            <a:spLocks noGrp="1"/>
          </p:cNvSpPr>
          <p:nvPr>
            <p:ph idx="1"/>
          </p:nvPr>
        </p:nvSpPr>
        <p:spPr>
          <a:xfrm>
            <a:off x="838200" y="1684304"/>
            <a:ext cx="5119481" cy="4351338"/>
          </a:xfrm>
        </p:spPr>
        <p:txBody>
          <a:bodyPr/>
          <a:lstStyle/>
          <a:p>
            <a:r>
              <a:rPr lang="en-US" dirty="0"/>
              <a:t>Sample of CLYC pulses (12000 ns long)</a:t>
            </a:r>
          </a:p>
          <a:p>
            <a:r>
              <a:rPr lang="en-US" dirty="0"/>
              <a:t>Tail A: 100-2000 ns</a:t>
            </a:r>
          </a:p>
          <a:p>
            <a:pPr lvl="1"/>
            <a:r>
              <a:rPr lang="en-US" dirty="0"/>
              <a:t>Showed greatest variation</a:t>
            </a:r>
          </a:p>
          <a:p>
            <a:pPr lvl="1"/>
            <a:r>
              <a:rPr lang="en-US" dirty="0"/>
              <a:t>Evaluated </a:t>
            </a:r>
            <a:r>
              <a:rPr lang="en-US" i="1" dirty="0"/>
              <a:t>two additional tail lengths</a:t>
            </a:r>
          </a:p>
          <a:p>
            <a:pPr lvl="2"/>
            <a:r>
              <a:rPr lang="en-US" dirty="0"/>
              <a:t>Tail C: 100-800 ns</a:t>
            </a:r>
          </a:p>
          <a:p>
            <a:pPr lvl="2"/>
            <a:r>
              <a:rPr lang="en-US" dirty="0"/>
              <a:t>Tail D: 1400-2000 ns</a:t>
            </a:r>
          </a:p>
          <a:p>
            <a:r>
              <a:rPr lang="en-US" strike="sngStrike" dirty="0"/>
              <a:t>Tail B: 4000-8000 ns</a:t>
            </a:r>
          </a:p>
          <a:p>
            <a:pPr lvl="1"/>
            <a:r>
              <a:rPr lang="en-US" strike="sngStrike" dirty="0"/>
              <a:t>Showed little pulse variation</a:t>
            </a:r>
          </a:p>
        </p:txBody>
      </p:sp>
      <p:pic>
        <p:nvPicPr>
          <p:cNvPr id="4" name="Picture 3" descr="A graph of a graph&#10;&#10;Description automatically generated with medium confidence">
            <a:extLst>
              <a:ext uri="{FF2B5EF4-FFF2-40B4-BE49-F238E27FC236}">
                <a16:creationId xmlns:a16="http://schemas.microsoft.com/office/drawing/2014/main" id="{1C0C0B5F-9018-DD39-4C3C-E2AE2FF7E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667" y="1325563"/>
            <a:ext cx="5333333" cy="4000000"/>
          </a:xfrm>
          <a:prstGeom prst="rect">
            <a:avLst/>
          </a:prstGeom>
        </p:spPr>
      </p:pic>
      <p:sp>
        <p:nvSpPr>
          <p:cNvPr id="5" name="TextBox 4">
            <a:extLst>
              <a:ext uri="{FF2B5EF4-FFF2-40B4-BE49-F238E27FC236}">
                <a16:creationId xmlns:a16="http://schemas.microsoft.com/office/drawing/2014/main" id="{DDEF37F9-CB22-EC66-05FF-45B21B08E6BF}"/>
              </a:ext>
            </a:extLst>
          </p:cNvPr>
          <p:cNvSpPr txBox="1"/>
          <p:nvPr/>
        </p:nvSpPr>
        <p:spPr>
          <a:xfrm>
            <a:off x="9041240" y="1286209"/>
            <a:ext cx="1329676" cy="369332"/>
          </a:xfrm>
          <a:prstGeom prst="rect">
            <a:avLst/>
          </a:prstGeom>
          <a:solidFill>
            <a:schemeClr val="bg1"/>
          </a:solidFill>
        </p:spPr>
        <p:txBody>
          <a:bodyPr wrap="square" rtlCol="0">
            <a:spAutoFit/>
          </a:bodyPr>
          <a:lstStyle/>
          <a:p>
            <a:pPr algn="ctr"/>
            <a:r>
              <a:rPr lang="en-US" dirty="0"/>
              <a:t>Tail A</a:t>
            </a:r>
          </a:p>
        </p:txBody>
      </p:sp>
      <p:sp>
        <p:nvSpPr>
          <p:cNvPr id="6" name="Rectangle 5">
            <a:extLst>
              <a:ext uri="{FF2B5EF4-FFF2-40B4-BE49-F238E27FC236}">
                <a16:creationId xmlns:a16="http://schemas.microsoft.com/office/drawing/2014/main" id="{13EFFC3C-5039-4915-FDFF-2CA051066AB9}"/>
              </a:ext>
            </a:extLst>
          </p:cNvPr>
          <p:cNvSpPr/>
          <p:nvPr/>
        </p:nvSpPr>
        <p:spPr>
          <a:xfrm>
            <a:off x="10489373" y="1324269"/>
            <a:ext cx="1183008" cy="4000000"/>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2076CA-99B0-9F72-540D-FF43FC1AEE3E}"/>
              </a:ext>
            </a:extLst>
          </p:cNvPr>
          <p:cNvSpPr/>
          <p:nvPr/>
        </p:nvSpPr>
        <p:spPr>
          <a:xfrm>
            <a:off x="7858232" y="1324269"/>
            <a:ext cx="1183008" cy="4000000"/>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4A91AB7-D549-977A-B306-2D8A8AB18027}"/>
              </a:ext>
            </a:extLst>
          </p:cNvPr>
          <p:cNvSpPr txBox="1"/>
          <p:nvPr/>
        </p:nvSpPr>
        <p:spPr>
          <a:xfrm>
            <a:off x="8080885" y="5041696"/>
            <a:ext cx="671594" cy="369332"/>
          </a:xfrm>
          <a:prstGeom prst="rect">
            <a:avLst/>
          </a:prstGeom>
          <a:noFill/>
        </p:spPr>
        <p:txBody>
          <a:bodyPr wrap="none" rtlCol="0">
            <a:spAutoFit/>
          </a:bodyPr>
          <a:lstStyle/>
          <a:p>
            <a:r>
              <a:rPr lang="en-US" dirty="0"/>
              <a:t>Tail C</a:t>
            </a:r>
          </a:p>
        </p:txBody>
      </p:sp>
      <p:sp>
        <p:nvSpPr>
          <p:cNvPr id="9" name="TextBox 8">
            <a:extLst>
              <a:ext uri="{FF2B5EF4-FFF2-40B4-BE49-F238E27FC236}">
                <a16:creationId xmlns:a16="http://schemas.microsoft.com/office/drawing/2014/main" id="{161BC8C8-4B50-26B3-E60B-C440D0EACC1D}"/>
              </a:ext>
            </a:extLst>
          </p:cNvPr>
          <p:cNvSpPr txBox="1"/>
          <p:nvPr/>
        </p:nvSpPr>
        <p:spPr>
          <a:xfrm>
            <a:off x="10712026" y="5026389"/>
            <a:ext cx="690830" cy="369332"/>
          </a:xfrm>
          <a:prstGeom prst="rect">
            <a:avLst/>
          </a:prstGeom>
          <a:noFill/>
        </p:spPr>
        <p:txBody>
          <a:bodyPr wrap="none" rtlCol="0">
            <a:spAutoFit/>
          </a:bodyPr>
          <a:lstStyle/>
          <a:p>
            <a:r>
              <a:rPr lang="en-US" dirty="0"/>
              <a:t>Tail D</a:t>
            </a:r>
          </a:p>
        </p:txBody>
      </p:sp>
      <p:sp>
        <p:nvSpPr>
          <p:cNvPr id="10" name="TextBox 9">
            <a:extLst>
              <a:ext uri="{FF2B5EF4-FFF2-40B4-BE49-F238E27FC236}">
                <a16:creationId xmlns:a16="http://schemas.microsoft.com/office/drawing/2014/main" id="{A61CBB57-985D-B0FE-E484-568196EDB686}"/>
              </a:ext>
            </a:extLst>
          </p:cNvPr>
          <p:cNvSpPr txBox="1"/>
          <p:nvPr/>
        </p:nvSpPr>
        <p:spPr>
          <a:xfrm>
            <a:off x="5166543" y="5211055"/>
            <a:ext cx="2957972"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8. </a:t>
            </a:r>
            <a:r>
              <a:rPr lang="en-US" sz="1400" kern="0" dirty="0">
                <a:effectLst/>
                <a:latin typeface="Arial" panose="020B0604020202020204" pitchFamily="34" charset="0"/>
                <a:ea typeface="Calibri" panose="020F0502020204030204" pitchFamily="34" charset="0"/>
                <a:cs typeface="Arial" panose="020B0604020202020204" pitchFamily="34" charset="0"/>
              </a:rPr>
              <a:t> Focused look on Tail A pulses divided into two additional tail categories</a:t>
            </a:r>
            <a:endParaRPr lang="en-US"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B34438F-63F3-3C41-4DB2-110A1FBD219C}"/>
              </a:ext>
            </a:extLst>
          </p:cNvPr>
          <p:cNvSpPr/>
          <p:nvPr/>
        </p:nvSpPr>
        <p:spPr>
          <a:xfrm>
            <a:off x="10581220" y="1710808"/>
            <a:ext cx="1001179" cy="742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441743"/>
      </p:ext>
    </p:extLst>
  </p:cSld>
  <p:clrMapOvr>
    <a:masterClrMapping/>
  </p:clrMapOvr>
  <mc:AlternateContent xmlns:mc="http://schemas.openxmlformats.org/markup-compatibility/2006" xmlns:p14="http://schemas.microsoft.com/office/powerpoint/2010/main">
    <mc:Choice Requires="p14">
      <p:transition spd="slow" p14:dur="2000" advTm="9994"/>
    </mc:Choice>
    <mc:Fallback xmlns="">
      <p:transition spd="slow" advTm="9994"/>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28062</TotalTime>
  <Words>1257</Words>
  <Application>Microsoft Office PowerPoint</Application>
  <PresentationFormat>Widescreen</PresentationFormat>
  <Paragraphs>135</Paragraphs>
  <Slides>17</Slides>
  <Notes>4</Notes>
  <HiddenSlides>1</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Introduction and Motivation</vt:lpstr>
      <vt:lpstr>Mission Relevance</vt:lpstr>
      <vt:lpstr>Technical Approach</vt:lpstr>
      <vt:lpstr>Technical Approach</vt:lpstr>
      <vt:lpstr>Results: Methodology</vt:lpstr>
      <vt:lpstr>Results: Tail Integration Analysis</vt:lpstr>
      <vt:lpstr>Results: Tail Integration Analysis</vt:lpstr>
      <vt:lpstr>Results: Tail Integration Analysis</vt:lpstr>
      <vt:lpstr>Results: Tail Integration Analysis</vt:lpstr>
      <vt:lpstr>Results: Initial PSD Evaluation</vt:lpstr>
      <vt:lpstr>Results: Smoothing applied</vt:lpstr>
      <vt:lpstr>Results: Gamma Energy Spectrum</vt:lpstr>
      <vt:lpstr>Conclusion</vt:lpstr>
      <vt:lpstr>MTV Impact</vt:lpstr>
      <vt:lpstr>Acknowledgements</vt:lpstr>
      <vt:lpstr>Results: Jitter Ineffectiveness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DNNG</dc:creator>
  <cp:lastModifiedBy>Travis Barker</cp:lastModifiedBy>
  <cp:revision>115</cp:revision>
  <dcterms:created xsi:type="dcterms:W3CDTF">2019-02-11T21:15:40Z</dcterms:created>
  <dcterms:modified xsi:type="dcterms:W3CDTF">2024-03-21T17:56:27Z</dcterms:modified>
</cp:coreProperties>
</file>