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8" r:id="rId3"/>
    <p:sldId id="269" r:id="rId4"/>
    <p:sldId id="345" r:id="rId5"/>
    <p:sldId id="266" r:id="rId6"/>
    <p:sldId id="343" r:id="rId7"/>
    <p:sldId id="349" r:id="rId8"/>
    <p:sldId id="346" r:id="rId9"/>
    <p:sldId id="271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2245"/>
  </p:normalViewPr>
  <p:slideViewPr>
    <p:cSldViewPr snapToGrid="0">
      <p:cViewPr varScale="1">
        <p:scale>
          <a:sx n="118" d="100"/>
          <a:sy n="118" d="100"/>
        </p:scale>
        <p:origin x="1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wadmoussa/Desktop/Multiplicaation_Reconstru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awadmoussa/Desktop/Multiplicaation_Reconstru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Sheet2!$H$5</c:f>
              <c:strCache>
                <c:ptCount val="1"/>
                <c:pt idx="0">
                  <c:v>Bare BeRP Configuration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Sheet2!$I$4:$K$4</c:f>
              <c:strCache>
                <c:ptCount val="3"/>
                <c:pt idx="0">
                  <c:v>Bare BeRP Only Dataset</c:v>
                </c:pt>
                <c:pt idx="1">
                  <c:v>1in HDPE Only Dataset</c:v>
                </c:pt>
                <c:pt idx="2">
                  <c:v>1in Cu Only Dataset</c:v>
                </c:pt>
              </c:strCache>
            </c:strRef>
          </c:cat>
          <c:val>
            <c:numRef>
              <c:f>Sheet2!$I$5:$K$5</c:f>
              <c:numCache>
                <c:formatCode>General</c:formatCode>
                <c:ptCount val="3"/>
                <c:pt idx="0">
                  <c:v>0.98360655737705738</c:v>
                </c:pt>
                <c:pt idx="1">
                  <c:v>18.360655737704921</c:v>
                </c:pt>
                <c:pt idx="2">
                  <c:v>7.8688524590164013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D-124F-9118-FB474CE861B5}"/>
            </c:ext>
          </c:extLst>
        </c:ser>
        <c:ser>
          <c:idx val="1"/>
          <c:order val="1"/>
          <c:tx>
            <c:strRef>
              <c:f>Sheet2!$H$6</c:f>
              <c:strCache>
                <c:ptCount val="1"/>
                <c:pt idx="0">
                  <c:v>1in HDPE Configuration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Sheet2!$I$4:$K$4</c:f>
              <c:strCache>
                <c:ptCount val="3"/>
                <c:pt idx="0">
                  <c:v>Bare BeRP Only Dataset</c:v>
                </c:pt>
                <c:pt idx="1">
                  <c:v>1in HDPE Only Dataset</c:v>
                </c:pt>
                <c:pt idx="2">
                  <c:v>1in Cu Only Dataset</c:v>
                </c:pt>
              </c:strCache>
            </c:strRef>
          </c:cat>
          <c:val>
            <c:numRef>
              <c:f>Sheet2!$I$6:$K$6</c:f>
              <c:numCache>
                <c:formatCode>General</c:formatCode>
                <c:ptCount val="3"/>
                <c:pt idx="0">
                  <c:v>56.916996047430821</c:v>
                </c:pt>
                <c:pt idx="1">
                  <c:v>5.7312252964426884</c:v>
                </c:pt>
                <c:pt idx="2">
                  <c:v>51.778656126482211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D-124F-9118-FB474CE861B5}"/>
            </c:ext>
          </c:extLst>
        </c:ser>
        <c:ser>
          <c:idx val="2"/>
          <c:order val="2"/>
          <c:tx>
            <c:strRef>
              <c:f>Sheet2!$H$7</c:f>
              <c:strCache>
                <c:ptCount val="1"/>
                <c:pt idx="0">
                  <c:v>1in Cu Configuration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Sheet2!$I$4:$K$4</c:f>
              <c:strCache>
                <c:ptCount val="3"/>
                <c:pt idx="0">
                  <c:v>Bare BeRP Only Dataset</c:v>
                </c:pt>
                <c:pt idx="1">
                  <c:v>1in HDPE Only Dataset</c:v>
                </c:pt>
                <c:pt idx="2">
                  <c:v>1in Cu Only Dataset</c:v>
                </c:pt>
              </c:strCache>
            </c:strRef>
          </c:cat>
          <c:val>
            <c:numRef>
              <c:f>Sheet2!$I$7:$K$7</c:f>
              <c:numCache>
                <c:formatCode>General</c:formatCode>
                <c:ptCount val="3"/>
                <c:pt idx="0">
                  <c:v>28.880157170923376</c:v>
                </c:pt>
                <c:pt idx="1">
                  <c:v>63.064833005893902</c:v>
                </c:pt>
                <c:pt idx="2">
                  <c:v>2.3575638506876251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0D-124F-9118-FB474CE86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9346287"/>
        <c:axId val="799267391"/>
      </c:barChart>
      <c:catAx>
        <c:axId val="79934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267391"/>
        <c:crosses val="autoZero"/>
        <c:auto val="1"/>
        <c:lblAlgn val="ctr"/>
        <c:lblOffset val="100"/>
        <c:noMultiLvlLbl val="0"/>
      </c:catAx>
      <c:valAx>
        <c:axId val="79926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% Error in ML Prediction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34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Sheet2!$H$24</c:f>
              <c:strCache>
                <c:ptCount val="1"/>
                <c:pt idx="0">
                  <c:v>Bare BeRP Configuration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Sheet2!$I$23:$K$23</c:f>
              <c:strCache>
                <c:ptCount val="3"/>
                <c:pt idx="0">
                  <c:v>Bare BeRP Only Dataset</c:v>
                </c:pt>
                <c:pt idx="1">
                  <c:v>1in HDPE Only Dataset</c:v>
                </c:pt>
                <c:pt idx="2">
                  <c:v>1in Cu Only Dataset</c:v>
                </c:pt>
              </c:strCache>
            </c:strRef>
          </c:cat>
          <c:val>
            <c:numRef>
              <c:f>Sheet2!$I$24:$K$24</c:f>
              <c:numCache>
                <c:formatCode>General</c:formatCode>
                <c:ptCount val="3"/>
                <c:pt idx="0">
                  <c:v>0.98360655737705738</c:v>
                </c:pt>
                <c:pt idx="1">
                  <c:v>10.819672131147531</c:v>
                </c:pt>
                <c:pt idx="2">
                  <c:v>0.98360655737704283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4-2247-8BB5-B6AE8E73E39A}"/>
            </c:ext>
          </c:extLst>
        </c:ser>
        <c:ser>
          <c:idx val="1"/>
          <c:order val="1"/>
          <c:tx>
            <c:strRef>
              <c:f>Sheet2!$H$25</c:f>
              <c:strCache>
                <c:ptCount val="1"/>
                <c:pt idx="0">
                  <c:v>1in HDPE Configuration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Sheet2!$I$23:$K$23</c:f>
              <c:strCache>
                <c:ptCount val="3"/>
                <c:pt idx="0">
                  <c:v>Bare BeRP Only Dataset</c:v>
                </c:pt>
                <c:pt idx="1">
                  <c:v>1in HDPE Only Dataset</c:v>
                </c:pt>
                <c:pt idx="2">
                  <c:v>1in Cu Only Dataset</c:v>
                </c:pt>
              </c:strCache>
            </c:strRef>
          </c:cat>
          <c:val>
            <c:numRef>
              <c:f>Sheet2!$I$25:$K$25</c:f>
              <c:numCache>
                <c:formatCode>General</c:formatCode>
                <c:ptCount val="3"/>
                <c:pt idx="0">
                  <c:v>13.636363636363628</c:v>
                </c:pt>
                <c:pt idx="1">
                  <c:v>5.7312252964426884</c:v>
                </c:pt>
                <c:pt idx="2">
                  <c:v>20.553359683794469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4-2247-8BB5-B6AE8E73E39A}"/>
            </c:ext>
          </c:extLst>
        </c:ser>
        <c:ser>
          <c:idx val="2"/>
          <c:order val="2"/>
          <c:tx>
            <c:strRef>
              <c:f>Sheet2!$H$26</c:f>
              <c:strCache>
                <c:ptCount val="1"/>
                <c:pt idx="0">
                  <c:v>1in Cu Configuration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Sheet2!$I$23:$K$23</c:f>
              <c:strCache>
                <c:ptCount val="3"/>
                <c:pt idx="0">
                  <c:v>Bare BeRP Only Dataset</c:v>
                </c:pt>
                <c:pt idx="1">
                  <c:v>1in HDPE Only Dataset</c:v>
                </c:pt>
                <c:pt idx="2">
                  <c:v>1in Cu Only Dataset</c:v>
                </c:pt>
              </c:strCache>
            </c:strRef>
          </c:cat>
          <c:val>
            <c:numRef>
              <c:f>Sheet2!$I$26:$K$26</c:f>
              <c:numCache>
                <c:formatCode>General</c:formatCode>
                <c:ptCount val="3"/>
                <c:pt idx="0">
                  <c:v>14.145383104125733</c:v>
                </c:pt>
                <c:pt idx="1">
                  <c:v>7.8585461689587497</c:v>
                </c:pt>
                <c:pt idx="2">
                  <c:v>2.3575638506876251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4-2247-8BB5-B6AE8E73E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130559"/>
        <c:axId val="911132271"/>
      </c:barChart>
      <c:catAx>
        <c:axId val="91113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132271"/>
        <c:crosses val="autoZero"/>
        <c:auto val="1"/>
        <c:lblAlgn val="ctr"/>
        <c:lblOffset val="100"/>
        <c:noMultiLvlLbl val="0"/>
      </c:catAx>
      <c:valAx>
        <c:axId val="911132271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130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6005C-26CC-FF43-AC21-462FB3D49A1A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599CD3-B761-8E48-9643-80112C2508CB}">
      <dgm:prSet phldrT="[Text]"/>
      <dgm:spPr/>
      <dgm:t>
        <a:bodyPr/>
        <a:lstStyle/>
        <a:p>
          <a:r>
            <a:rPr lang="en-US" dirty="0"/>
            <a:t>Monte Carlo</a:t>
          </a:r>
        </a:p>
      </dgm:t>
    </dgm:pt>
    <dgm:pt modelId="{B88C8D4A-1541-CE45-AE37-F44FD844F8B2}" type="parTrans" cxnId="{183E8820-B285-6F43-B3FC-97CBD41C7635}">
      <dgm:prSet/>
      <dgm:spPr/>
      <dgm:t>
        <a:bodyPr/>
        <a:lstStyle/>
        <a:p>
          <a:endParaRPr lang="en-US"/>
        </a:p>
      </dgm:t>
    </dgm:pt>
    <dgm:pt modelId="{85E381AB-5722-9043-B95C-7B87203E0B8D}" type="sibTrans" cxnId="{183E8820-B285-6F43-B3FC-97CBD41C7635}">
      <dgm:prSet/>
      <dgm:spPr/>
      <dgm:t>
        <a:bodyPr/>
        <a:lstStyle/>
        <a:p>
          <a:endParaRPr lang="en-US"/>
        </a:p>
      </dgm:t>
    </dgm:pt>
    <dgm:pt modelId="{FB6956CD-A712-D14C-AAC9-12627BBD8A84}">
      <dgm:prSet phldrT="[Text]"/>
      <dgm:spPr/>
      <dgm:t>
        <a:bodyPr/>
        <a:lstStyle/>
        <a:p>
          <a:r>
            <a:rPr lang="en-US" dirty="0"/>
            <a:t>Deterministic</a:t>
          </a:r>
        </a:p>
      </dgm:t>
    </dgm:pt>
    <dgm:pt modelId="{EEACBE0D-E045-A841-8B0E-56F6B5B0E4AF}" type="parTrans" cxnId="{3FEBA889-63C8-C442-9368-A298826520DB}">
      <dgm:prSet/>
      <dgm:spPr/>
      <dgm:t>
        <a:bodyPr/>
        <a:lstStyle/>
        <a:p>
          <a:endParaRPr lang="en-US"/>
        </a:p>
      </dgm:t>
    </dgm:pt>
    <dgm:pt modelId="{914C4010-2BCE-F34C-9C8E-086CDC73D97B}" type="sibTrans" cxnId="{3FEBA889-63C8-C442-9368-A298826520DB}">
      <dgm:prSet/>
      <dgm:spPr/>
      <dgm:t>
        <a:bodyPr/>
        <a:lstStyle/>
        <a:p>
          <a:endParaRPr lang="en-US"/>
        </a:p>
      </dgm:t>
    </dgm:pt>
    <dgm:pt modelId="{142243DE-C1DD-7740-8037-7ACF77F06200}">
      <dgm:prSet phldrT="[Text]"/>
      <dgm:spPr/>
      <dgm:t>
        <a:bodyPr/>
        <a:lstStyle/>
        <a:p>
          <a:r>
            <a:rPr lang="en-US" dirty="0"/>
            <a:t>Point Kinetic Models</a:t>
          </a:r>
        </a:p>
      </dgm:t>
    </dgm:pt>
    <dgm:pt modelId="{918F7B2D-9029-9441-B432-7F12B81F036C}" type="parTrans" cxnId="{CBB42A2F-77CD-6B42-BAEB-3152706D895A}">
      <dgm:prSet/>
      <dgm:spPr/>
      <dgm:t>
        <a:bodyPr/>
        <a:lstStyle/>
        <a:p>
          <a:endParaRPr lang="en-US"/>
        </a:p>
      </dgm:t>
    </dgm:pt>
    <dgm:pt modelId="{43DC2D19-C41C-BD42-83A9-BB9484E6F845}" type="sibTrans" cxnId="{CBB42A2F-77CD-6B42-BAEB-3152706D895A}">
      <dgm:prSet/>
      <dgm:spPr/>
      <dgm:t>
        <a:bodyPr/>
        <a:lstStyle/>
        <a:p>
          <a:endParaRPr lang="en-US"/>
        </a:p>
      </dgm:t>
    </dgm:pt>
    <dgm:pt modelId="{4FEA9D89-3F79-EF46-822D-3214FEF2D23C}" type="pres">
      <dgm:prSet presAssocID="{3A16005C-26CC-FF43-AC21-462FB3D49A1A}" presName="Name0" presStyleCnt="0">
        <dgm:presLayoutVars>
          <dgm:dir/>
          <dgm:resizeHandles val="exact"/>
        </dgm:presLayoutVars>
      </dgm:prSet>
      <dgm:spPr/>
    </dgm:pt>
    <dgm:pt modelId="{3D634E80-1014-6D4F-BE07-A6D037FDE00D}" type="pres">
      <dgm:prSet presAssocID="{F6599CD3-B761-8E48-9643-80112C2508CB}" presName="node" presStyleLbl="node1" presStyleIdx="0" presStyleCnt="3">
        <dgm:presLayoutVars>
          <dgm:bulletEnabled val="1"/>
        </dgm:presLayoutVars>
      </dgm:prSet>
      <dgm:spPr/>
    </dgm:pt>
    <dgm:pt modelId="{D064BF3A-1E89-9042-BDDA-196889F732D0}" type="pres">
      <dgm:prSet presAssocID="{85E381AB-5722-9043-B95C-7B87203E0B8D}" presName="sibTrans" presStyleLbl="sibTrans2D1" presStyleIdx="0" presStyleCnt="3"/>
      <dgm:spPr/>
    </dgm:pt>
    <dgm:pt modelId="{51FA100B-C0E2-C740-908C-EB804DBC42F7}" type="pres">
      <dgm:prSet presAssocID="{85E381AB-5722-9043-B95C-7B87203E0B8D}" presName="connectorText" presStyleLbl="sibTrans2D1" presStyleIdx="0" presStyleCnt="3"/>
      <dgm:spPr/>
    </dgm:pt>
    <dgm:pt modelId="{A369FD8A-0458-0C45-80F9-22FB224C5592}" type="pres">
      <dgm:prSet presAssocID="{FB6956CD-A712-D14C-AAC9-12627BBD8A84}" presName="node" presStyleLbl="node1" presStyleIdx="1" presStyleCnt="3">
        <dgm:presLayoutVars>
          <dgm:bulletEnabled val="1"/>
        </dgm:presLayoutVars>
      </dgm:prSet>
      <dgm:spPr/>
    </dgm:pt>
    <dgm:pt modelId="{0DA90AD4-E9F3-3843-BB57-AFFCB5A1848A}" type="pres">
      <dgm:prSet presAssocID="{914C4010-2BCE-F34C-9C8E-086CDC73D97B}" presName="sibTrans" presStyleLbl="sibTrans2D1" presStyleIdx="1" presStyleCnt="3"/>
      <dgm:spPr/>
    </dgm:pt>
    <dgm:pt modelId="{86BE9165-C25F-BA4B-8BF7-1977B5B02DA4}" type="pres">
      <dgm:prSet presAssocID="{914C4010-2BCE-F34C-9C8E-086CDC73D97B}" presName="connectorText" presStyleLbl="sibTrans2D1" presStyleIdx="1" presStyleCnt="3"/>
      <dgm:spPr/>
    </dgm:pt>
    <dgm:pt modelId="{A08FA316-02C7-BB41-B4C7-B784AE80871A}" type="pres">
      <dgm:prSet presAssocID="{142243DE-C1DD-7740-8037-7ACF77F06200}" presName="node" presStyleLbl="node1" presStyleIdx="2" presStyleCnt="3">
        <dgm:presLayoutVars>
          <dgm:bulletEnabled val="1"/>
        </dgm:presLayoutVars>
      </dgm:prSet>
      <dgm:spPr/>
    </dgm:pt>
    <dgm:pt modelId="{02579C37-C170-2247-9D2F-2BC776928822}" type="pres">
      <dgm:prSet presAssocID="{43DC2D19-C41C-BD42-83A9-BB9484E6F845}" presName="sibTrans" presStyleLbl="sibTrans2D1" presStyleIdx="2" presStyleCnt="3"/>
      <dgm:spPr/>
    </dgm:pt>
    <dgm:pt modelId="{68ACAB8C-D0B4-4945-AA94-E512C9F0BE28}" type="pres">
      <dgm:prSet presAssocID="{43DC2D19-C41C-BD42-83A9-BB9484E6F845}" presName="connectorText" presStyleLbl="sibTrans2D1" presStyleIdx="2" presStyleCnt="3"/>
      <dgm:spPr/>
    </dgm:pt>
  </dgm:ptLst>
  <dgm:cxnLst>
    <dgm:cxn modelId="{183E8820-B285-6F43-B3FC-97CBD41C7635}" srcId="{3A16005C-26CC-FF43-AC21-462FB3D49A1A}" destId="{F6599CD3-B761-8E48-9643-80112C2508CB}" srcOrd="0" destOrd="0" parTransId="{B88C8D4A-1541-CE45-AE37-F44FD844F8B2}" sibTransId="{85E381AB-5722-9043-B95C-7B87203E0B8D}"/>
    <dgm:cxn modelId="{CBB42A2F-77CD-6B42-BAEB-3152706D895A}" srcId="{3A16005C-26CC-FF43-AC21-462FB3D49A1A}" destId="{142243DE-C1DD-7740-8037-7ACF77F06200}" srcOrd="2" destOrd="0" parTransId="{918F7B2D-9029-9441-B432-7F12B81F036C}" sibTransId="{43DC2D19-C41C-BD42-83A9-BB9484E6F845}"/>
    <dgm:cxn modelId="{798F0239-D928-824B-83A1-CE82194E62C8}" type="presOf" srcId="{85E381AB-5722-9043-B95C-7B87203E0B8D}" destId="{D064BF3A-1E89-9042-BDDA-196889F732D0}" srcOrd="0" destOrd="0" presId="urn:microsoft.com/office/officeart/2005/8/layout/cycle7"/>
    <dgm:cxn modelId="{CCAE7851-B794-294D-A56E-F0F46478CB8C}" type="presOf" srcId="{914C4010-2BCE-F34C-9C8E-086CDC73D97B}" destId="{0DA90AD4-E9F3-3843-BB57-AFFCB5A1848A}" srcOrd="0" destOrd="0" presId="urn:microsoft.com/office/officeart/2005/8/layout/cycle7"/>
    <dgm:cxn modelId="{1C829E55-6FE2-6441-8F2F-F177DD5F2FA5}" type="presOf" srcId="{F6599CD3-B761-8E48-9643-80112C2508CB}" destId="{3D634E80-1014-6D4F-BE07-A6D037FDE00D}" srcOrd="0" destOrd="0" presId="urn:microsoft.com/office/officeart/2005/8/layout/cycle7"/>
    <dgm:cxn modelId="{74756D5D-36A7-2746-BAF3-EF4042917473}" type="presOf" srcId="{FB6956CD-A712-D14C-AAC9-12627BBD8A84}" destId="{A369FD8A-0458-0C45-80F9-22FB224C5592}" srcOrd="0" destOrd="0" presId="urn:microsoft.com/office/officeart/2005/8/layout/cycle7"/>
    <dgm:cxn modelId="{3FEBA889-63C8-C442-9368-A298826520DB}" srcId="{3A16005C-26CC-FF43-AC21-462FB3D49A1A}" destId="{FB6956CD-A712-D14C-AAC9-12627BBD8A84}" srcOrd="1" destOrd="0" parTransId="{EEACBE0D-E045-A841-8B0E-56F6B5B0E4AF}" sibTransId="{914C4010-2BCE-F34C-9C8E-086CDC73D97B}"/>
    <dgm:cxn modelId="{9950DC9E-7652-7741-9037-B660B67C5BE7}" type="presOf" srcId="{914C4010-2BCE-F34C-9C8E-086CDC73D97B}" destId="{86BE9165-C25F-BA4B-8BF7-1977B5B02DA4}" srcOrd="1" destOrd="0" presId="urn:microsoft.com/office/officeart/2005/8/layout/cycle7"/>
    <dgm:cxn modelId="{9DBC20A1-8DFC-3D4E-B3F8-3AA776E9A54C}" type="presOf" srcId="{85E381AB-5722-9043-B95C-7B87203E0B8D}" destId="{51FA100B-C0E2-C740-908C-EB804DBC42F7}" srcOrd="1" destOrd="0" presId="urn:microsoft.com/office/officeart/2005/8/layout/cycle7"/>
    <dgm:cxn modelId="{4DE83DA4-F159-B14A-A379-D32C27D6D9E7}" type="presOf" srcId="{43DC2D19-C41C-BD42-83A9-BB9484E6F845}" destId="{68ACAB8C-D0B4-4945-AA94-E512C9F0BE28}" srcOrd="1" destOrd="0" presId="urn:microsoft.com/office/officeart/2005/8/layout/cycle7"/>
    <dgm:cxn modelId="{24F060C9-65C0-BB4A-BDF4-6A2F271E0BA6}" type="presOf" srcId="{142243DE-C1DD-7740-8037-7ACF77F06200}" destId="{A08FA316-02C7-BB41-B4C7-B784AE80871A}" srcOrd="0" destOrd="0" presId="urn:microsoft.com/office/officeart/2005/8/layout/cycle7"/>
    <dgm:cxn modelId="{D3E018CE-EF46-8D4B-9F43-2A7C447F60FB}" type="presOf" srcId="{3A16005C-26CC-FF43-AC21-462FB3D49A1A}" destId="{4FEA9D89-3F79-EF46-822D-3214FEF2D23C}" srcOrd="0" destOrd="0" presId="urn:microsoft.com/office/officeart/2005/8/layout/cycle7"/>
    <dgm:cxn modelId="{7E9643D2-D3C1-AB44-BD94-D1E6F61A024E}" type="presOf" srcId="{43DC2D19-C41C-BD42-83A9-BB9484E6F845}" destId="{02579C37-C170-2247-9D2F-2BC776928822}" srcOrd="0" destOrd="0" presId="urn:microsoft.com/office/officeart/2005/8/layout/cycle7"/>
    <dgm:cxn modelId="{52FE9A26-DA78-BA4C-83F1-96DABE3BB443}" type="presParOf" srcId="{4FEA9D89-3F79-EF46-822D-3214FEF2D23C}" destId="{3D634E80-1014-6D4F-BE07-A6D037FDE00D}" srcOrd="0" destOrd="0" presId="urn:microsoft.com/office/officeart/2005/8/layout/cycle7"/>
    <dgm:cxn modelId="{E6054633-5C68-194A-BC48-52429BB8E0CB}" type="presParOf" srcId="{4FEA9D89-3F79-EF46-822D-3214FEF2D23C}" destId="{D064BF3A-1E89-9042-BDDA-196889F732D0}" srcOrd="1" destOrd="0" presId="urn:microsoft.com/office/officeart/2005/8/layout/cycle7"/>
    <dgm:cxn modelId="{0E9400A4-E957-5F44-8BCB-FC85A3B4176B}" type="presParOf" srcId="{D064BF3A-1E89-9042-BDDA-196889F732D0}" destId="{51FA100B-C0E2-C740-908C-EB804DBC42F7}" srcOrd="0" destOrd="0" presId="urn:microsoft.com/office/officeart/2005/8/layout/cycle7"/>
    <dgm:cxn modelId="{ABF99027-B16A-1D4A-811A-62E6494AD381}" type="presParOf" srcId="{4FEA9D89-3F79-EF46-822D-3214FEF2D23C}" destId="{A369FD8A-0458-0C45-80F9-22FB224C5592}" srcOrd="2" destOrd="0" presId="urn:microsoft.com/office/officeart/2005/8/layout/cycle7"/>
    <dgm:cxn modelId="{716FA3D4-81CF-D145-AA3D-AEFAE4E9BE4C}" type="presParOf" srcId="{4FEA9D89-3F79-EF46-822D-3214FEF2D23C}" destId="{0DA90AD4-E9F3-3843-BB57-AFFCB5A1848A}" srcOrd="3" destOrd="0" presId="urn:microsoft.com/office/officeart/2005/8/layout/cycle7"/>
    <dgm:cxn modelId="{8F49D824-790A-7640-821D-CDC5361EEC45}" type="presParOf" srcId="{0DA90AD4-E9F3-3843-BB57-AFFCB5A1848A}" destId="{86BE9165-C25F-BA4B-8BF7-1977B5B02DA4}" srcOrd="0" destOrd="0" presId="urn:microsoft.com/office/officeart/2005/8/layout/cycle7"/>
    <dgm:cxn modelId="{46301546-76FC-BA42-8FA4-470F22A20C51}" type="presParOf" srcId="{4FEA9D89-3F79-EF46-822D-3214FEF2D23C}" destId="{A08FA316-02C7-BB41-B4C7-B784AE80871A}" srcOrd="4" destOrd="0" presId="urn:microsoft.com/office/officeart/2005/8/layout/cycle7"/>
    <dgm:cxn modelId="{09B1094C-85E4-4F48-95BD-4378FF4AFC23}" type="presParOf" srcId="{4FEA9D89-3F79-EF46-822D-3214FEF2D23C}" destId="{02579C37-C170-2247-9D2F-2BC776928822}" srcOrd="5" destOrd="0" presId="urn:microsoft.com/office/officeart/2005/8/layout/cycle7"/>
    <dgm:cxn modelId="{4D31D569-8BAB-EE4A-8CB9-C11A184B8BA5}" type="presParOf" srcId="{02579C37-C170-2247-9D2F-2BC776928822}" destId="{68ACAB8C-D0B4-4945-AA94-E512C9F0BE2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34E80-1014-6D4F-BE07-A6D037FDE00D}">
      <dsp:nvSpPr>
        <dsp:cNvPr id="0" name=""/>
        <dsp:cNvSpPr/>
      </dsp:nvSpPr>
      <dsp:spPr>
        <a:xfrm>
          <a:off x="1296306" y="10246"/>
          <a:ext cx="1568571" cy="784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Monte Carlo</a:t>
          </a:r>
        </a:p>
      </dsp:txBody>
      <dsp:txXfrm>
        <a:off x="1319277" y="33217"/>
        <a:ext cx="1522629" cy="738343"/>
      </dsp:txXfrm>
    </dsp:sp>
    <dsp:sp modelId="{D064BF3A-1E89-9042-BDDA-196889F732D0}">
      <dsp:nvSpPr>
        <dsp:cNvPr id="0" name=""/>
        <dsp:cNvSpPr/>
      </dsp:nvSpPr>
      <dsp:spPr>
        <a:xfrm rot="3600000">
          <a:off x="2319154" y="1387699"/>
          <a:ext cx="819094" cy="2744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401504" y="1442599"/>
        <a:ext cx="654394" cy="164699"/>
      </dsp:txXfrm>
    </dsp:sp>
    <dsp:sp modelId="{A369FD8A-0458-0C45-80F9-22FB224C5592}">
      <dsp:nvSpPr>
        <dsp:cNvPr id="0" name=""/>
        <dsp:cNvSpPr/>
      </dsp:nvSpPr>
      <dsp:spPr>
        <a:xfrm>
          <a:off x="2592526" y="2255365"/>
          <a:ext cx="1568571" cy="784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Deterministic</a:t>
          </a:r>
        </a:p>
      </dsp:txBody>
      <dsp:txXfrm>
        <a:off x="2615497" y="2278336"/>
        <a:ext cx="1522629" cy="738343"/>
      </dsp:txXfrm>
    </dsp:sp>
    <dsp:sp modelId="{0DA90AD4-E9F3-3843-BB57-AFFCB5A1848A}">
      <dsp:nvSpPr>
        <dsp:cNvPr id="0" name=""/>
        <dsp:cNvSpPr/>
      </dsp:nvSpPr>
      <dsp:spPr>
        <a:xfrm rot="10800000">
          <a:off x="1671044" y="2510258"/>
          <a:ext cx="819094" cy="2744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753394" y="2565158"/>
        <a:ext cx="654394" cy="164699"/>
      </dsp:txXfrm>
    </dsp:sp>
    <dsp:sp modelId="{A08FA316-02C7-BB41-B4C7-B784AE80871A}">
      <dsp:nvSpPr>
        <dsp:cNvPr id="0" name=""/>
        <dsp:cNvSpPr/>
      </dsp:nvSpPr>
      <dsp:spPr>
        <a:xfrm>
          <a:off x="86" y="2255365"/>
          <a:ext cx="1568571" cy="784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Point Kinetic Models</a:t>
          </a:r>
        </a:p>
      </dsp:txBody>
      <dsp:txXfrm>
        <a:off x="23057" y="2278336"/>
        <a:ext cx="1522629" cy="738343"/>
      </dsp:txXfrm>
    </dsp:sp>
    <dsp:sp modelId="{02579C37-C170-2247-9D2F-2BC776928822}">
      <dsp:nvSpPr>
        <dsp:cNvPr id="0" name=""/>
        <dsp:cNvSpPr/>
      </dsp:nvSpPr>
      <dsp:spPr>
        <a:xfrm rot="18000000">
          <a:off x="1022934" y="1387699"/>
          <a:ext cx="819094" cy="2744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05284" y="1442599"/>
        <a:ext cx="654394" cy="164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1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3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8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9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9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0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E694E9C-30E6-71E6-B920-841985F945C9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28" r="92989">
                        <a14:foregroundMark x1="86347" y1="31667" x2="87085" y2="76111"/>
                        <a14:foregroundMark x1="91144" y1="28889" x2="91144" y2="28889"/>
                        <a14:foregroundMark x1="92989" y1="27222" x2="92989" y2="27222"/>
                        <a14:foregroundMark x1="4428" y1="27222" x2="4428" y2="27222"/>
                        <a14:foregroundMark x1="29889" y1="13333" x2="29889" y2="13333"/>
                        <a14:foregroundMark x1="29889" y1="77778" x2="29889" y2="77778"/>
                        <a14:foregroundMark x1="66790" y1="18333" x2="66790" y2="18333"/>
                        <a14:backgroundMark x1="2583" y1="28889" x2="2583" y2="28889"/>
                        <a14:backgroundMark x1="369" y1="30556" x2="369" y2="30556"/>
                        <a14:backgroundMark x1="369" y1="28889" x2="369" y2="25556"/>
                        <a14:backgroundMark x1="3321" y1="28889" x2="3321" y2="28889"/>
                        <a14:backgroundMark x1="1476" y1="25556" x2="1476" y2="25556"/>
                        <a14:backgroundMark x1="1476" y1="27222" x2="1476" y2="37778"/>
                        <a14:backgroundMark x1="84133" y1="87222" x2="83395" y2="7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6153912"/>
            <a:ext cx="1021080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tiff"/><Relationship Id="rId18" Type="http://schemas.openxmlformats.org/officeDocument/2006/relationships/image" Target="../media/image24.tiff"/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17" Type="http://schemas.openxmlformats.org/officeDocument/2006/relationships/image" Target="../media/image23.tif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5" Type="http://schemas.openxmlformats.org/officeDocument/2006/relationships/image" Target="../media/image11.tiff"/><Relationship Id="rId15" Type="http://schemas.openxmlformats.org/officeDocument/2006/relationships/image" Target="../media/image21.tiff"/><Relationship Id="rId10" Type="http://schemas.openxmlformats.org/officeDocument/2006/relationships/image" Target="../media/image16.tiff"/><Relationship Id="rId4" Type="http://schemas.openxmlformats.org/officeDocument/2006/relationships/image" Target="../media/image10.jpeg"/><Relationship Id="rId9" Type="http://schemas.openxmlformats.org/officeDocument/2006/relationships/image" Target="../media/image15.tiff"/><Relationship Id="rId14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161" y="762475"/>
            <a:ext cx="8272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effectLst/>
                <a:latin typeface="Helvetica" pitchFamily="2" charset="0"/>
              </a:rPr>
              <a:t>Leakage Multiplication and Spontaneous Fission Source Strength Estimation Using</a:t>
            </a:r>
            <a:br>
              <a:rPr lang="en-US" sz="3900" dirty="0">
                <a:effectLst/>
                <a:latin typeface="Helvetica" pitchFamily="2" charset="0"/>
              </a:rPr>
            </a:br>
            <a:r>
              <a:rPr lang="en-US" sz="3900" dirty="0">
                <a:effectLst/>
                <a:latin typeface="Helvetica" pitchFamily="2" charset="0"/>
              </a:rPr>
              <a:t>Non-Point Model Factorial Moments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288383"/>
            <a:ext cx="57217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Jawad R. Moussa</a:t>
            </a:r>
          </a:p>
          <a:p>
            <a:pPr algn="r"/>
            <a:r>
              <a:rPr lang="en-US" sz="2000" dirty="0"/>
              <a:t>Ph.D. Student, University of New Mexico</a:t>
            </a:r>
          </a:p>
          <a:p>
            <a:pPr algn="r"/>
            <a:br>
              <a:rPr lang="en-US" sz="2000" dirty="0"/>
            </a:br>
            <a:r>
              <a:rPr lang="en-US" sz="2000" b="1" dirty="0"/>
              <a:t>Advisor</a:t>
            </a:r>
            <a:r>
              <a:rPr lang="en-US" sz="2000" dirty="0"/>
              <a:t>: Anil K. Prinja</a:t>
            </a:r>
            <a:br>
              <a:rPr lang="en-US" sz="2000" dirty="0"/>
            </a:br>
            <a:r>
              <a:rPr lang="en-US" sz="2000" dirty="0"/>
              <a:t>University of New Mexico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144088"/>
            <a:ext cx="3468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/>
              <a:t>2024 MTV Workshop</a:t>
            </a:r>
          </a:p>
          <a:p>
            <a:r>
              <a:rPr lang="en-US" i="1" dirty="0"/>
              <a:t>March 26</a:t>
            </a:r>
            <a:r>
              <a:rPr lang="en-US" i="1" baseline="30000" dirty="0"/>
              <a:t>th</a:t>
            </a:r>
            <a:r>
              <a:rPr lang="en-US" i="1" dirty="0"/>
              <a:t>,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>
            <a:cxnSpLocks/>
          </p:cNvCxnSpPr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DB77B0-C014-624E-BADF-C83DBA2C7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Point model predictions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/>
                  <a:t> &amp;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200" dirty="0"/>
                  <a:t> worsen for heterogenous samples</a:t>
                </a:r>
              </a:p>
              <a:p>
                <a:pPr lvl="1"/>
                <a:r>
                  <a:rPr lang="en-US" sz="2000" dirty="0"/>
                  <a:t>Estimation is strongly dependent on the accuracy of 1-group data representations</a:t>
                </a:r>
              </a:p>
              <a:p>
                <a:endParaRPr lang="en-US" sz="500" dirty="0"/>
              </a:p>
              <a:p>
                <a:endParaRPr lang="en-US" sz="500" dirty="0"/>
              </a:p>
              <a:p>
                <a:r>
                  <a:rPr lang="en-US" sz="2200" dirty="0"/>
                  <a:t>The PARTISN implementation of NMC moments enables the rapid generation of datasets</a:t>
                </a:r>
              </a:p>
              <a:p>
                <a:endParaRPr lang="en-US" sz="500" dirty="0"/>
              </a:p>
              <a:p>
                <a:endParaRPr lang="en-US" sz="500" dirty="0"/>
              </a:p>
              <a:p>
                <a:r>
                  <a:rPr lang="en-US" sz="2200" dirty="0"/>
                  <a:t>ML models show great potential for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/>
                  <a:t> &amp;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200" dirty="0"/>
                  <a:t> with improved accuracy over the PKM in addition to predicting sample characteristics not previously accessible</a:t>
                </a:r>
              </a:p>
              <a:p>
                <a:endParaRPr lang="en-US" sz="1000" b="1" dirty="0"/>
              </a:p>
              <a:p>
                <a:endParaRPr lang="en-US" sz="1000" b="1" dirty="0"/>
              </a:p>
              <a:p>
                <a:r>
                  <a:rPr lang="en-US" sz="2200" dirty="0"/>
                  <a:t>ML approaches require further exploration for practical nonproliferation applications</a:t>
                </a:r>
              </a:p>
              <a:p>
                <a:pPr lvl="1"/>
                <a:r>
                  <a:rPr lang="en-US" sz="1800" dirty="0"/>
                  <a:t>Optimization </a:t>
                </a:r>
                <a:r>
                  <a:rPr lang="en-US" sz="1800"/>
                  <a:t>is key!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DB77B0-C014-624E-BADF-C83DBA2C7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1744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indent="0">
              <a:buNone/>
            </a:pPr>
            <a:endParaRPr lang="en-US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buNone/>
            </a:pPr>
            <a:r>
              <a:rPr lang="en-US" sz="18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1AB4-1C5B-98FF-7FF3-BFB49361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F25C-1DC4-E362-D28A-BEF45A163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The rapid characterization of special nuclear material is central</a:t>
            </a:r>
            <a:br>
              <a:rPr lang="en-US" sz="2200" dirty="0"/>
            </a:br>
            <a:r>
              <a:rPr lang="en-US" sz="2200" dirty="0"/>
              <a:t>to the NNSA safeguards and nonproliferation mission</a:t>
            </a:r>
          </a:p>
          <a:p>
            <a:pPr lvl="1"/>
            <a:r>
              <a:rPr lang="en-US" sz="2000" dirty="0"/>
              <a:t>Nondestructive Assay techniques such as Neutron Multiplicity</a:t>
            </a:r>
            <a:br>
              <a:rPr lang="en-US" sz="2000" dirty="0"/>
            </a:br>
            <a:r>
              <a:rPr lang="en-US" sz="2000" dirty="0"/>
              <a:t>Counting (NMC) and Gamma Spectroscopy are commonly used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sz="2200" dirty="0"/>
              <a:t>NMC is based on measuring the time series of neutron</a:t>
            </a:r>
            <a:br>
              <a:rPr lang="en-US" sz="2200" dirty="0"/>
            </a:br>
            <a:r>
              <a:rPr lang="en-US" sz="2200" dirty="0"/>
              <a:t>detection events to infer physical properties of the</a:t>
            </a:r>
            <a:br>
              <a:rPr lang="en-US" sz="2200" dirty="0"/>
            </a:br>
            <a:r>
              <a:rPr lang="en-US" sz="2200" dirty="0"/>
              <a:t>sample</a:t>
            </a:r>
            <a:endParaRPr lang="en-US" sz="500" dirty="0"/>
          </a:p>
          <a:p>
            <a:r>
              <a:rPr lang="en-US" sz="500" dirty="0"/>
              <a:t>\</a:t>
            </a:r>
          </a:p>
          <a:p>
            <a:r>
              <a:rPr lang="en-US" sz="2200" dirty="0"/>
              <a:t>We leverage our deterministic implementation of</a:t>
            </a:r>
            <a:br>
              <a:rPr lang="en-US" sz="2200" dirty="0"/>
            </a:br>
            <a:r>
              <a:rPr lang="en-US" sz="2200" dirty="0"/>
              <a:t>NMC moments in LANL’s PARTISN code to assess</a:t>
            </a:r>
            <a:br>
              <a:rPr lang="en-US" sz="2200" dirty="0"/>
            </a:br>
            <a:r>
              <a:rPr lang="en-US" sz="2200" dirty="0"/>
              <a:t>the accuracy of the point  kinetic model (PKM) </a:t>
            </a:r>
          </a:p>
          <a:p>
            <a:pPr marL="0" indent="0">
              <a:buNone/>
            </a:pPr>
            <a:r>
              <a:rPr lang="en-US" sz="500" dirty="0"/>
              <a:t>=</a:t>
            </a:r>
          </a:p>
          <a:p>
            <a:r>
              <a:rPr lang="en-US" sz="2200" dirty="0"/>
              <a:t>Machine learning models are used to infer sample characteristics from factorial moments for increased accuracy over PKMs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D724A16-BE51-A208-223D-F23A48DDE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36974"/>
              </p:ext>
            </p:extLst>
          </p:nvPr>
        </p:nvGraphicFramePr>
        <p:xfrm>
          <a:off x="7581930" y="1904051"/>
          <a:ext cx="4161184" cy="304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9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E6B85C-D0E3-E7DE-8097-1B363331F3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Estimation with Non-point Moments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E6B85C-D0E3-E7DE-8097-1B363331F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915F1-C563-2675-DE81-B08E39D34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i="1" dirty="0"/>
                  <a:t>Leakage Multiplication</a:t>
                </a:r>
                <a:br>
                  <a:rPr lang="en-US" sz="2200" b="1" i="1" dirty="0"/>
                </a:br>
                <a:r>
                  <a:rPr lang="en-US" sz="2200" b="1" i="1" dirty="0"/>
                  <a:t>	</a:t>
                </a:r>
                <a:r>
                  <a:rPr lang="en-US" sz="2200" i="1" dirty="0"/>
                  <a:t>the number of neutrons leaking from the system</a:t>
                </a:r>
                <a:br>
                  <a:rPr lang="en-US" sz="2200" i="1" dirty="0"/>
                </a:br>
                <a:r>
                  <a:rPr lang="en-US" sz="2200" i="1" dirty="0"/>
                  <a:t>	per initial source particle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sz="2200" dirty="0">
                    <a:solidFill>
                      <a:prstClr val="black"/>
                    </a:solidFill>
                  </a:rPr>
                  <a:t>Three configurations of the </a:t>
                </a:r>
                <a:r>
                  <a:rPr lang="en-US" sz="2200" dirty="0" err="1">
                    <a:solidFill>
                      <a:prstClr val="black"/>
                    </a:solidFill>
                  </a:rPr>
                  <a:t>BeRP</a:t>
                </a:r>
                <a:r>
                  <a:rPr lang="en-US" sz="2200" dirty="0">
                    <a:solidFill>
                      <a:prstClr val="black"/>
                    </a:solidFill>
                  </a:rPr>
                  <a:t> ball were simulated</a:t>
                </a:r>
              </a:p>
              <a:p>
                <a:pPr marL="742950" lvl="1" indent="-285750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Bare metal sphere </a:t>
                </a:r>
              </a:p>
              <a:p>
                <a:pPr marL="742950" lvl="1" indent="-285750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Metal sphere moderated by 1-inch HDPE	</a:t>
                </a:r>
              </a:p>
              <a:p>
                <a:pPr marL="742950" lvl="1" indent="-285750"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Metal sphere reflected by 1-inch Cu</a:t>
                </a: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sz="2200" dirty="0">
                    <a:solidFill>
                      <a:prstClr val="black"/>
                    </a:solidFill>
                  </a:rPr>
                  <a:t>Derived a</a:t>
                </a:r>
                <a:r>
                  <a:rPr lang="en-US" sz="2200" dirty="0"/>
                  <a:t> set of point </a:t>
                </a:r>
                <a:r>
                  <a:rPr lang="en-US" sz="2400" dirty="0"/>
                  <a:t>kinetic</a:t>
                </a:r>
                <a:r>
                  <a:rPr lang="en-US" sz="2200" dirty="0"/>
                  <a:t> model (PKM) equations</a:t>
                </a:r>
                <a:br>
                  <a:rPr lang="en-US" sz="2200" dirty="0"/>
                </a:br>
                <a:r>
                  <a:rPr lang="en-US" sz="2200" dirty="0"/>
                  <a:t>relating factorial moments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</a:t>
                </a:r>
                <a:r>
                  <a:rPr lang="en-US" sz="2200" dirty="0">
                    <a:solidFill>
                      <a:prstClr val="black"/>
                    </a:solidFill>
                    <a:latin typeface="Calibri Light" panose="020F03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j-ea"/>
                  <a:cs typeface="+mj-cs"/>
                </a:endParaRP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  <a:ea typeface="+mj-ea"/>
                    <a:cs typeface="+mj-cs"/>
                  </a:rPr>
                  <a:t>Consistent with the equations implemented in PARTISN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j-ea"/>
                    <a:cs typeface="+mj-cs"/>
                  </a:rPr>
                  <a:t> </a:t>
                </a:r>
                <a:endParaRPr lang="en-US" sz="2000" dirty="0"/>
              </a:p>
              <a:p>
                <a:endParaRPr lang="en-US" sz="5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915F1-C563-2675-DE81-B08E39D34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2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5D35B90-2DBE-23EA-0083-A18E7931BE73}"/>
              </a:ext>
            </a:extLst>
          </p:cNvPr>
          <p:cNvGrpSpPr>
            <a:grpSpLocks noChangeAspect="1"/>
          </p:cNvGrpSpPr>
          <p:nvPr/>
        </p:nvGrpSpPr>
        <p:grpSpPr>
          <a:xfrm>
            <a:off x="7962266" y="1501302"/>
            <a:ext cx="3991449" cy="3441029"/>
            <a:chOff x="7608203" y="1705740"/>
            <a:chExt cx="4547701" cy="4334149"/>
          </a:xfrm>
        </p:grpSpPr>
        <p:pic>
          <p:nvPicPr>
            <p:cNvPr id="5" name="Picture 4" descr="A picture containing floor, indoor&#10;&#10;Description automatically generated">
              <a:extLst>
                <a:ext uri="{FF2B5EF4-FFF2-40B4-BE49-F238E27FC236}">
                  <a16:creationId xmlns:a16="http://schemas.microsoft.com/office/drawing/2014/main" id="{E9DA4304-494B-F60A-599A-F498B3602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0836" y="2881465"/>
              <a:ext cx="4545068" cy="3158424"/>
            </a:xfrm>
            <a:prstGeom prst="rect">
              <a:avLst/>
            </a:prstGeom>
          </p:spPr>
        </p:pic>
        <p:pic>
          <p:nvPicPr>
            <p:cNvPr id="6" name="Picture 5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03B41182-D391-D770-4970-9028D97132BB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8203" y="1705740"/>
              <a:ext cx="2304288" cy="1190777"/>
            </a:xfrm>
            <a:prstGeom prst="rect">
              <a:avLst/>
            </a:prstGeom>
          </p:spPr>
        </p:pic>
        <p:pic>
          <p:nvPicPr>
            <p:cNvPr id="7" name="Picture 6" descr="A picture containing indoor, floor&#10;&#10;Description automatically generated">
              <a:extLst>
                <a:ext uri="{FF2B5EF4-FFF2-40B4-BE49-F238E27FC236}">
                  <a16:creationId xmlns:a16="http://schemas.microsoft.com/office/drawing/2014/main" id="{BAFE1308-6AA1-BA17-E588-6076D58F959B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538" y="1713267"/>
              <a:ext cx="2249424" cy="117043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8A1A38-EF98-107E-DC56-F39271D5415A}"/>
              </a:ext>
            </a:extLst>
          </p:cNvPr>
          <p:cNvSpPr txBox="1"/>
          <p:nvPr/>
        </p:nvSpPr>
        <p:spPr>
          <a:xfrm>
            <a:off x="7962266" y="4942331"/>
            <a:ext cx="397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Figure 2. </a:t>
            </a:r>
            <a:r>
              <a:rPr lang="en-US" sz="1600" dirty="0"/>
              <a:t>Various configurations of the LANL </a:t>
            </a:r>
            <a:r>
              <a:rPr lang="en-US" sz="1600" dirty="0" err="1"/>
              <a:t>BeRP</a:t>
            </a:r>
            <a:r>
              <a:rPr lang="en-US" sz="1600" dirty="0"/>
              <a:t> ball illustrating the models simulated for analysis</a:t>
            </a:r>
          </a:p>
        </p:txBody>
      </p:sp>
    </p:spTree>
    <p:extLst>
      <p:ext uri="{BB962C8B-B14F-4D97-AF65-F5344CB8AC3E}">
        <p14:creationId xmlns:p14="http://schemas.microsoft.com/office/powerpoint/2010/main" val="178123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1227D4-4442-017E-1665-1D83911B2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926067"/>
              </p:ext>
            </p:extLst>
          </p:nvPr>
        </p:nvGraphicFramePr>
        <p:xfrm>
          <a:off x="4828310" y="1773590"/>
          <a:ext cx="6175788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947">
                  <a:extLst>
                    <a:ext uri="{9D8B030D-6E8A-4147-A177-3AD203B41FA5}">
                      <a16:colId xmlns:a16="http://schemas.microsoft.com/office/drawing/2014/main" val="1153325678"/>
                    </a:ext>
                  </a:extLst>
                </a:gridCol>
                <a:gridCol w="1543947">
                  <a:extLst>
                    <a:ext uri="{9D8B030D-6E8A-4147-A177-3AD203B41FA5}">
                      <a16:colId xmlns:a16="http://schemas.microsoft.com/office/drawing/2014/main" val="1374457559"/>
                    </a:ext>
                  </a:extLst>
                </a:gridCol>
                <a:gridCol w="1543947">
                  <a:extLst>
                    <a:ext uri="{9D8B030D-6E8A-4147-A177-3AD203B41FA5}">
                      <a16:colId xmlns:a16="http://schemas.microsoft.com/office/drawing/2014/main" val="1273631983"/>
                    </a:ext>
                  </a:extLst>
                </a:gridCol>
                <a:gridCol w="1543947">
                  <a:extLst>
                    <a:ext uri="{9D8B030D-6E8A-4147-A177-3AD203B41FA5}">
                      <a16:colId xmlns:a16="http://schemas.microsoft.com/office/drawing/2014/main" val="149973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 </a:t>
                      </a:r>
                      <a:r>
                        <a:rPr lang="en-US" dirty="0" err="1"/>
                        <a:t>BeRP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HDPE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MCNP F1 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9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Moment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096802"/>
                  </a:ext>
                </a:extLst>
              </a:tr>
              <a:tr h="18271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2703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0873659-BC88-5DB8-0090-A1C7C8AB4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674469"/>
              </p:ext>
            </p:extLst>
          </p:nvPr>
        </p:nvGraphicFramePr>
        <p:xfrm>
          <a:off x="4828310" y="4054166"/>
          <a:ext cx="61757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947">
                  <a:extLst>
                    <a:ext uri="{9D8B030D-6E8A-4147-A177-3AD203B41FA5}">
                      <a16:colId xmlns:a16="http://schemas.microsoft.com/office/drawing/2014/main" val="1153325678"/>
                    </a:ext>
                  </a:extLst>
                </a:gridCol>
                <a:gridCol w="1543947">
                  <a:extLst>
                    <a:ext uri="{9D8B030D-6E8A-4147-A177-3AD203B41FA5}">
                      <a16:colId xmlns:a16="http://schemas.microsoft.com/office/drawing/2014/main" val="1374457559"/>
                    </a:ext>
                  </a:extLst>
                </a:gridCol>
                <a:gridCol w="1543947">
                  <a:extLst>
                    <a:ext uri="{9D8B030D-6E8A-4147-A177-3AD203B41FA5}">
                      <a16:colId xmlns:a16="http://schemas.microsoft.com/office/drawing/2014/main" val="1273631983"/>
                    </a:ext>
                  </a:extLst>
                </a:gridCol>
                <a:gridCol w="1543947">
                  <a:extLst>
                    <a:ext uri="{9D8B030D-6E8A-4147-A177-3AD203B41FA5}">
                      <a16:colId xmlns:a16="http://schemas.microsoft.com/office/drawing/2014/main" val="149973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 </a:t>
                      </a:r>
                      <a:r>
                        <a:rPr lang="en-US" dirty="0" err="1"/>
                        <a:t>BeRP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HDPE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PARTISN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9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Moment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09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27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70E8FED-397A-6810-20B3-5360F3F8FEB2}"/>
                  </a:ext>
                </a:extLst>
              </p:cNvPr>
              <p:cNvSpPr/>
              <p:nvPr/>
            </p:nvSpPr>
            <p:spPr>
              <a:xfrm>
                <a:off x="1135995" y="1781425"/>
                <a:ext cx="3564082" cy="1752601"/>
              </a:xfrm>
              <a:prstGeom prst="roundRect">
                <a:avLst>
                  <a:gd name="adj" fmla="val 391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i="1" dirty="0"/>
                  <a:t>True</a:t>
                </a:r>
                <a:r>
                  <a:rPr lang="en-US" sz="1800" dirty="0"/>
                  <a:t> leakage multiplication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/>
                  <a:t>) was estimated from MCNP using a fixed source F1 tally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70E8FED-397A-6810-20B3-5360F3F8F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95" y="1781425"/>
                <a:ext cx="3564082" cy="1752601"/>
              </a:xfrm>
              <a:prstGeom prst="roundRect">
                <a:avLst>
                  <a:gd name="adj" fmla="val 3912"/>
                </a:avLst>
              </a:prstGeom>
              <a:blipFill>
                <a:blip r:embed="rId3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FC18763-612B-903B-2BE9-301374F4F647}"/>
                  </a:ext>
                </a:extLst>
              </p:cNvPr>
              <p:cNvSpPr/>
              <p:nvPr/>
            </p:nvSpPr>
            <p:spPr>
              <a:xfrm>
                <a:off x="1135995" y="4092437"/>
                <a:ext cx="3564082" cy="1752600"/>
              </a:xfrm>
              <a:prstGeom prst="roundRect">
                <a:avLst>
                  <a:gd name="adj" fmla="val 362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i="1" dirty="0"/>
                  <a:t>True</a:t>
                </a:r>
                <a:r>
                  <a:rPr lang="en-US" dirty="0"/>
                  <a:t> spontaneous fission source</a:t>
                </a:r>
                <a:br>
                  <a:rPr lang="en-US" dirty="0"/>
                </a:br>
                <a:r>
                  <a:rPr lang="en-US" dirty="0"/>
                  <a:t>strength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) was obtained from </a:t>
                </a:r>
                <a:br>
                  <a:rPr lang="en-US" dirty="0"/>
                </a:br>
                <a:r>
                  <a:rPr lang="en-US" dirty="0"/>
                  <a:t>PARTISN input data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FC18763-612B-903B-2BE9-301374F4F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95" y="4092437"/>
                <a:ext cx="3564082" cy="1752600"/>
              </a:xfrm>
              <a:prstGeom prst="roundRect">
                <a:avLst>
                  <a:gd name="adj" fmla="val 3624"/>
                </a:avLst>
              </a:prstGeom>
              <a:blipFill>
                <a:blip r:embed="rId4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A38F74-8DD5-934E-E0A6-92EA1A227C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PKM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A38F74-8DD5-934E-E0A6-92EA1A227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1353800" cy="1325563"/>
              </a:xfrm>
              <a:blipFill>
                <a:blip r:embed="rId5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8EB554-EB1E-556D-3B84-B4439C0784AA}"/>
                  </a:ext>
                </a:extLst>
              </p:cNvPr>
              <p:cNvSpPr txBox="1"/>
              <p:nvPr/>
            </p:nvSpPr>
            <p:spPr>
              <a:xfrm>
                <a:off x="1094469" y="1380007"/>
                <a:ext cx="10231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Table 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estimation of various </a:t>
                </a:r>
                <a:r>
                  <a:rPr lang="en-US" dirty="0" err="1"/>
                  <a:t>BeRP</a:t>
                </a:r>
                <a:r>
                  <a:rPr lang="en-US" dirty="0"/>
                  <a:t> ball configurations using non-point moments with PKM equations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8EB554-EB1E-556D-3B84-B4439C078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69" y="1380007"/>
                <a:ext cx="10231661" cy="369332"/>
              </a:xfrm>
              <a:prstGeom prst="rect">
                <a:avLst/>
              </a:prstGeom>
              <a:blipFill>
                <a:blip r:embed="rId6"/>
                <a:stretch>
                  <a:fillRect l="-49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E4B076-65ED-1F6F-D3DC-8D8E5703A197}"/>
                  </a:ext>
                </a:extLst>
              </p:cNvPr>
              <p:cNvSpPr txBox="1"/>
              <p:nvPr/>
            </p:nvSpPr>
            <p:spPr>
              <a:xfrm>
                <a:off x="1135995" y="3684834"/>
                <a:ext cx="10231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Table 2.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estimation of various </a:t>
                </a:r>
                <a:r>
                  <a:rPr lang="en-US" dirty="0" err="1"/>
                  <a:t>BeRP</a:t>
                </a:r>
                <a:r>
                  <a:rPr lang="en-US" dirty="0"/>
                  <a:t> ball configurations using non-point moments with PKM equations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E4B076-65ED-1F6F-D3DC-8D8E5703A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95" y="3684834"/>
                <a:ext cx="10231661" cy="369332"/>
              </a:xfrm>
              <a:prstGeom prst="rect">
                <a:avLst/>
              </a:prstGeom>
              <a:blipFill>
                <a:blip r:embed="rId7"/>
                <a:stretch>
                  <a:fillRect l="-496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40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improve on the point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304"/>
            <a:ext cx="693271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inverse problem is complex, but deterministic approaches for computing NMC moments are efficient and computationally inexpensive</a:t>
            </a:r>
          </a:p>
          <a:p>
            <a:endParaRPr lang="en-US" sz="500" dirty="0"/>
          </a:p>
          <a:p>
            <a:pPr marL="0" indent="0" algn="ctr">
              <a:buNone/>
            </a:pPr>
            <a:r>
              <a:rPr lang="en-US" sz="2400" b="1" dirty="0"/>
              <a:t>Can machine learning (ML) be leveraged to help address this challenge?</a:t>
            </a:r>
          </a:p>
          <a:p>
            <a:endParaRPr lang="en-US" sz="500" dirty="0"/>
          </a:p>
          <a:p>
            <a:r>
              <a:rPr lang="en-US" sz="2400" dirty="0"/>
              <a:t>A workflow was developed to generate a dataset for ML training and testing</a:t>
            </a:r>
          </a:p>
          <a:p>
            <a:pPr lvl="1"/>
            <a:r>
              <a:rPr lang="en-US" sz="1800" dirty="0"/>
              <a:t>Three </a:t>
            </a:r>
            <a:r>
              <a:rPr lang="en-US" sz="1800" dirty="0" err="1"/>
              <a:t>BeRP</a:t>
            </a:r>
            <a:r>
              <a:rPr lang="en-US" sz="1800" dirty="0"/>
              <a:t> ball configurations (Bare, 1in HDPE, 1in Cu)</a:t>
            </a:r>
          </a:p>
          <a:p>
            <a:pPr lvl="1"/>
            <a:r>
              <a:rPr lang="en-US" sz="1800" dirty="0" err="1"/>
              <a:t>BeRP</a:t>
            </a:r>
            <a:r>
              <a:rPr lang="en-US" sz="1800" dirty="0"/>
              <a:t> ball radius is parameterized to achieve various multiplications</a:t>
            </a:r>
          </a:p>
          <a:p>
            <a:pPr lvl="1"/>
            <a:r>
              <a:rPr lang="en-US" sz="1800" i="1" dirty="0"/>
              <a:t>True</a:t>
            </a:r>
            <a:r>
              <a:rPr lang="en-US" sz="1800" dirty="0"/>
              <a:t> </a:t>
            </a:r>
            <a:r>
              <a:rPr lang="en-US" sz="1800" dirty="0" err="1"/>
              <a:t>BeRP</a:t>
            </a:r>
            <a:r>
              <a:rPr lang="en-US" sz="1800" dirty="0"/>
              <a:t> ball radius was not included in dataset</a:t>
            </a:r>
          </a:p>
          <a:p>
            <a:endParaRPr lang="en-US" sz="900" dirty="0"/>
          </a:p>
          <a:p>
            <a:r>
              <a:rPr lang="en-US" sz="2400" dirty="0"/>
              <a:t>Various regression algorithms were explored (ex. linear regression, polynomial regression, K-nearest neighbor and decision tree)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5661C8-88B4-C2CB-D087-6A77C112441E}"/>
              </a:ext>
            </a:extLst>
          </p:cNvPr>
          <p:cNvGrpSpPr/>
          <p:nvPr/>
        </p:nvGrpSpPr>
        <p:grpSpPr>
          <a:xfrm>
            <a:off x="7793424" y="1022281"/>
            <a:ext cx="4105894" cy="5013361"/>
            <a:chOff x="7959681" y="835186"/>
            <a:chExt cx="4105894" cy="501336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A77977E-4E47-1C2D-B2D4-089260507347}"/>
                </a:ext>
              </a:extLst>
            </p:cNvPr>
            <p:cNvSpPr/>
            <p:nvPr/>
          </p:nvSpPr>
          <p:spPr>
            <a:xfrm>
              <a:off x="8700654" y="1457111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Generate PARTISN input files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C224F74-B87B-D175-709D-67DFDDF3FDF5}"/>
                </a:ext>
              </a:extLst>
            </p:cNvPr>
            <p:cNvSpPr/>
            <p:nvPr/>
          </p:nvSpPr>
          <p:spPr>
            <a:xfrm>
              <a:off x="8700656" y="2090402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Generate slurm submission scripts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EBBB33B-B035-8196-B6E9-E9F7E606A8CA}"/>
                </a:ext>
              </a:extLst>
            </p:cNvPr>
            <p:cNvSpPr/>
            <p:nvPr/>
          </p:nvSpPr>
          <p:spPr>
            <a:xfrm>
              <a:off x="8700656" y="2738522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Submit to HPC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5B76683-F5A1-172F-D84C-1D42787932FE}"/>
                </a:ext>
              </a:extLst>
            </p:cNvPr>
            <p:cNvSpPr/>
            <p:nvPr/>
          </p:nvSpPr>
          <p:spPr>
            <a:xfrm>
              <a:off x="8700656" y="3386642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Compute NMC Moments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2742BCA-13C8-2093-5D76-30208C72EBAA}"/>
                </a:ext>
              </a:extLst>
            </p:cNvPr>
            <p:cNvSpPr/>
            <p:nvPr/>
          </p:nvSpPr>
          <p:spPr>
            <a:xfrm>
              <a:off x="8700656" y="4034762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Extracts moments from outputs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664BFD0-37EB-2E2D-E737-F5F2134D29A2}"/>
                </a:ext>
              </a:extLst>
            </p:cNvPr>
            <p:cNvSpPr/>
            <p:nvPr/>
          </p:nvSpPr>
          <p:spPr>
            <a:xfrm>
              <a:off x="8700656" y="4682882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Generate dataset and train ML model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6290C2F-6B20-EF4A-1691-F1B5BC093879}"/>
                </a:ext>
              </a:extLst>
            </p:cNvPr>
            <p:cNvSpPr/>
            <p:nvPr/>
          </p:nvSpPr>
          <p:spPr>
            <a:xfrm>
              <a:off x="8700655" y="5331002"/>
              <a:ext cx="3165763" cy="41282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Predict ML and F from moments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0158A74-1ECE-0121-4A7C-DF8EB3B47DC0}"/>
                </a:ext>
              </a:extLst>
            </p:cNvPr>
            <p:cNvSpPr/>
            <p:nvPr/>
          </p:nvSpPr>
          <p:spPr>
            <a:xfrm>
              <a:off x="9137068" y="835186"/>
              <a:ext cx="2306782" cy="41282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PARTISN Input Template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0E919A2-1D47-A575-5E96-CB8FDE081C5B}"/>
                </a:ext>
              </a:extLst>
            </p:cNvPr>
            <p:cNvCxnSpPr>
              <a:cxnSpLocks/>
            </p:cNvCxnSpPr>
            <p:nvPr/>
          </p:nvCxnSpPr>
          <p:spPr>
            <a:xfrm>
              <a:off x="10283535" y="1902135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7E332B5-949B-0FAF-3C76-5C87D5264D7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0073" y="2529432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7355C5-1005-21D4-57CA-CCDFD843344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6997" y="3176622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0BB0187-3CD0-E79F-358A-3FD0598B852C}"/>
                </a:ext>
              </a:extLst>
            </p:cNvPr>
            <p:cNvCxnSpPr>
              <a:cxnSpLocks/>
            </p:cNvCxnSpPr>
            <p:nvPr/>
          </p:nvCxnSpPr>
          <p:spPr>
            <a:xfrm>
              <a:off x="10276611" y="3829316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60390D-E179-44CA-15FA-9B338F476DBB}"/>
                </a:ext>
              </a:extLst>
            </p:cNvPr>
            <p:cNvCxnSpPr>
              <a:cxnSpLocks/>
            </p:cNvCxnSpPr>
            <p:nvPr/>
          </p:nvCxnSpPr>
          <p:spPr>
            <a:xfrm>
              <a:off x="10283535" y="4470149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F261540-E37C-8546-A7FD-4082BFDDDA47}"/>
                </a:ext>
              </a:extLst>
            </p:cNvPr>
            <p:cNvCxnSpPr>
              <a:cxnSpLocks/>
            </p:cNvCxnSpPr>
            <p:nvPr/>
          </p:nvCxnSpPr>
          <p:spPr>
            <a:xfrm>
              <a:off x="10280073" y="5121912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8C7C6B-3452-ACE2-9FB3-BCF664D09E38}"/>
                </a:ext>
              </a:extLst>
            </p:cNvPr>
            <p:cNvCxnSpPr>
              <a:cxnSpLocks/>
            </p:cNvCxnSpPr>
            <p:nvPr/>
          </p:nvCxnSpPr>
          <p:spPr>
            <a:xfrm>
              <a:off x="10290459" y="1266242"/>
              <a:ext cx="3462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BFE1AFF-08FD-A874-D3F2-0CDA0349AF16}"/>
                </a:ext>
              </a:extLst>
            </p:cNvPr>
            <p:cNvSpPr/>
            <p:nvPr/>
          </p:nvSpPr>
          <p:spPr>
            <a:xfrm>
              <a:off x="8319651" y="3923157"/>
              <a:ext cx="3745924" cy="192539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08729A3-23FD-FEE7-9B30-7BE8237BD71D}"/>
                </a:ext>
              </a:extLst>
            </p:cNvPr>
            <p:cNvSpPr/>
            <p:nvPr/>
          </p:nvSpPr>
          <p:spPr>
            <a:xfrm>
              <a:off x="8312727" y="1381083"/>
              <a:ext cx="3752848" cy="18738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41BEE91-BA0C-EA83-D44E-5EF290730F78}"/>
                </a:ext>
              </a:extLst>
            </p:cNvPr>
            <p:cNvSpPr/>
            <p:nvPr/>
          </p:nvSpPr>
          <p:spPr>
            <a:xfrm>
              <a:off x="8312727" y="3262949"/>
              <a:ext cx="3745924" cy="661086"/>
            </a:xfrm>
            <a:prstGeom prst="roundRect">
              <a:avLst>
                <a:gd name="adj" fmla="val 3395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595948-AFF6-3478-3610-DAD3CEFD5B9E}"/>
                </a:ext>
              </a:extLst>
            </p:cNvPr>
            <p:cNvSpPr txBox="1"/>
            <p:nvPr/>
          </p:nvSpPr>
          <p:spPr>
            <a:xfrm rot="16200000">
              <a:off x="7625197" y="2164131"/>
              <a:ext cx="976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Bash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FC433E-5796-164C-72FB-F9371C391026}"/>
                </a:ext>
              </a:extLst>
            </p:cNvPr>
            <p:cNvSpPr txBox="1"/>
            <p:nvPr/>
          </p:nvSpPr>
          <p:spPr>
            <a:xfrm rot="16200000">
              <a:off x="7630391" y="3439162"/>
              <a:ext cx="976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PARTISN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473651-FADB-574A-1D4E-F86925AA1835}"/>
                </a:ext>
              </a:extLst>
            </p:cNvPr>
            <p:cNvSpPr txBox="1"/>
            <p:nvPr/>
          </p:nvSpPr>
          <p:spPr>
            <a:xfrm rot="16200000">
              <a:off x="7632122" y="4731962"/>
              <a:ext cx="976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Python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911350-BC01-B9CF-CFCD-F8FECB0A6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306266"/>
              </p:ext>
            </p:extLst>
          </p:nvPr>
        </p:nvGraphicFramePr>
        <p:xfrm>
          <a:off x="805420" y="1867220"/>
          <a:ext cx="1058116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232">
                  <a:extLst>
                    <a:ext uri="{9D8B030D-6E8A-4147-A177-3AD203B41FA5}">
                      <a16:colId xmlns:a16="http://schemas.microsoft.com/office/drawing/2014/main" val="1153325678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1374457559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1273631983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149973121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4065206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 </a:t>
                      </a:r>
                      <a:r>
                        <a:rPr lang="en-US" dirty="0" err="1"/>
                        <a:t>BeRP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HDPE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80% </a:t>
                      </a:r>
                      <a:r>
                        <a:rPr lang="en-US" sz="1800" i="1" baseline="30000" dirty="0"/>
                        <a:t>239</a:t>
                      </a:r>
                      <a:r>
                        <a:rPr lang="en-US" sz="1800" i="1" dirty="0"/>
                        <a:t>Pu 20% </a:t>
                      </a:r>
                      <a:r>
                        <a:rPr lang="en-US" sz="1800" i="1" baseline="30000" dirty="0"/>
                        <a:t>240</a:t>
                      </a:r>
                      <a:r>
                        <a:rPr lang="en-US" sz="1800" i="1" dirty="0"/>
                        <a:t>Pu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MCNP F1 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9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PKM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96802"/>
                  </a:ext>
                </a:extLst>
              </a:tr>
              <a:tr h="182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DT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2703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522C6BE-34F6-3443-B6E7-8C7DFFF2C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717728"/>
              </p:ext>
            </p:extLst>
          </p:nvPr>
        </p:nvGraphicFramePr>
        <p:xfrm>
          <a:off x="805420" y="4014183"/>
          <a:ext cx="105811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232">
                  <a:extLst>
                    <a:ext uri="{9D8B030D-6E8A-4147-A177-3AD203B41FA5}">
                      <a16:colId xmlns:a16="http://schemas.microsoft.com/office/drawing/2014/main" val="1153325678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1374457559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1273631983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149973121"/>
                    </a:ext>
                  </a:extLst>
                </a:gridCol>
                <a:gridCol w="2116232">
                  <a:extLst>
                    <a:ext uri="{9D8B030D-6E8A-4147-A177-3AD203B41FA5}">
                      <a16:colId xmlns:a16="http://schemas.microsoft.com/office/drawing/2014/main" val="3240002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 </a:t>
                      </a:r>
                      <a:r>
                        <a:rPr lang="en-US" dirty="0" err="1"/>
                        <a:t>BeRP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HDPE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1in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r>
                        <a:rPr lang="en-US" sz="1800" i="1" dirty="0"/>
                        <a:t>% </a:t>
                      </a:r>
                      <a:r>
                        <a:rPr lang="en-US" sz="1800" i="1" baseline="30000" dirty="0"/>
                        <a:t>239</a:t>
                      </a:r>
                      <a:r>
                        <a:rPr lang="en-US" sz="1800" i="1" dirty="0"/>
                        <a:t>Pu</a:t>
                      </a:r>
                      <a:r>
                        <a:rPr lang="en-US" dirty="0"/>
                        <a:t> 20</a:t>
                      </a:r>
                      <a:r>
                        <a:rPr lang="en-US" sz="1800" i="1" dirty="0"/>
                        <a:t>% </a:t>
                      </a:r>
                      <a:r>
                        <a:rPr lang="en-US" sz="1800" i="1" baseline="30000" dirty="0"/>
                        <a:t>240</a:t>
                      </a:r>
                      <a:r>
                        <a:rPr lang="en-US" sz="1800" i="1" dirty="0"/>
                        <a:t>Pu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7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PARTISN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92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PKM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09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DT Prediction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139.39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27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81A0FDF2-83C0-0C0E-523D-35C820B414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Machine Learning Model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81A0FDF2-83C0-0C0E-523D-35C820B41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1353800" cy="1325563"/>
              </a:xfrm>
              <a:blipFill>
                <a:blip r:embed="rId3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14F058-FB96-2772-4D61-5D93AF248487}"/>
                  </a:ext>
                </a:extLst>
              </p:cNvPr>
              <p:cNvSpPr txBox="1"/>
              <p:nvPr/>
            </p:nvSpPr>
            <p:spPr>
              <a:xfrm>
                <a:off x="805421" y="1501030"/>
                <a:ext cx="10581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Table 3. </a:t>
                </a:r>
                <a:r>
                  <a:rPr lang="en-US" dirty="0"/>
                  <a:t>4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estimation for various Pu samples using a decision tree model trained on </a:t>
                </a:r>
                <a:r>
                  <a:rPr lang="en-US" dirty="0" err="1"/>
                  <a:t>BeRP</a:t>
                </a:r>
                <a:r>
                  <a:rPr lang="en-US" dirty="0"/>
                  <a:t> ball data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14F058-FB96-2772-4D61-5D93AF248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1" y="1501030"/>
                <a:ext cx="10581159" cy="369332"/>
              </a:xfrm>
              <a:prstGeom prst="rect">
                <a:avLst/>
              </a:prstGeom>
              <a:blipFill>
                <a:blip r:embed="rId4"/>
                <a:stretch>
                  <a:fillRect l="-48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E25CD9-94D8-46D4-56D1-EB6722ABF269}"/>
                  </a:ext>
                </a:extLst>
              </p:cNvPr>
              <p:cNvSpPr txBox="1"/>
              <p:nvPr/>
            </p:nvSpPr>
            <p:spPr>
              <a:xfrm>
                <a:off x="805420" y="3666691"/>
                <a:ext cx="105811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Table 4. </a:t>
                </a:r>
                <a:r>
                  <a:rPr lang="en-US" dirty="0"/>
                  <a:t>4 moment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estimation for various Pu samples using a decision tree model trained on </a:t>
                </a:r>
                <a:r>
                  <a:rPr lang="en-US" dirty="0" err="1"/>
                  <a:t>BeRP</a:t>
                </a:r>
                <a:r>
                  <a:rPr lang="en-US" dirty="0"/>
                  <a:t> ball data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E25CD9-94D8-46D4-56D1-EB6722AB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0" y="3666691"/>
                <a:ext cx="10581159" cy="369332"/>
              </a:xfrm>
              <a:prstGeom prst="rect">
                <a:avLst/>
              </a:prstGeom>
              <a:blipFill>
                <a:blip r:embed="rId5"/>
                <a:stretch>
                  <a:fillRect l="-48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46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582407-A1B7-4250-C11A-5870A8FA4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988267"/>
              </p:ext>
            </p:extLst>
          </p:nvPr>
        </p:nvGraphicFramePr>
        <p:xfrm>
          <a:off x="227702" y="1315216"/>
          <a:ext cx="5868295" cy="356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8F94684-45CA-CC56-17E0-9D9C869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96" y="0"/>
            <a:ext cx="11352904" cy="1325563"/>
          </a:xfrm>
        </p:spPr>
        <p:txBody>
          <a:bodyPr/>
          <a:lstStyle/>
          <a:p>
            <a:r>
              <a:rPr lang="en-US" dirty="0"/>
              <a:t>Decision Tree Algorithm Performance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89B0ED-B57F-57AF-696E-852FEA675806}"/>
                  </a:ext>
                </a:extLst>
              </p:cNvPr>
              <p:cNvSpPr txBox="1"/>
              <p:nvPr/>
            </p:nvSpPr>
            <p:spPr>
              <a:xfrm>
                <a:off x="227704" y="4875904"/>
                <a:ext cx="58682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Figure 3. </a:t>
                </a:r>
                <a:r>
                  <a:rPr lang="en-US" dirty="0"/>
                  <a:t>2 moment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for various </a:t>
                </a:r>
                <a:r>
                  <a:rPr lang="en-US" dirty="0" err="1"/>
                  <a:t>BeRP</a:t>
                </a:r>
                <a:r>
                  <a:rPr lang="en-US" dirty="0"/>
                  <a:t> ball configurations using a DT model trained on model specific datasets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89B0ED-B57F-57AF-696E-852FEA675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04" y="4875904"/>
                <a:ext cx="5868296" cy="923330"/>
              </a:xfrm>
              <a:prstGeom prst="rect">
                <a:avLst/>
              </a:prstGeom>
              <a:blipFill>
                <a:blip r:embed="rId4"/>
                <a:stretch>
                  <a:fillRect l="-862" t="-411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807A2-D469-8755-D6D0-E62FE47330A5}"/>
                  </a:ext>
                </a:extLst>
              </p:cNvPr>
              <p:cNvSpPr txBox="1"/>
              <p:nvPr/>
            </p:nvSpPr>
            <p:spPr>
              <a:xfrm>
                <a:off x="6095999" y="4875904"/>
                <a:ext cx="58682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Figure 4. </a:t>
                </a:r>
                <a:r>
                  <a:rPr lang="en-US" dirty="0"/>
                  <a:t>4 moment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for various </a:t>
                </a:r>
                <a:r>
                  <a:rPr lang="en-US" dirty="0" err="1"/>
                  <a:t>BeRP</a:t>
                </a:r>
                <a:r>
                  <a:rPr lang="en-US" dirty="0"/>
                  <a:t> ball configurations using a DT model trained model specific datasets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807A2-D469-8755-D6D0-E62FE4733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875904"/>
                <a:ext cx="5868297" cy="923330"/>
              </a:xfrm>
              <a:prstGeom prst="rect">
                <a:avLst/>
              </a:prstGeom>
              <a:blipFill>
                <a:blip r:embed="rId5"/>
                <a:stretch>
                  <a:fillRect l="-864" t="-411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53F146-D317-8814-02F4-7C327377B2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560971"/>
              </p:ext>
            </p:extLst>
          </p:nvPr>
        </p:nvGraphicFramePr>
        <p:xfrm>
          <a:off x="6095997" y="1315216"/>
          <a:ext cx="5868299" cy="356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0509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CB8EC2-86AE-F156-A7FB-C26A44F82A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Can we infer more than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0CB8EC2-86AE-F156-A7FB-C26A44F82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73F9-0F01-19A0-4C7D-C2053EA1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 classification model was trained to</a:t>
            </a:r>
            <a:br>
              <a:rPr lang="en-US" sz="2200" dirty="0"/>
            </a:br>
            <a:r>
              <a:rPr lang="en-US" sz="2200" dirty="0"/>
              <a:t>distinguish between bare samples and predict</a:t>
            </a:r>
            <a:br>
              <a:rPr lang="en-US" sz="2200" dirty="0"/>
            </a:br>
            <a:r>
              <a:rPr lang="en-US" sz="2200" dirty="0"/>
              <a:t>moderator type</a:t>
            </a:r>
          </a:p>
          <a:p>
            <a:endParaRPr lang="en-US" sz="500" dirty="0"/>
          </a:p>
          <a:p>
            <a:r>
              <a:rPr lang="en-US" sz="2200" dirty="0"/>
              <a:t>Various classification algorithms were explored</a:t>
            </a:r>
            <a:br>
              <a:rPr lang="en-US" sz="2200" dirty="0"/>
            </a:br>
            <a:r>
              <a:rPr lang="en-US" sz="2200" dirty="0"/>
              <a:t>(ex. Decision tree classifier, Support Vector</a:t>
            </a:r>
            <a:br>
              <a:rPr lang="en-US" sz="2200" dirty="0"/>
            </a:br>
            <a:r>
              <a:rPr lang="en-US" sz="2200" dirty="0"/>
              <a:t>Machine, k-Nearest Neighbor, and Gaussian</a:t>
            </a:r>
            <a:br>
              <a:rPr lang="en-US" sz="2200" dirty="0"/>
            </a:br>
            <a:r>
              <a:rPr lang="en-US" sz="2200" dirty="0"/>
              <a:t>Naive Bayes)</a:t>
            </a:r>
          </a:p>
          <a:p>
            <a:endParaRPr lang="en-US" sz="500" dirty="0"/>
          </a:p>
          <a:p>
            <a:r>
              <a:rPr lang="en-US" sz="2200" dirty="0"/>
              <a:t>Generalizations:</a:t>
            </a:r>
          </a:p>
          <a:p>
            <a:pPr lvl="1"/>
            <a:r>
              <a:rPr lang="en-US" sz="1800" dirty="0"/>
              <a:t>Fissile vs. </a:t>
            </a:r>
            <a:r>
              <a:rPr lang="en-US" sz="1800" dirty="0" err="1"/>
              <a:t>nonfissile</a:t>
            </a:r>
            <a:r>
              <a:rPr lang="en-US" sz="1800" dirty="0"/>
              <a:t> distinction</a:t>
            </a:r>
          </a:p>
          <a:p>
            <a:pPr lvl="1"/>
            <a:r>
              <a:rPr lang="en-US" sz="1800" dirty="0"/>
              <a:t>Moderator thickness prediction</a:t>
            </a:r>
          </a:p>
          <a:p>
            <a:pPr lvl="1"/>
            <a:r>
              <a:rPr lang="en-US" sz="1800" dirty="0"/>
              <a:t>Feature importance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D1712D-C76A-1E1E-896F-103E480DA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20527"/>
              </p:ext>
            </p:extLst>
          </p:nvPr>
        </p:nvGraphicFramePr>
        <p:xfrm>
          <a:off x="6896292" y="2246936"/>
          <a:ext cx="4992744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248">
                  <a:extLst>
                    <a:ext uri="{9D8B030D-6E8A-4147-A177-3AD203B41FA5}">
                      <a16:colId xmlns:a16="http://schemas.microsoft.com/office/drawing/2014/main" val="1193919794"/>
                    </a:ext>
                  </a:extLst>
                </a:gridCol>
                <a:gridCol w="1664248">
                  <a:extLst>
                    <a:ext uri="{9D8B030D-6E8A-4147-A177-3AD203B41FA5}">
                      <a16:colId xmlns:a16="http://schemas.microsoft.com/office/drawing/2014/main" val="434683540"/>
                    </a:ext>
                  </a:extLst>
                </a:gridCol>
                <a:gridCol w="1664248">
                  <a:extLst>
                    <a:ext uri="{9D8B030D-6E8A-4147-A177-3AD203B41FA5}">
                      <a16:colId xmlns:a16="http://schemas.microsoft.com/office/drawing/2014/main" val="1520975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DT Classifier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KNN Classifier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06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Bare </a:t>
                      </a:r>
                      <a:r>
                        <a:rPr lang="en-US" dirty="0" err="1"/>
                        <a:t>BeRP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6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1in HDPE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HDPE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HDPE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6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1in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5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Bare</a:t>
                      </a:r>
                      <a:br>
                        <a:rPr lang="en-US" sz="1800" i="1" dirty="0"/>
                      </a:br>
                      <a:r>
                        <a:rPr lang="en-US" sz="1600" i="1" dirty="0"/>
                        <a:t>80-20 </a:t>
                      </a:r>
                      <a:r>
                        <a:rPr lang="en-US" sz="1600" i="1" baseline="30000" dirty="0"/>
                        <a:t>239</a:t>
                      </a:r>
                      <a:r>
                        <a:rPr lang="en-US" sz="1600" i="1" dirty="0"/>
                        <a:t>Pu:</a:t>
                      </a:r>
                      <a:r>
                        <a:rPr lang="en-US" sz="1600" i="1" baseline="30000" dirty="0"/>
                        <a:t>240</a:t>
                      </a:r>
                      <a:r>
                        <a:rPr lang="en-US" sz="1600" i="1" dirty="0"/>
                        <a:t>Pu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3004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E23D49-AA81-1448-83F7-3350A0C35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32499"/>
              </p:ext>
            </p:extLst>
          </p:nvPr>
        </p:nvGraphicFramePr>
        <p:xfrm>
          <a:off x="6896291" y="4535567"/>
          <a:ext cx="499274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903">
                  <a:extLst>
                    <a:ext uri="{9D8B030D-6E8A-4147-A177-3AD203B41FA5}">
                      <a16:colId xmlns:a16="http://schemas.microsoft.com/office/drawing/2014/main" val="40932935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3099530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20568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DT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KNN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9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Training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5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Testing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0868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88EA55-218D-7FB8-6D53-0AAD4F1862D9}"/>
              </a:ext>
            </a:extLst>
          </p:cNvPr>
          <p:cNvSpPr txBox="1"/>
          <p:nvPr/>
        </p:nvSpPr>
        <p:spPr>
          <a:xfrm>
            <a:off x="6896291" y="1600605"/>
            <a:ext cx="499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5. </a:t>
            </a:r>
            <a:r>
              <a:rPr lang="en-US" dirty="0"/>
              <a:t>Reflector type prediction and model accuracy for two ML classification models</a:t>
            </a:r>
          </a:p>
        </p:txBody>
      </p:sp>
    </p:spTree>
    <p:extLst>
      <p:ext uri="{BB962C8B-B14F-4D97-AF65-F5344CB8AC3E}">
        <p14:creationId xmlns:p14="http://schemas.microsoft.com/office/powerpoint/2010/main" val="394601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4BA5-2B03-387A-22AB-749D0309C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27FA2-C674-8F27-8316-57462F1E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 &amp; 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1D48-812F-5A24-A57B-795087DFD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capability to deterministically compute full phase space moments of the neutron count distribution extends existing NMC modeling capabilities</a:t>
            </a:r>
          </a:p>
          <a:p>
            <a:endParaRPr lang="en-US" sz="300" dirty="0"/>
          </a:p>
          <a:p>
            <a:r>
              <a:rPr lang="en-US" sz="2200" dirty="0"/>
              <a:t>Using ML to infer sample characteristics adds to the arsenal of safeguards and nonproliferation tools and analysis techniques</a:t>
            </a:r>
          </a:p>
          <a:p>
            <a:endParaRPr lang="en-US" sz="600" dirty="0"/>
          </a:p>
          <a:p>
            <a:r>
              <a:rPr lang="en-US" sz="2200" dirty="0"/>
              <a:t>MTV as facilitated collaborations with LANL </a:t>
            </a:r>
          </a:p>
          <a:p>
            <a:pPr lvl="1"/>
            <a:r>
              <a:rPr lang="en-US" sz="2200" dirty="0"/>
              <a:t>NEN-2: MCNP Modeling</a:t>
            </a:r>
          </a:p>
          <a:p>
            <a:pPr lvl="1"/>
            <a:r>
              <a:rPr lang="en-US" sz="2200" dirty="0"/>
              <a:t>CCS-2: Deterministic Modeling (PARTISN)</a:t>
            </a:r>
          </a:p>
          <a:p>
            <a:pPr lvl="1"/>
            <a:r>
              <a:rPr lang="en-US" sz="2200" dirty="0"/>
              <a:t>XCP-3: PARTISN/MCNP Comparison</a:t>
            </a:r>
          </a:p>
          <a:p>
            <a:endParaRPr lang="en-US" sz="500" dirty="0"/>
          </a:p>
          <a:p>
            <a:r>
              <a:rPr lang="en-US" sz="2200" b="1" dirty="0"/>
              <a:t>LANL Collaborators: </a:t>
            </a:r>
            <a:r>
              <a:rPr lang="en-US" sz="2200" dirty="0" err="1"/>
              <a:t>Jesson</a:t>
            </a:r>
            <a:r>
              <a:rPr lang="en-US" sz="2200" dirty="0"/>
              <a:t> Hutchinson, Nathan Hart, and Erin Davis</a:t>
            </a:r>
          </a:p>
        </p:txBody>
      </p:sp>
    </p:spTree>
    <p:extLst>
      <p:ext uri="{BB962C8B-B14F-4D97-AF65-F5344CB8AC3E}">
        <p14:creationId xmlns:p14="http://schemas.microsoft.com/office/powerpoint/2010/main" val="177382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19423</TotalTime>
  <Words>998</Words>
  <Application>Microsoft Macintosh PowerPoint</Application>
  <PresentationFormat>Widescreen</PresentationFormat>
  <Paragraphs>206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Avenir Book</vt:lpstr>
      <vt:lpstr>Calibri</vt:lpstr>
      <vt:lpstr>Calibri Light</vt:lpstr>
      <vt:lpstr>Cambria Math</vt:lpstr>
      <vt:lpstr>Helvetica</vt:lpstr>
      <vt:lpstr>Office Theme</vt:lpstr>
      <vt:lpstr>PowerPoint Presentation</vt:lpstr>
      <vt:lpstr>Introduction and Motivation</vt:lpstr>
      <vt:lpstr>M_L&amp; F Estimation with Non-point Moments </vt:lpstr>
      <vt:lpstr>PKM Estimation of M_L&amp; F</vt:lpstr>
      <vt:lpstr>Can we improve on the point model?</vt:lpstr>
      <vt:lpstr>Machine Learning Model Estimation of M_L&amp; F</vt:lpstr>
      <vt:lpstr>Decision Tree Algorithm Performance </vt:lpstr>
      <vt:lpstr>Can we infer more than just M_L  &amp; F?</vt:lpstr>
      <vt:lpstr>Expected Impact &amp; MTV Impact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Jawad Moussa</cp:lastModifiedBy>
  <cp:revision>159</cp:revision>
  <dcterms:created xsi:type="dcterms:W3CDTF">2019-02-11T21:15:40Z</dcterms:created>
  <dcterms:modified xsi:type="dcterms:W3CDTF">2024-03-20T01:36:49Z</dcterms:modified>
</cp:coreProperties>
</file>