
<file path=[Content_Types].xml><?xml version="1.0" encoding="utf-8"?>
<Types xmlns="http://schemas.openxmlformats.org/package/2006/content-types">
  <Default Extension="gif" ContentType="image/gif"/>
  <Default Extension="glb" ContentType="model/gltf.binary"/>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0" r:id="rId3"/>
    <p:sldId id="269" r:id="rId4"/>
    <p:sldId id="262" r:id="rId5"/>
    <p:sldId id="264" r:id="rId6"/>
    <p:sldId id="266" r:id="rId7"/>
    <p:sldId id="270" r:id="rId8"/>
    <p:sldId id="271" r:id="rId9"/>
    <p:sldId id="272" r:id="rId10"/>
    <p:sldId id="273" r:id="rId11"/>
    <p:sldId id="263"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DE9589-C897-DFF7-0609-E7A0C2C63CA9}" name="Hartig, Kyle Cameron" initials="HKC" userId="S::kyle.hartig@ufl.edu::29cca40d-e83c-400d-8c96-70456f9133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64626"/>
  </p:normalViewPr>
  <p:slideViewPr>
    <p:cSldViewPr snapToGrid="0">
      <p:cViewPr varScale="1">
        <p:scale>
          <a:sx n="80" d="100"/>
          <a:sy n="80" d="100"/>
        </p:scale>
        <p:origin x="2600" y="184"/>
      </p:cViewPr>
      <p:guideLst/>
    </p:cSldViewPr>
  </p:slideViewPr>
  <p:notesTextViewPr>
    <p:cViewPr>
      <p:scale>
        <a:sx n="1" d="1"/>
        <a:sy n="1" d="1"/>
      </p:scale>
      <p:origin x="0" y="0"/>
    </p:cViewPr>
  </p:notesTextViewPr>
  <p:notesViewPr>
    <p:cSldViewPr snapToGrid="0">
      <p:cViewPr varScale="1">
        <p:scale>
          <a:sx n="81" d="100"/>
          <a:sy n="81" d="100"/>
        </p:scale>
        <p:origin x="217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243A34-90D5-4B34-BED2-C2556C11AAE9}" type="datetimeFigureOut">
              <a:rPr lang="en-US" smtClean="0"/>
              <a:t>3/19/24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A9EEBB-ED59-45EE-94F8-A00B3D53A0E3}" type="slidenum">
              <a:rPr lang="en-US" smtClean="0"/>
              <a:t>‹#›</a:t>
            </a:fld>
            <a:endParaRPr lang="en-US"/>
          </a:p>
        </p:txBody>
      </p:sp>
    </p:spTree>
    <p:extLst>
      <p:ext uri="{BB962C8B-B14F-4D97-AF65-F5344CB8AC3E}">
        <p14:creationId xmlns:p14="http://schemas.microsoft.com/office/powerpoint/2010/main" val="263359122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3T19:57:42.74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A8C40-71BB-42E5-9001-96A113230332}" type="datetimeFigureOut">
              <a:rPr lang="en-US" smtClean="0"/>
              <a:t>3/19/24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ECAEE-CE33-4B9A-BC1D-E2668F76AF64}" type="slidenum">
              <a:rPr lang="en-US" smtClean="0"/>
              <a:t>‹#›</a:t>
            </a:fld>
            <a:endParaRPr lang="en-US"/>
          </a:p>
        </p:txBody>
      </p:sp>
    </p:spTree>
    <p:extLst>
      <p:ext uri="{BB962C8B-B14F-4D97-AF65-F5344CB8AC3E}">
        <p14:creationId xmlns:p14="http://schemas.microsoft.com/office/powerpoint/2010/main" val="2763263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Greetings everybody my name is Justin Borrero and I will be presenting on the Elucidations of Plutonium combustion chemistry and laser particle interaction from laser produced plasmas for nonproliferation and nuclear forensic applications. The presentation encompasses the work that my colleagues Emily </a:t>
            </a:r>
            <a:r>
              <a:rPr lang="en-US" dirty="0" err="1"/>
              <a:t>Kwapis</a:t>
            </a:r>
            <a:r>
              <a:rPr lang="en-US" dirty="0"/>
              <a:t> and Kyle </a:t>
            </a:r>
            <a:r>
              <a:rPr lang="en-US" dirty="0" err="1"/>
              <a:t>Latty</a:t>
            </a:r>
            <a:r>
              <a:rPr lang="en-US" dirty="0"/>
              <a:t> and I  have been working on along side recent impacts my research group have achieved within the last MTV  update\workshop.  </a:t>
            </a:r>
          </a:p>
        </p:txBody>
      </p:sp>
      <p:sp>
        <p:nvSpPr>
          <p:cNvPr id="4" name="Slide Number Placeholder 3"/>
          <p:cNvSpPr>
            <a:spLocks noGrp="1"/>
          </p:cNvSpPr>
          <p:nvPr>
            <p:ph type="sldNum" sz="quarter" idx="5"/>
          </p:nvPr>
        </p:nvSpPr>
        <p:spPr/>
        <p:txBody>
          <a:bodyPr/>
          <a:lstStyle/>
          <a:p>
            <a:fld id="{FC0ECAEE-CE33-4B9A-BC1D-E2668F76AF64}" type="slidenum">
              <a:rPr lang="en-US" smtClean="0"/>
              <a:t>1</a:t>
            </a:fld>
            <a:endParaRPr lang="en-US"/>
          </a:p>
        </p:txBody>
      </p:sp>
    </p:spTree>
    <p:extLst>
      <p:ext uri="{BB962C8B-B14F-4D97-AF65-F5344CB8AC3E}">
        <p14:creationId xmlns:p14="http://schemas.microsoft.com/office/powerpoint/2010/main" val="2854989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our research supports the NNSA nuclear nonproliferation mission by </a:t>
            </a:r>
            <a:r>
              <a:rPr lang="en-US" dirty="0" err="1"/>
              <a:t>indentifying</a:t>
            </a:r>
            <a:r>
              <a:rPr lang="en-US" dirty="0"/>
              <a:t> Pu spectra signatures and phase transitions during plasma evolution , </a:t>
            </a:r>
          </a:p>
          <a:p>
            <a:endParaRPr lang="en-US" dirty="0"/>
          </a:p>
          <a:p>
            <a:r>
              <a:rPr lang="en-US" dirty="0"/>
              <a:t>We also </a:t>
            </a:r>
            <a:r>
              <a:rPr lang="en-US" dirty="0" err="1"/>
              <a:t>unravelled</a:t>
            </a:r>
            <a:r>
              <a:rPr lang="en-US" dirty="0"/>
              <a:t> fundamental laser-particle interaction for standoff plume detection </a:t>
            </a:r>
          </a:p>
          <a:p>
            <a:endParaRPr lang="en-US" dirty="0"/>
          </a:p>
          <a:p>
            <a:r>
              <a:rPr lang="en-US" dirty="0"/>
              <a:t>Our future plans and deliverables involve, to continue studying excitation and/dissociation mechanism of optical trapped particles</a:t>
            </a:r>
          </a:p>
          <a:p>
            <a:r>
              <a:rPr lang="en-US" dirty="0"/>
              <a:t>By designing an universal trapping system for future actinide single particle ablation. </a:t>
            </a:r>
          </a:p>
        </p:txBody>
      </p:sp>
      <p:sp>
        <p:nvSpPr>
          <p:cNvPr id="4" name="Slide Number Placeholder 3"/>
          <p:cNvSpPr>
            <a:spLocks noGrp="1"/>
          </p:cNvSpPr>
          <p:nvPr>
            <p:ph type="sldNum" sz="quarter" idx="5"/>
          </p:nvPr>
        </p:nvSpPr>
        <p:spPr/>
        <p:txBody>
          <a:bodyPr/>
          <a:lstStyle/>
          <a:p>
            <a:fld id="{FC0ECAEE-CE33-4B9A-BC1D-E2668F76AF64}" type="slidenum">
              <a:rPr lang="en-US" smtClean="0"/>
              <a:t>10</a:t>
            </a:fld>
            <a:endParaRPr lang="en-US"/>
          </a:p>
        </p:txBody>
      </p:sp>
    </p:spTree>
    <p:extLst>
      <p:ext uri="{BB962C8B-B14F-4D97-AF65-F5344CB8AC3E}">
        <p14:creationId xmlns:p14="http://schemas.microsoft.com/office/powerpoint/2010/main" val="3834620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group has had a busy year. From conferences to publications and we continue our </a:t>
            </a:r>
            <a:r>
              <a:rPr lang="en-US" dirty="0" err="1"/>
              <a:t>hardwork</a:t>
            </a:r>
            <a:r>
              <a:rPr lang="en-US" dirty="0"/>
              <a:t> by  participating in upcoming conferences and collaborative work. There are some highlights worth mentioning though, My PI professor Kyle </a:t>
            </a:r>
            <a:r>
              <a:rPr lang="en-US" dirty="0" err="1"/>
              <a:t>Hartig</a:t>
            </a:r>
            <a:r>
              <a:rPr lang="en-US" dirty="0"/>
              <a:t> was recently awarded the 2023 INMM early Career Award, Emily </a:t>
            </a:r>
            <a:r>
              <a:rPr lang="en-US" dirty="0" err="1"/>
              <a:t>Kwapis</a:t>
            </a:r>
            <a:r>
              <a:rPr lang="en-US" dirty="0"/>
              <a:t> recently defended her PhD dissertation and finally we were able to publish two cover Articles, 1.) a review article on laser ablation plasma and </a:t>
            </a:r>
            <a:r>
              <a:rPr lang="en-US" dirty="0" err="1"/>
              <a:t>spectrscopy</a:t>
            </a:r>
            <a:r>
              <a:rPr lang="en-US" dirty="0"/>
              <a:t> for nuclear </a:t>
            </a:r>
            <a:r>
              <a:rPr lang="en-US" dirty="0" err="1"/>
              <a:t>applcations</a:t>
            </a:r>
            <a:r>
              <a:rPr lang="en-US" dirty="0"/>
              <a:t>, which is in collaboration with ORNL, and 2.) laser induced plasmas of plutonium dioxide in a double-walled cell, in collaboration SRNL. </a:t>
            </a:r>
          </a:p>
        </p:txBody>
      </p:sp>
      <p:sp>
        <p:nvSpPr>
          <p:cNvPr id="4" name="Slide Number Placeholder 3"/>
          <p:cNvSpPr>
            <a:spLocks noGrp="1"/>
          </p:cNvSpPr>
          <p:nvPr>
            <p:ph type="sldNum" sz="quarter" idx="5"/>
          </p:nvPr>
        </p:nvSpPr>
        <p:spPr/>
        <p:txBody>
          <a:bodyPr/>
          <a:lstStyle/>
          <a:p>
            <a:fld id="{FC0ECAEE-CE33-4B9A-BC1D-E2668F76AF64}" type="slidenum">
              <a:rPr lang="en-US" smtClean="0"/>
              <a:t>11</a:t>
            </a:fld>
            <a:endParaRPr lang="en-US"/>
          </a:p>
        </p:txBody>
      </p:sp>
    </p:spTree>
    <p:extLst>
      <p:ext uri="{BB962C8B-B14F-4D97-AF65-F5344CB8AC3E}">
        <p14:creationId xmlns:p14="http://schemas.microsoft.com/office/powerpoint/2010/main" val="2974383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university of Michigan for hosting the MTV workshop.  </a:t>
            </a:r>
          </a:p>
        </p:txBody>
      </p:sp>
      <p:sp>
        <p:nvSpPr>
          <p:cNvPr id="4" name="Slide Number Placeholder 3"/>
          <p:cNvSpPr>
            <a:spLocks noGrp="1"/>
          </p:cNvSpPr>
          <p:nvPr>
            <p:ph type="sldNum" sz="quarter" idx="10"/>
          </p:nvPr>
        </p:nvSpPr>
        <p:spPr/>
        <p:txBody>
          <a:bodyPr/>
          <a:lstStyle/>
          <a:p>
            <a:fld id="{3BDDB67C-1DC4-7048-8F01-108CCE2CC1ED}" type="slidenum">
              <a:rPr lang="en-US" smtClean="0"/>
              <a:t>12</a:t>
            </a:fld>
            <a:endParaRPr lang="en-US"/>
          </a:p>
        </p:txBody>
      </p:sp>
    </p:spTree>
    <p:extLst>
      <p:ext uri="{BB962C8B-B14F-4D97-AF65-F5344CB8AC3E}">
        <p14:creationId xmlns:p14="http://schemas.microsoft.com/office/powerpoint/2010/main" val="211346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unfortunate event of a radiological release from a nuclear detonation, radiological debris is release and dispersed in the form of  nano-to micronized particulates traveling within the radiological plume. </a:t>
            </a:r>
          </a:p>
          <a:p>
            <a:endParaRPr lang="en-US" dirty="0"/>
          </a:p>
          <a:p>
            <a:r>
              <a:rPr lang="en-US" dirty="0"/>
              <a:t>Fortunately, Laser Spectroscopic techniques such as LIBS allows for a feasible method of standoff detection of said radiological plumes as well as the option for a field deployable system for wide environmental sampling which aids in situational awareness for emergency responders. </a:t>
            </a:r>
          </a:p>
          <a:p>
            <a:endParaRPr lang="en-US" dirty="0"/>
          </a:p>
          <a:p>
            <a:r>
              <a:rPr lang="en-US" dirty="0"/>
              <a:t>However, the atmospheric plume comprises of particles undergoing Brownian motion promoting the stochastic nature of laser-particle interaction which is one of the main reasons for collection variability and low-limits of detection while using LIBS. Moreover,  Nuclear Fireballs are a highly reactive environment where actinides undergo rapid vapor phase reactions. </a:t>
            </a:r>
          </a:p>
          <a:p>
            <a:endParaRPr lang="en-US" dirty="0"/>
          </a:p>
          <a:p>
            <a:r>
              <a:rPr lang="en-US" dirty="0"/>
              <a:t>Thus, to enhance plume tracking capabilities its important we  able to 1. Properly identify spectra signatures of actinide species such as Plutonium and 2. broaden our understanding of laser-particle interactions. </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FC0ECAEE-CE33-4B9A-BC1D-E2668F76AF64}" type="slidenum">
              <a:rPr lang="en-US" smtClean="0"/>
              <a:t>2</a:t>
            </a:fld>
            <a:endParaRPr lang="en-US"/>
          </a:p>
        </p:txBody>
      </p:sp>
    </p:spTree>
    <p:extLst>
      <p:ext uri="{BB962C8B-B14F-4D97-AF65-F5344CB8AC3E}">
        <p14:creationId xmlns:p14="http://schemas.microsoft.com/office/powerpoint/2010/main" val="4055127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being said, what is our research objective and its relevance to the NNSA mission?</a:t>
            </a:r>
          </a:p>
          <a:p>
            <a:endParaRPr lang="en-US" dirty="0"/>
          </a:p>
          <a:p>
            <a:r>
              <a:rPr lang="en-US" dirty="0"/>
              <a:t>The objective is to: to investigate the ablated particle dissociation mechanism of singly isolated particles and to identify Pu spectrochemical signatures to improve plume tracking of Pu based nuclear detonations. </a:t>
            </a:r>
          </a:p>
          <a:p>
            <a:endParaRPr lang="en-US" dirty="0"/>
          </a:p>
          <a:p>
            <a:r>
              <a:rPr lang="en-US" dirty="0"/>
              <a:t>So our specific research objectives involve: the identification and resolution of spectral signatures associated with the molecular formation of </a:t>
            </a:r>
            <a:r>
              <a:rPr lang="en-US" dirty="0" err="1"/>
              <a:t>Pu</a:t>
            </a:r>
            <a:r>
              <a:rPr lang="en-US" baseline="-25000" dirty="0" err="1"/>
              <a:t>x</a:t>
            </a:r>
            <a:r>
              <a:rPr lang="en-US" dirty="0" err="1"/>
              <a:t>O</a:t>
            </a:r>
            <a:r>
              <a:rPr lang="en-US" baseline="-25000" dirty="0" err="1"/>
              <a:t>y</a:t>
            </a:r>
            <a:r>
              <a:rPr lang="en-US" baseline="-25000" dirty="0"/>
              <a:t> </a:t>
            </a:r>
            <a:r>
              <a:rPr lang="en-US" baseline="0" dirty="0"/>
              <a:t>and the second objective is to spatially resolve plasma-particle energy transference of optically trapped particles to improve sampling efficiency.</a:t>
            </a:r>
            <a:endParaRPr lang="en-US" dirty="0"/>
          </a:p>
          <a:p>
            <a:endParaRPr lang="en-US" dirty="0"/>
          </a:p>
          <a:p>
            <a:r>
              <a:rPr lang="en-US" dirty="0"/>
              <a:t>Our work aims to address the NNSA Defense Nuclear Nonproliferation mission by enhancing: 1.) Current Knowledge of Pu optical signatures and its high-temperature vapor chemistry, and 2.) enhance plume tracking capabilities for rapid post-detonation responses though </a:t>
            </a:r>
            <a:r>
              <a:rPr lang="en-US" dirty="0" err="1"/>
              <a:t>understadning</a:t>
            </a:r>
            <a:r>
              <a:rPr lang="en-US" dirty="0"/>
              <a:t> laser-particle interaction mechanisms.</a:t>
            </a:r>
          </a:p>
          <a:p>
            <a:endParaRPr lang="en-US" dirty="0"/>
          </a:p>
          <a:p>
            <a:r>
              <a:rPr lang="en-US" dirty="0"/>
              <a:t>. </a:t>
            </a:r>
          </a:p>
          <a:p>
            <a:endParaRPr lang="en-US" dirty="0"/>
          </a:p>
          <a:p>
            <a:r>
              <a:rPr lang="en-US" dirty="0"/>
              <a:t> </a:t>
            </a:r>
          </a:p>
        </p:txBody>
      </p:sp>
      <p:sp>
        <p:nvSpPr>
          <p:cNvPr id="4" name="Slide Number Placeholder 3"/>
          <p:cNvSpPr>
            <a:spLocks noGrp="1"/>
          </p:cNvSpPr>
          <p:nvPr>
            <p:ph type="sldNum" sz="quarter" idx="5"/>
          </p:nvPr>
        </p:nvSpPr>
        <p:spPr/>
        <p:txBody>
          <a:bodyPr/>
          <a:lstStyle/>
          <a:p>
            <a:fld id="{FC0ECAEE-CE33-4B9A-BC1D-E2668F76AF64}" type="slidenum">
              <a:rPr lang="en-US" smtClean="0"/>
              <a:t>3</a:t>
            </a:fld>
            <a:endParaRPr lang="en-US"/>
          </a:p>
        </p:txBody>
      </p:sp>
    </p:spTree>
    <p:extLst>
      <p:ext uri="{BB962C8B-B14F-4D97-AF65-F5344CB8AC3E}">
        <p14:creationId xmlns:p14="http://schemas.microsoft.com/office/powerpoint/2010/main" val="1468082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methodology in coming about in resolving Pu vapor phase chemistry and identifying the associated spectrochemical signatures, we rely on the use of a conventional LIBS solid ablation experimental setup as observed here on the right. </a:t>
            </a:r>
          </a:p>
          <a:p>
            <a:endParaRPr lang="en-US" dirty="0"/>
          </a:p>
          <a:p>
            <a:r>
              <a:rPr lang="en-US" dirty="0"/>
              <a:t>With courtesy of Savannah National Lab, microscopic laser ablation of a PuO2 samples was possible. the samples mainly comprised o roughly 80% Pu-239 and 20% Pu-240 making it an appropriate sample close weapons grade plutonium. The chamber designed for these experiments is a patent pending double wall cell that I capable of containing hazardous radiological material while allowing transmission of a pulsed laser for in-situ spectroscopic analysis. Ablation was conducted using a 10Hz Q-switched 1064nm YAG Laser at a low energy of 500uJ  In order to extend the lifetime of the sample, its important to notice that the focusing component is a microscope objective, which allows for a microscale ablation that results in a smaller spot size and shorter-lived plasma which also contribute to sample conservation.  </a:t>
            </a:r>
          </a:p>
        </p:txBody>
      </p:sp>
      <p:sp>
        <p:nvSpPr>
          <p:cNvPr id="4" name="Slide Number Placeholder 3"/>
          <p:cNvSpPr>
            <a:spLocks noGrp="1"/>
          </p:cNvSpPr>
          <p:nvPr>
            <p:ph type="sldNum" sz="quarter" idx="5"/>
          </p:nvPr>
        </p:nvSpPr>
        <p:spPr/>
        <p:txBody>
          <a:bodyPr/>
          <a:lstStyle/>
          <a:p>
            <a:fld id="{FC0ECAEE-CE33-4B9A-BC1D-E2668F76AF64}" type="slidenum">
              <a:rPr lang="en-US" smtClean="0"/>
              <a:t>4</a:t>
            </a:fld>
            <a:endParaRPr lang="en-US"/>
          </a:p>
        </p:txBody>
      </p:sp>
    </p:spTree>
    <p:extLst>
      <p:ext uri="{BB962C8B-B14F-4D97-AF65-F5344CB8AC3E}">
        <p14:creationId xmlns:p14="http://schemas.microsoft.com/office/powerpoint/2010/main" val="182624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LIBS measurements were conducted at atmospheric conditions and resulted in two spectra, one at 100ns and second at 1.7us. At early times you can readily see an atomic Pu signal far off at the right of the spectra however at these early times you wouldn't really expect to see molecular formation. At later times you can see molecular band come to light. Now previous research have already identified </a:t>
            </a:r>
            <a:r>
              <a:rPr lang="en-US" dirty="0" err="1"/>
              <a:t>PuO</a:t>
            </a:r>
            <a:r>
              <a:rPr lang="en-US" dirty="0"/>
              <a:t> species around 600nm however new band were identified in this work at lower regions of the visible spectrum. </a:t>
            </a:r>
          </a:p>
          <a:p>
            <a:endParaRPr lang="en-US" dirty="0"/>
          </a:p>
          <a:p>
            <a:r>
              <a:rPr lang="en-US" dirty="0"/>
              <a:t>Possible chemical reactions can either be </a:t>
            </a:r>
            <a:r>
              <a:rPr lang="en-US" dirty="0" err="1"/>
              <a:t>PuN</a:t>
            </a:r>
            <a:r>
              <a:rPr lang="en-US" dirty="0"/>
              <a:t> or </a:t>
            </a:r>
            <a:r>
              <a:rPr lang="en-US" dirty="0" err="1"/>
              <a:t>PuO</a:t>
            </a:r>
            <a:r>
              <a:rPr lang="en-US" dirty="0"/>
              <a:t> formation, however under present conditions the formation of oxides is typically favored, </a:t>
            </a:r>
          </a:p>
        </p:txBody>
      </p:sp>
      <p:sp>
        <p:nvSpPr>
          <p:cNvPr id="4" name="Slide Number Placeholder 3"/>
          <p:cNvSpPr>
            <a:spLocks noGrp="1"/>
          </p:cNvSpPr>
          <p:nvPr>
            <p:ph type="sldNum" sz="quarter" idx="5"/>
          </p:nvPr>
        </p:nvSpPr>
        <p:spPr/>
        <p:txBody>
          <a:bodyPr/>
          <a:lstStyle/>
          <a:p>
            <a:fld id="{FC0ECAEE-CE33-4B9A-BC1D-E2668F76AF64}" type="slidenum">
              <a:rPr lang="en-US" smtClean="0"/>
              <a:t>5</a:t>
            </a:fld>
            <a:endParaRPr lang="en-US"/>
          </a:p>
        </p:txBody>
      </p:sp>
    </p:spTree>
    <p:extLst>
      <p:ext uri="{BB962C8B-B14F-4D97-AF65-F5344CB8AC3E}">
        <p14:creationId xmlns:p14="http://schemas.microsoft.com/office/powerpoint/2010/main" val="344101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in identifying spectral signatures of  molecular bands is to identify their phases. One way we can come about this is by deducing them from thermodynamics and dissociation properties that are quantum chemical computation. </a:t>
            </a:r>
          </a:p>
          <a:p>
            <a:endParaRPr lang="en-US" dirty="0"/>
          </a:p>
          <a:p>
            <a:r>
              <a:rPr lang="en-US" dirty="0"/>
              <a:t>Here we can see that energy dissociation range for </a:t>
            </a:r>
            <a:r>
              <a:rPr lang="en-US" dirty="0" err="1"/>
              <a:t>PuO</a:t>
            </a:r>
            <a:r>
              <a:rPr lang="en-US" dirty="0"/>
              <a:t> and as we know, molecules with higher dissociation energies form a lower temperatures. Thus, we can infer that it is most likely that these </a:t>
            </a:r>
            <a:r>
              <a:rPr lang="en-US" dirty="0" err="1"/>
              <a:t>PuO</a:t>
            </a:r>
            <a:r>
              <a:rPr lang="en-US" dirty="0"/>
              <a:t> bands are associated to either </a:t>
            </a:r>
            <a:r>
              <a:rPr lang="en-US" dirty="0" err="1"/>
              <a:t>PuO</a:t>
            </a:r>
            <a:r>
              <a:rPr lang="en-US" dirty="0"/>
              <a:t> or PuO2. </a:t>
            </a:r>
          </a:p>
        </p:txBody>
      </p:sp>
      <p:sp>
        <p:nvSpPr>
          <p:cNvPr id="4" name="Slide Number Placeholder 3"/>
          <p:cNvSpPr>
            <a:spLocks noGrp="1"/>
          </p:cNvSpPr>
          <p:nvPr>
            <p:ph type="sldNum" sz="quarter" idx="5"/>
          </p:nvPr>
        </p:nvSpPr>
        <p:spPr/>
        <p:txBody>
          <a:bodyPr/>
          <a:lstStyle/>
          <a:p>
            <a:fld id="{FC0ECAEE-CE33-4B9A-BC1D-E2668F76AF64}" type="slidenum">
              <a:rPr lang="en-US" smtClean="0"/>
              <a:t>6</a:t>
            </a:fld>
            <a:endParaRPr lang="en-US"/>
          </a:p>
        </p:txBody>
      </p:sp>
    </p:spTree>
    <p:extLst>
      <p:ext uri="{BB962C8B-B14F-4D97-AF65-F5344CB8AC3E}">
        <p14:creationId xmlns:p14="http://schemas.microsoft.com/office/powerpoint/2010/main" val="2646296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a:t>
            </a:r>
            <a:r>
              <a:rPr lang="en-US" dirty="0" err="1"/>
              <a:t>idenfication</a:t>
            </a:r>
            <a:r>
              <a:rPr lang="en-US" dirty="0"/>
              <a:t> of </a:t>
            </a:r>
            <a:r>
              <a:rPr lang="en-US" dirty="0" err="1"/>
              <a:t>PuO</a:t>
            </a:r>
            <a:r>
              <a:rPr lang="en-US" dirty="0"/>
              <a:t> band and their phases, we now look into plasma-particle interactions of optical trapped particles. For standoff detection of airborne particulates, the use of ultra fast filament laser are used due to its ability for a stable light source that able to propagate kilometers away. Essentially a filament is a tightly focused ultrashort pulsed laser that creates a column of light from the the N2+ </a:t>
            </a:r>
            <a:r>
              <a:rPr lang="en-US" dirty="0" err="1"/>
              <a:t>flourencse</a:t>
            </a:r>
            <a:r>
              <a:rPr lang="en-US" dirty="0"/>
              <a:t> along the path of the focal length.</a:t>
            </a:r>
          </a:p>
          <a:p>
            <a:endParaRPr lang="en-US" dirty="0"/>
          </a:p>
          <a:p>
            <a:r>
              <a:rPr lang="en-US" dirty="0"/>
              <a:t>The sample that was used were Cupric oxide ranging from 1-5um. </a:t>
            </a:r>
            <a:r>
              <a:rPr lang="en-US" dirty="0" err="1"/>
              <a:t>Altough</a:t>
            </a:r>
            <a:r>
              <a:rPr lang="en-US" dirty="0"/>
              <a:t> the main goal is to suspend actinide sample, the reason we started with Cupric oxide is because the optical trapping forces acting for suspension are the same that actinide particle would be exposed to, thus it’s a good base of experiments before transitioning to the more difficult to procure samples such as U or Pu particles. </a:t>
            </a:r>
          </a:p>
          <a:p>
            <a:endParaRPr lang="en-US" dirty="0"/>
          </a:p>
          <a:p>
            <a:r>
              <a:rPr lang="en-US" dirty="0"/>
              <a:t>The trapping setup uses a  vertical propagating 523nm CW gaussian beam that was converted into a Bessel beam with the use Dual axicon lenses. The set up also is capable of 3 degree of movement for particle–laser alignment </a:t>
            </a:r>
          </a:p>
          <a:p>
            <a:endParaRPr lang="en-US" dirty="0"/>
          </a:p>
          <a:p>
            <a:r>
              <a:rPr lang="en-US" dirty="0"/>
              <a:t>For the ablation study, a femtosecond laser operating at 800nm with a 35fs pulse duration was used.  By using 50 to 150mm focus length we are able to assess the effect short to </a:t>
            </a:r>
            <a:r>
              <a:rPr lang="en-US" dirty="0" err="1"/>
              <a:t>loing</a:t>
            </a:r>
            <a:r>
              <a:rPr lang="en-US" dirty="0"/>
              <a:t> focal length have on sampling efficiency</a:t>
            </a:r>
          </a:p>
          <a:p>
            <a:endParaRPr lang="en-US" dirty="0"/>
          </a:p>
        </p:txBody>
      </p:sp>
      <p:sp>
        <p:nvSpPr>
          <p:cNvPr id="4" name="Slide Number Placeholder 3"/>
          <p:cNvSpPr>
            <a:spLocks noGrp="1"/>
          </p:cNvSpPr>
          <p:nvPr>
            <p:ph type="sldNum" sz="quarter" idx="5"/>
          </p:nvPr>
        </p:nvSpPr>
        <p:spPr/>
        <p:txBody>
          <a:bodyPr/>
          <a:lstStyle/>
          <a:p>
            <a:fld id="{FC0ECAEE-CE33-4B9A-BC1D-E2668F76AF64}" type="slidenum">
              <a:rPr lang="en-US" smtClean="0"/>
              <a:t>7</a:t>
            </a:fld>
            <a:endParaRPr lang="en-US"/>
          </a:p>
        </p:txBody>
      </p:sp>
    </p:spTree>
    <p:extLst>
      <p:ext uri="{BB962C8B-B14F-4D97-AF65-F5344CB8AC3E}">
        <p14:creationId xmlns:p14="http://schemas.microsoft.com/office/powerpoint/2010/main" val="3627338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commonly observe through ablation of airborne particles, even through short pulse laser such as ns-laser, that the sampling efficiency varies shot-by-shot, and in order for LIBS to utilized a method of standoff detection for radiological releases its important for the sampling to be reproducible. So studying the effects of short and long focusing lengths on Cu I emission lines provides insight to laser-particle interaction for enhance tracking capabilities. </a:t>
            </a:r>
          </a:p>
          <a:p>
            <a:endParaRPr lang="en-US" dirty="0"/>
          </a:p>
          <a:p>
            <a:r>
              <a:rPr lang="en-US" dirty="0"/>
              <a:t>We see that with increasing focal length there's a decrease in in the intensity Cu I(510nm) lines, However to really elucidate the change in energy transference with longer focal length we look at the ratio between 520nm line and the 515nm line. We see that </a:t>
            </a:r>
            <a:r>
              <a:rPr lang="en-US" dirty="0" err="1"/>
              <a:t>theres</a:t>
            </a:r>
            <a:r>
              <a:rPr lang="en-US" dirty="0"/>
              <a:t> an increase in the ratio, since the upper energy level of the 515nm line is about twice of the 510nm, this shows that </a:t>
            </a:r>
            <a:r>
              <a:rPr lang="en-US" dirty="0" err="1"/>
              <a:t>theres</a:t>
            </a:r>
            <a:r>
              <a:rPr lang="en-US" dirty="0"/>
              <a:t> a downward shift in population of excited states of CU, indicating a </a:t>
            </a:r>
            <a:r>
              <a:rPr lang="en-US" dirty="0" err="1"/>
              <a:t>decreas</a:t>
            </a:r>
            <a:r>
              <a:rPr lang="en-US" dirty="0"/>
              <a:t> in energy </a:t>
            </a:r>
            <a:r>
              <a:rPr lang="en-US" dirty="0" err="1"/>
              <a:t>deposoition</a:t>
            </a:r>
            <a:r>
              <a:rPr lang="en-US" dirty="0"/>
              <a:t>.  </a:t>
            </a:r>
          </a:p>
          <a:p>
            <a:endParaRPr lang="en-US" dirty="0"/>
          </a:p>
          <a:p>
            <a:r>
              <a:rPr lang="en-US" dirty="0"/>
              <a:t>(make the slides that others can understand, include as much info to make understanding. Why did I do this, make it as nuclear focus as possible)</a:t>
            </a:r>
          </a:p>
        </p:txBody>
      </p:sp>
      <p:sp>
        <p:nvSpPr>
          <p:cNvPr id="4" name="Slide Number Placeholder 3"/>
          <p:cNvSpPr>
            <a:spLocks noGrp="1"/>
          </p:cNvSpPr>
          <p:nvPr>
            <p:ph type="sldNum" sz="quarter" idx="5"/>
          </p:nvPr>
        </p:nvSpPr>
        <p:spPr/>
        <p:txBody>
          <a:bodyPr/>
          <a:lstStyle/>
          <a:p>
            <a:fld id="{FC0ECAEE-CE33-4B9A-BC1D-E2668F76AF64}" type="slidenum">
              <a:rPr lang="en-US" smtClean="0"/>
              <a:t>8</a:t>
            </a:fld>
            <a:endParaRPr lang="en-US"/>
          </a:p>
        </p:txBody>
      </p:sp>
    </p:spTree>
    <p:extLst>
      <p:ext uri="{BB962C8B-B14F-4D97-AF65-F5344CB8AC3E}">
        <p14:creationId xmlns:p14="http://schemas.microsoft.com/office/powerpoint/2010/main" val="1660807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studying the effect of focal length we can show that there are regime at which  plasma particle interaction dominates over laser-particle interactions. We see that with increase in focal length </a:t>
            </a:r>
            <a:r>
              <a:rPr lang="en-US" dirty="0" err="1"/>
              <a:t>theres</a:t>
            </a:r>
            <a:r>
              <a:rPr lang="en-US" dirty="0"/>
              <a:t> a drastic decrease in thermal background and electron density indicating that there's drastic changes in plasma characteristics under short focal length. However, although we see a change in overall emission and electron density at longer focal lengths, this doesn’t indicate that plasma-particle interaction is the sole mechanism for emission. </a:t>
            </a:r>
          </a:p>
          <a:p>
            <a:endParaRPr lang="en-US" dirty="0"/>
          </a:p>
          <a:p>
            <a:r>
              <a:rPr lang="en-US" dirty="0"/>
              <a:t>As we increase in foal length, self focusing and intensity clamping are approached through laser filamentation. Thus, the fact that observe emission under these conditions is that the most intense region of the laser field interacts with the surface of the particle where partial energy transference results in Cu I emission. </a:t>
            </a:r>
          </a:p>
        </p:txBody>
      </p:sp>
      <p:sp>
        <p:nvSpPr>
          <p:cNvPr id="4" name="Slide Number Placeholder 3"/>
          <p:cNvSpPr>
            <a:spLocks noGrp="1"/>
          </p:cNvSpPr>
          <p:nvPr>
            <p:ph type="sldNum" sz="quarter" idx="5"/>
          </p:nvPr>
        </p:nvSpPr>
        <p:spPr/>
        <p:txBody>
          <a:bodyPr/>
          <a:lstStyle/>
          <a:p>
            <a:fld id="{FC0ECAEE-CE33-4B9A-BC1D-E2668F76AF64}" type="slidenum">
              <a:rPr lang="en-US" smtClean="0"/>
              <a:t>9</a:t>
            </a:fld>
            <a:endParaRPr lang="en-US"/>
          </a:p>
        </p:txBody>
      </p:sp>
    </p:spTree>
    <p:extLst>
      <p:ext uri="{BB962C8B-B14F-4D97-AF65-F5344CB8AC3E}">
        <p14:creationId xmlns:p14="http://schemas.microsoft.com/office/powerpoint/2010/main" val="706373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AC9D8E-B781-455D-9489-3A5C4A4D9D14}" type="datetime1">
              <a:rPr lang="en-US" smtClean="0"/>
              <a:t>3/19/24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5464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19D82-20C3-40A5-A820-1BB3D53279A0}" type="datetime1">
              <a:rPr lang="en-US" smtClean="0"/>
              <a:t>3/19/24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5308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E9097-9716-4D94-ABD8-451A9756AB9A}" type="datetime1">
              <a:rPr lang="en-US" smtClean="0"/>
              <a:t>3/19/24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923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1353800" cy="1325563"/>
          </a:xfrm>
        </p:spPr>
        <p:txBody>
          <a:bodyPr/>
          <a:lstStyle/>
          <a:p>
            <a:r>
              <a:rPr lang="en-US"/>
              <a:t>Click to edit Master title style</a:t>
            </a:r>
          </a:p>
        </p:txBody>
      </p:sp>
      <p:sp>
        <p:nvSpPr>
          <p:cNvPr id="3" name="Content Placeholder 2"/>
          <p:cNvSpPr>
            <a:spLocks noGrp="1"/>
          </p:cNvSpPr>
          <p:nvPr>
            <p:ph idx="1"/>
          </p:nvPr>
        </p:nvSpPr>
        <p:spPr>
          <a:xfrm>
            <a:off x="838200" y="1684304"/>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14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DED1D1-89CC-4D30-A421-39993E9E186B}" type="datetime1">
              <a:rPr lang="en-US" smtClean="0"/>
              <a:t>3/19/24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6841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1AF26B-6C04-4E83-9FA0-EBDA8889F5C0}" type="datetime1">
              <a:rPr lang="en-US" smtClean="0"/>
              <a:t>3/19/24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5635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BE3D2F-C8D9-4421-BCCB-5B43FF1BD27D}" type="datetime1">
              <a:rPr lang="en-US" smtClean="0"/>
              <a:t>3/19/24</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446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D76F30-0BFB-4AE7-8E5E-DDD754248C39}" type="datetime1">
              <a:rPr lang="en-US" smtClean="0"/>
              <a:t>3/19/24</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769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02EC4-87EF-4AFB-B1D1-885728A0B41A}" type="datetime1">
              <a:rPr lang="en-US" smtClean="0"/>
              <a:t>3/19/24</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8693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6F9FEE-C083-410F-8170-78648A612973}" type="datetime1">
              <a:rPr lang="en-US" smtClean="0"/>
              <a:t>3/19/24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8165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E8EBD5-E00F-47F4-A4C3-876DC0BE9F3B}" type="datetime1">
              <a:rPr lang="en-US" smtClean="0"/>
              <a:t>3/19/24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1123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2971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BB423-6061-48DF-B249-33DE0875FAD0}" type="datetime1">
              <a:rPr lang="en-US" smtClean="0"/>
              <a:t>3/19/24</a:t>
            </a:fld>
            <a:endParaRPr lang="en-US"/>
          </a:p>
        </p:txBody>
      </p:sp>
      <p:sp>
        <p:nvSpPr>
          <p:cNvPr id="5" name="Footer Placeholder 4"/>
          <p:cNvSpPr>
            <a:spLocks noGrp="1"/>
          </p:cNvSpPr>
          <p:nvPr>
            <p:ph type="ftr" sz="quarter" idx="3"/>
          </p:nvPr>
        </p:nvSpPr>
        <p:spPr>
          <a:xfrm>
            <a:off x="4038600" y="632971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2971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99B8A-0457-4E1E-8FD2-4E3A9121342F}" type="slidenum">
              <a:rPr lang="en-US" smtClean="0"/>
              <a:t>‹#›</a:t>
            </a:fld>
            <a:endParaRPr lang="en-US"/>
          </a:p>
        </p:txBody>
      </p:sp>
      <p:sp>
        <p:nvSpPr>
          <p:cNvPr id="8" name="Rectangle 7"/>
          <p:cNvSpPr/>
          <p:nvPr userDrawn="1"/>
        </p:nvSpPr>
        <p:spPr>
          <a:xfrm>
            <a:off x="0" y="6096001"/>
            <a:ext cx="12192000" cy="76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descr="Related image"/>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185931" y="6184505"/>
            <a:ext cx="1510478" cy="58222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1004104" y="6272674"/>
            <a:ext cx="0" cy="4117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234377" y="6207824"/>
            <a:ext cx="535351" cy="535589"/>
          </a:xfrm>
          <a:prstGeom prst="rect">
            <a:avLst/>
          </a:prstGeom>
        </p:spPr>
      </p:pic>
      <p:sp>
        <p:nvSpPr>
          <p:cNvPr id="13" name="Slide Number Placeholder 5"/>
          <p:cNvSpPr txBox="1">
            <a:spLocks/>
          </p:cNvSpPr>
          <p:nvPr userDrawn="1"/>
        </p:nvSpPr>
        <p:spPr>
          <a:xfrm>
            <a:off x="9152142" y="634113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4699B8A-0457-4E1E-8FD2-4E3A9121342F}" type="slidenum">
              <a:rPr lang="en-US" sz="1400" smtClean="0">
                <a:solidFill>
                  <a:schemeClr val="bg1">
                    <a:lumMod val="65000"/>
                  </a:schemeClr>
                </a:solidFill>
              </a:rPr>
              <a:pPr algn="r"/>
              <a:t>‹#›</a:t>
            </a:fld>
            <a:endParaRPr lang="en-US" sz="1400" dirty="0">
              <a:solidFill>
                <a:schemeClr val="bg1">
                  <a:lumMod val="65000"/>
                </a:schemeClr>
              </a:solidFill>
            </a:endParaRPr>
          </a:p>
        </p:txBody>
      </p:sp>
      <p:pic>
        <p:nvPicPr>
          <p:cNvPr id="10" name="Content Placeholder 6" descr="A picture containing text, lamp&#10;&#10;Description automatically generated">
            <a:extLst>
              <a:ext uri="{FF2B5EF4-FFF2-40B4-BE49-F238E27FC236}">
                <a16:creationId xmlns:a16="http://schemas.microsoft.com/office/drawing/2014/main" id="{29D44ED1-476A-CF1A-C4DF-6F7831FF2F1D}"/>
              </a:ext>
            </a:extLst>
          </p:cNvPr>
          <p:cNvPicPr>
            <a:picLocks noChangeAspect="1"/>
          </p:cNvPicPr>
          <p:nvPr userDrawn="1"/>
        </p:nvPicPr>
        <p:blipFill>
          <a:blip r:embed="rId15"/>
          <a:stretch>
            <a:fillRect/>
          </a:stretch>
        </p:blipFill>
        <p:spPr bwMode="auto">
          <a:xfrm>
            <a:off x="10682843" y="6150534"/>
            <a:ext cx="646452" cy="650167"/>
          </a:xfrm>
          <a:prstGeom prst="ellipse">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7" name="Picture 12" descr="University of Florida College of Engineering - Wikipedia">
            <a:extLst>
              <a:ext uri="{FF2B5EF4-FFF2-40B4-BE49-F238E27FC236}">
                <a16:creationId xmlns:a16="http://schemas.microsoft.com/office/drawing/2014/main" id="{2141372E-EDC4-F67E-BAA7-0971F1C34963}"/>
              </a:ext>
            </a:extLst>
          </p:cNvPr>
          <p:cNvPicPr>
            <a:picLocks noChangeAspect="1" noChangeArrowheads="1"/>
          </p:cNvPicPr>
          <p:nvPr userDrawn="1"/>
        </p:nvPicPr>
        <p:blipFill>
          <a:blip r:embed="rId16" cstate="print">
            <a:duotone>
              <a:schemeClr val="accent4">
                <a:shade val="45000"/>
                <a:satMod val="135000"/>
              </a:schemeClr>
              <a:prstClr val="white"/>
            </a:duotone>
            <a:extLst>
              <a:ext uri="{BEBA8EAE-BF5A-486C-A8C5-ECC9F3942E4B}">
                <a14:imgProps xmlns:a14="http://schemas.microsoft.com/office/drawing/2010/main">
                  <a14:imgLayer r:embed="rId17">
                    <a14:imgEffect>
                      <a14:colorTemperature colorTemp="7200"/>
                    </a14:imgEffect>
                    <a14:imgEffect>
                      <a14:brightnessContrast bright="100000" contrast="-20000"/>
                    </a14:imgEffect>
                  </a14:imgLayer>
                </a14:imgProps>
              </a:ext>
              <a:ext uri="{28A0092B-C50C-407E-A947-70E740481C1C}">
                <a14:useLocalDpi xmlns:a14="http://schemas.microsoft.com/office/drawing/2010/main" val="0"/>
              </a:ext>
            </a:extLst>
          </a:blip>
          <a:srcRect/>
          <a:stretch>
            <a:fillRect/>
          </a:stretch>
        </p:blipFill>
        <p:spPr bwMode="auto">
          <a:xfrm>
            <a:off x="10057863" y="6245049"/>
            <a:ext cx="549661" cy="54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30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pngall.com/explosion-png/" TargetMode="External"/><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9.png"/><Relationship Id="rId5" Type="http://schemas.microsoft.com/office/2017/06/relationships/model3d" Target="../media/model3d1.glb"/><Relationship Id="rId10" Type="http://schemas.microsoft.com/office/2007/relationships/hdphoto" Target="../media/hdphoto2.wdp"/><Relationship Id="rId4" Type="http://schemas.openxmlformats.org/officeDocument/2006/relationships/hyperlink" Target="https://pixabay.com/en/lightsaber-star-wars-george-lucas-1980163/" TargetMode="External"/><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gif"/><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2.tiff"/><Relationship Id="rId13" Type="http://schemas.openxmlformats.org/officeDocument/2006/relationships/image" Target="../media/image47.tiff"/><Relationship Id="rId18" Type="http://schemas.openxmlformats.org/officeDocument/2006/relationships/image" Target="../media/image52.tiff"/><Relationship Id="rId3" Type="http://schemas.openxmlformats.org/officeDocument/2006/relationships/image" Target="../media/image37.jpeg"/><Relationship Id="rId7" Type="http://schemas.openxmlformats.org/officeDocument/2006/relationships/image" Target="../media/image41.tiff"/><Relationship Id="rId12" Type="http://schemas.openxmlformats.org/officeDocument/2006/relationships/image" Target="../media/image46.tiff"/><Relationship Id="rId17" Type="http://schemas.openxmlformats.org/officeDocument/2006/relationships/image" Target="../media/image51.tiff"/><Relationship Id="rId2" Type="http://schemas.openxmlformats.org/officeDocument/2006/relationships/notesSlide" Target="../notesSlides/notesSlide12.xml"/><Relationship Id="rId16" Type="http://schemas.openxmlformats.org/officeDocument/2006/relationships/image" Target="../media/image50.tiff"/><Relationship Id="rId1" Type="http://schemas.openxmlformats.org/officeDocument/2006/relationships/slideLayout" Target="../slideLayouts/slideLayout2.xml"/><Relationship Id="rId6" Type="http://schemas.openxmlformats.org/officeDocument/2006/relationships/image" Target="../media/image40.tiff"/><Relationship Id="rId11" Type="http://schemas.openxmlformats.org/officeDocument/2006/relationships/image" Target="../media/image45.tiff"/><Relationship Id="rId5" Type="http://schemas.openxmlformats.org/officeDocument/2006/relationships/image" Target="../media/image39.tiff"/><Relationship Id="rId15" Type="http://schemas.openxmlformats.org/officeDocument/2006/relationships/image" Target="../media/image49.tiff"/><Relationship Id="rId10" Type="http://schemas.openxmlformats.org/officeDocument/2006/relationships/image" Target="../media/image44.tiff"/><Relationship Id="rId4" Type="http://schemas.openxmlformats.org/officeDocument/2006/relationships/image" Target="../media/image38.jpeg"/><Relationship Id="rId9" Type="http://schemas.openxmlformats.org/officeDocument/2006/relationships/image" Target="../media/image43.tiff"/><Relationship Id="rId14" Type="http://schemas.openxmlformats.org/officeDocument/2006/relationships/image" Target="../media/image48.tif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hyperlink" Target="https://pixabay.com/fr/vectors/laser-optique-la-science-16099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ixabay.com/en/lightsaber-star-wars-george-lucas-1980163/" TargetMode="External"/><Relationship Id="rId5" Type="http://schemas.openxmlformats.org/officeDocument/2006/relationships/image" Target="../media/image12.png"/><Relationship Id="rId10" Type="http://schemas.microsoft.com/office/2007/relationships/hdphoto" Target="../media/hdphoto4.wdp"/><Relationship Id="rId4" Type="http://schemas.openxmlformats.org/officeDocument/2006/relationships/image" Target="../media/image11.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15.png"/><Relationship Id="rId7" Type="http://schemas.openxmlformats.org/officeDocument/2006/relationships/image" Target="../media/image16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5.wdp"/><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2542" y="192035"/>
            <a:ext cx="9326619" cy="2554545"/>
          </a:xfrm>
          <a:prstGeom prst="rect">
            <a:avLst/>
          </a:prstGeom>
          <a:noFill/>
        </p:spPr>
        <p:txBody>
          <a:bodyPr wrap="square" rtlCol="0">
            <a:spAutoFit/>
          </a:bodyPr>
          <a:lstStyle/>
          <a:p>
            <a:r>
              <a:rPr lang="en-US" sz="3900" dirty="0">
                <a:solidFill>
                  <a:schemeClr val="tx1">
                    <a:lumMod val="75000"/>
                    <a:lumOff val="25000"/>
                  </a:schemeClr>
                </a:solidFill>
                <a:latin typeface="Trebuchet MS" panose="020B0603020202020204" pitchFamily="34" charset="0"/>
              </a:rPr>
              <a:t>Elucidation of Pu Combustion Chemistry and Laser-Particle Interaction for Nonproliferation and Nuclear Forensics Applications</a:t>
            </a:r>
          </a:p>
        </p:txBody>
      </p:sp>
      <p:sp>
        <p:nvSpPr>
          <p:cNvPr id="5" name="TextBox 4"/>
          <p:cNvSpPr txBox="1"/>
          <p:nvPr/>
        </p:nvSpPr>
        <p:spPr>
          <a:xfrm>
            <a:off x="3550639" y="4341000"/>
            <a:ext cx="8538103" cy="1692771"/>
          </a:xfrm>
          <a:prstGeom prst="rect">
            <a:avLst/>
          </a:prstGeom>
          <a:noFill/>
        </p:spPr>
        <p:txBody>
          <a:bodyPr wrap="square" rtlCol="0">
            <a:spAutoFit/>
          </a:bodyPr>
          <a:lstStyle/>
          <a:p>
            <a:pPr algn="r"/>
            <a:r>
              <a:rPr lang="en-US" sz="2400" b="1" dirty="0"/>
              <a:t>Justin I. Borrero Negrón</a:t>
            </a:r>
            <a:r>
              <a:rPr lang="en-US" sz="2400" b="1" baseline="30000" dirty="0"/>
              <a:t>1*</a:t>
            </a:r>
            <a:endParaRPr lang="en-US" sz="2400" b="1" dirty="0"/>
          </a:p>
          <a:p>
            <a:pPr algn="r"/>
            <a:r>
              <a:rPr lang="en-US" sz="2000" dirty="0"/>
              <a:t>Nuclear Engineering Program, University of Florida</a:t>
            </a:r>
          </a:p>
          <a:p>
            <a:pPr algn="r"/>
            <a:r>
              <a:rPr lang="en-US" sz="2000" dirty="0"/>
              <a:t>EH Kwapis</a:t>
            </a:r>
            <a:r>
              <a:rPr lang="en-US" sz="2000" baseline="30000" dirty="0"/>
              <a:t>1</a:t>
            </a:r>
            <a:r>
              <a:rPr lang="en-US" sz="2000" dirty="0"/>
              <a:t>, KS Latty</a:t>
            </a:r>
            <a:r>
              <a:rPr lang="en-US" sz="2000" baseline="30000" dirty="0"/>
              <a:t>1</a:t>
            </a:r>
            <a:r>
              <a:rPr lang="en-US" sz="2000" dirty="0"/>
              <a:t>, J. Darvin</a:t>
            </a:r>
            <a:r>
              <a:rPr lang="en-US" sz="2000" baseline="30000" dirty="0"/>
              <a:t>2</a:t>
            </a:r>
            <a:r>
              <a:rPr lang="en-US" sz="2000" dirty="0"/>
              <a:t>, E Villa-Aleman</a:t>
            </a:r>
            <a:r>
              <a:rPr lang="en-US" sz="2000" baseline="30000" dirty="0"/>
              <a:t>2</a:t>
            </a:r>
            <a:r>
              <a:rPr lang="en-US" sz="2000" dirty="0"/>
              <a:t>, RW Houim</a:t>
            </a:r>
            <a:r>
              <a:rPr lang="en-US" sz="2000" baseline="30000" dirty="0"/>
              <a:t>3</a:t>
            </a:r>
            <a:r>
              <a:rPr lang="en-US" sz="2000" dirty="0"/>
              <a:t>, and KC Hartig</a:t>
            </a:r>
            <a:r>
              <a:rPr lang="en-US" sz="2000" baseline="30000" dirty="0"/>
              <a:t>1</a:t>
            </a:r>
          </a:p>
          <a:p>
            <a:pPr algn="r"/>
            <a:r>
              <a:rPr lang="en-US" sz="2000" baseline="30000" dirty="0"/>
              <a:t>2</a:t>
            </a:r>
            <a:r>
              <a:rPr lang="en-US" sz="2000" dirty="0"/>
              <a:t>Savannah River National Laboratory </a:t>
            </a:r>
          </a:p>
          <a:p>
            <a:pPr algn="r"/>
            <a:r>
              <a:rPr lang="en-US" sz="2000" baseline="30000" dirty="0"/>
              <a:t>3</a:t>
            </a:r>
            <a:r>
              <a:rPr lang="en-US" sz="2000" dirty="0"/>
              <a:t>Mechanical and Aerospace Engineering, University of Florida </a:t>
            </a:r>
          </a:p>
        </p:txBody>
      </p:sp>
      <p:sp>
        <p:nvSpPr>
          <p:cNvPr id="2" name="TextBox 1">
            <a:extLst>
              <a:ext uri="{FF2B5EF4-FFF2-40B4-BE49-F238E27FC236}">
                <a16:creationId xmlns:a16="http://schemas.microsoft.com/office/drawing/2014/main" id="{66643A72-1531-164D-8F90-A1481AA9A8BF}"/>
              </a:ext>
            </a:extLst>
          </p:cNvPr>
          <p:cNvSpPr txBox="1"/>
          <p:nvPr/>
        </p:nvSpPr>
        <p:spPr>
          <a:xfrm>
            <a:off x="2888158" y="2948680"/>
            <a:ext cx="3687035" cy="861774"/>
          </a:xfrm>
          <a:prstGeom prst="rect">
            <a:avLst/>
          </a:prstGeom>
          <a:noFill/>
        </p:spPr>
        <p:txBody>
          <a:bodyPr wrap="none" rtlCol="0">
            <a:spAutoFit/>
          </a:bodyPr>
          <a:lstStyle/>
          <a:p>
            <a:r>
              <a:rPr lang="en-US" sz="3200" dirty="0"/>
              <a:t>2024 MTV Workshop</a:t>
            </a:r>
          </a:p>
          <a:p>
            <a:r>
              <a:rPr lang="en-US" dirty="0"/>
              <a:t>March 26, 2024</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454" y="1617570"/>
            <a:ext cx="2602724" cy="2603881"/>
          </a:xfrm>
          <a:prstGeom prst="rect">
            <a:avLst/>
          </a:prstGeom>
        </p:spPr>
      </p:pic>
      <p:cxnSp>
        <p:nvCxnSpPr>
          <p:cNvPr id="7" name="Straight Connector 6">
            <a:extLst>
              <a:ext uri="{FF2B5EF4-FFF2-40B4-BE49-F238E27FC236}">
                <a16:creationId xmlns:a16="http://schemas.microsoft.com/office/drawing/2014/main" id="{D9CFC876-38B3-E04F-A6EB-7F8649A2875D}"/>
              </a:ext>
            </a:extLst>
          </p:cNvPr>
          <p:cNvCxnSpPr/>
          <p:nvPr/>
        </p:nvCxnSpPr>
        <p:spPr>
          <a:xfrm>
            <a:off x="2777084" y="1967010"/>
            <a:ext cx="0" cy="19050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45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DD59A1-DF5E-58D9-95CC-66A1C275CE34}"/>
              </a:ext>
            </a:extLst>
          </p:cNvPr>
          <p:cNvSpPr txBox="1"/>
          <p:nvPr/>
        </p:nvSpPr>
        <p:spPr>
          <a:xfrm>
            <a:off x="102891" y="50797"/>
            <a:ext cx="4514377" cy="553998"/>
          </a:xfrm>
          <a:prstGeom prst="rect">
            <a:avLst/>
          </a:prstGeom>
          <a:noFill/>
        </p:spPr>
        <p:txBody>
          <a:bodyPr wrap="none" rtlCol="0">
            <a:spAutoFit/>
          </a:bodyPr>
          <a:lstStyle/>
          <a:p>
            <a:r>
              <a:rPr lang="en-US" sz="3000" dirty="0">
                <a:latin typeface="Times New Roman" panose="02020603050405020304" pitchFamily="18" charset="0"/>
                <a:cs typeface="Times New Roman" panose="02020603050405020304" pitchFamily="18" charset="0"/>
              </a:rPr>
              <a:t>Conclusions and Next Steps</a:t>
            </a:r>
          </a:p>
        </p:txBody>
      </p:sp>
      <p:sp>
        <p:nvSpPr>
          <p:cNvPr id="7" name="Content Placeholder 2">
            <a:extLst>
              <a:ext uri="{FF2B5EF4-FFF2-40B4-BE49-F238E27FC236}">
                <a16:creationId xmlns:a16="http://schemas.microsoft.com/office/drawing/2014/main" id="{0EEF601B-E048-B878-FC40-8B02E335C782}"/>
              </a:ext>
            </a:extLst>
          </p:cNvPr>
          <p:cNvSpPr>
            <a:spLocks noGrp="1"/>
          </p:cNvSpPr>
          <p:nvPr>
            <p:ph idx="1"/>
          </p:nvPr>
        </p:nvSpPr>
        <p:spPr>
          <a:xfrm>
            <a:off x="314928" y="803706"/>
            <a:ext cx="11562144" cy="3587114"/>
          </a:xfrm>
        </p:spPr>
        <p:txBody>
          <a:bodyPr>
            <a:normAutofit/>
          </a:bodyPr>
          <a:lstStyle/>
          <a:p>
            <a:r>
              <a:rPr lang="en-US" sz="2400" dirty="0"/>
              <a:t>Supports the NNSA nuclear nonproliferation mission by researching optical measurements and signatures towards the characterization of nuclear materials in the environment</a:t>
            </a:r>
          </a:p>
          <a:p>
            <a:pPr lvl="1"/>
            <a:r>
              <a:rPr lang="en-US" dirty="0"/>
              <a:t>Identify Pu spectral signatures and structural phase transitions during plasma evolution</a:t>
            </a:r>
          </a:p>
          <a:p>
            <a:pPr lvl="1"/>
            <a:r>
              <a:rPr lang="en-US" dirty="0"/>
              <a:t>Unravel fundamental laser-particle interaction for standoff detection during short-long focal length of fs-lasers</a:t>
            </a:r>
          </a:p>
          <a:p>
            <a:r>
              <a:rPr lang="en-US" sz="2400" dirty="0"/>
              <a:t>Future plans and deliverables</a:t>
            </a:r>
          </a:p>
          <a:p>
            <a:pPr lvl="1"/>
            <a:r>
              <a:rPr lang="en-US" dirty="0"/>
              <a:t>Continue studying excitation/dissociation mechanisms of optical trapped particles</a:t>
            </a:r>
          </a:p>
          <a:p>
            <a:pPr lvl="1"/>
            <a:r>
              <a:rPr lang="en-US" dirty="0"/>
              <a:t>Design a universal trapping system for future actinide single particle ablation</a:t>
            </a:r>
          </a:p>
        </p:txBody>
      </p:sp>
      <p:grpSp>
        <p:nvGrpSpPr>
          <p:cNvPr id="8" name="Group 7">
            <a:extLst>
              <a:ext uri="{FF2B5EF4-FFF2-40B4-BE49-F238E27FC236}">
                <a16:creationId xmlns:a16="http://schemas.microsoft.com/office/drawing/2014/main" id="{68E51B4B-D947-E651-1C00-76A20240AC37}"/>
              </a:ext>
            </a:extLst>
          </p:cNvPr>
          <p:cNvGrpSpPr/>
          <p:nvPr/>
        </p:nvGrpSpPr>
        <p:grpSpPr>
          <a:xfrm>
            <a:off x="1036320" y="3885004"/>
            <a:ext cx="2538849" cy="1824209"/>
            <a:chOff x="821430" y="1234482"/>
            <a:chExt cx="3284737" cy="2760922"/>
          </a:xfrm>
        </p:grpSpPr>
        <p:pic>
          <p:nvPicPr>
            <p:cNvPr id="9" name="Picture 8" descr="A red light saber on a black background&#10;&#10;Description automatically generated">
              <a:extLst>
                <a:ext uri="{FF2B5EF4-FFF2-40B4-BE49-F238E27FC236}">
                  <a16:creationId xmlns:a16="http://schemas.microsoft.com/office/drawing/2014/main" id="{2D9C9FBC-32B1-E8CA-3C7C-DBB7B474190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6089" t="39381" r="4117" b="40599"/>
            <a:stretch/>
          </p:blipFill>
          <p:spPr>
            <a:xfrm rot="18464280">
              <a:off x="1754590" y="2304847"/>
              <a:ext cx="2484188" cy="343458"/>
            </a:xfrm>
            <a:prstGeom prst="ellipse">
              <a:avLst/>
            </a:prstGeom>
            <a:scene3d>
              <a:camera prst="orthographicFront">
                <a:rot lat="600000" lon="3000000" rev="600000"/>
              </a:camera>
              <a:lightRig rig="threePt" dir="t"/>
            </a:scene3d>
          </p:spPr>
        </p:pic>
        <p:sp>
          <p:nvSpPr>
            <p:cNvPr id="10" name="Triangle 9">
              <a:extLst>
                <a:ext uri="{FF2B5EF4-FFF2-40B4-BE49-F238E27FC236}">
                  <a16:creationId xmlns:a16="http://schemas.microsoft.com/office/drawing/2014/main" id="{A303F54E-53C5-ED21-2572-B1D59E39C972}"/>
                </a:ext>
              </a:extLst>
            </p:cNvPr>
            <p:cNvSpPr/>
            <p:nvPr/>
          </p:nvSpPr>
          <p:spPr>
            <a:xfrm rot="5400000">
              <a:off x="1370582" y="1964115"/>
              <a:ext cx="1587974" cy="2398287"/>
            </a:xfrm>
            <a:prstGeom prst="triangle">
              <a:avLst/>
            </a:prstGeom>
            <a:solidFill>
              <a:srgbClr val="92D050">
                <a:alpha val="38000"/>
              </a:srgbClr>
            </a:solidFill>
            <a:ln w="15875">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pc="100" dirty="0">
                <a:solidFill>
                  <a:schemeClr val="bg1"/>
                </a:solidFill>
                <a:latin typeface="Helvetica Light" panose="020B0403020202020204" pitchFamily="34" charset="0"/>
              </a:endParaRPr>
            </a:p>
          </p:txBody>
        </p:sp>
        <p:sp>
          <p:nvSpPr>
            <p:cNvPr id="11" name="Oval 10">
              <a:extLst>
                <a:ext uri="{FF2B5EF4-FFF2-40B4-BE49-F238E27FC236}">
                  <a16:creationId xmlns:a16="http://schemas.microsoft.com/office/drawing/2014/main" id="{510E4149-2BFD-42BC-A420-25E5B291A5C0}"/>
                </a:ext>
              </a:extLst>
            </p:cNvPr>
            <p:cNvSpPr/>
            <p:nvPr/>
          </p:nvSpPr>
          <p:spPr>
            <a:xfrm>
              <a:off x="821430" y="2357363"/>
              <a:ext cx="236980" cy="1628247"/>
            </a:xfrm>
            <a:prstGeom prst="ellipse">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pc="100" dirty="0">
                <a:solidFill>
                  <a:schemeClr val="bg1"/>
                </a:solidFill>
                <a:latin typeface="Helvetica Light" panose="020B0403020202020204" pitchFamily="34" charset="0"/>
              </a:endParaRPr>
            </a:p>
          </p:txBody>
        </p:sp>
        <p:sp>
          <p:nvSpPr>
            <p:cNvPr id="12" name="Oval 11">
              <a:extLst>
                <a:ext uri="{FF2B5EF4-FFF2-40B4-BE49-F238E27FC236}">
                  <a16:creationId xmlns:a16="http://schemas.microsoft.com/office/drawing/2014/main" id="{7A305140-9944-58E5-7BB5-EB2EEF3E8658}"/>
                </a:ext>
              </a:extLst>
            </p:cNvPr>
            <p:cNvSpPr/>
            <p:nvPr/>
          </p:nvSpPr>
          <p:spPr>
            <a:xfrm>
              <a:off x="871332" y="2620783"/>
              <a:ext cx="135913" cy="1047427"/>
            </a:xfrm>
            <a:prstGeom prst="ellipse">
              <a:avLst/>
            </a:prstGeom>
            <a:solidFill>
              <a:srgbClr val="D7EDC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pc="100" dirty="0">
                <a:solidFill>
                  <a:schemeClr val="bg1"/>
                </a:solidFill>
                <a:latin typeface="Helvetica Light" panose="020B0403020202020204" pitchFamily="34" charset="0"/>
              </a:endParaRPr>
            </a:p>
          </p:txBody>
        </p:sp>
        <mc:AlternateContent xmlns:mc="http://schemas.openxmlformats.org/markup-compatibility/2006">
          <mc:Choice xmlns:am3d="http://schemas.microsoft.com/office/drawing/2017/model3d" Requires="am3d">
            <p:graphicFrame>
              <p:nvGraphicFramePr>
                <p:cNvPr id="13" name="3D Model 12" descr="Dark Gray Sphere">
                  <a:extLst>
                    <a:ext uri="{FF2B5EF4-FFF2-40B4-BE49-F238E27FC236}">
                      <a16:creationId xmlns:a16="http://schemas.microsoft.com/office/drawing/2014/main" id="{3BCDEFBF-59E1-BDCF-43E9-9A29C54A9E65}"/>
                    </a:ext>
                  </a:extLst>
                </p:cNvPr>
                <p:cNvGraphicFramePr>
                  <a:graphicFrameLocks noChangeAspect="1"/>
                </p:cNvGraphicFramePr>
                <p:nvPr>
                  <p:extLst>
                    <p:ext uri="{D42A27DB-BD31-4B8C-83A1-F6EECF244321}">
                      <p14:modId xmlns:p14="http://schemas.microsoft.com/office/powerpoint/2010/main" val="3080683694"/>
                    </p:ext>
                  </p:extLst>
                </p:nvPr>
              </p:nvGraphicFramePr>
              <p:xfrm>
                <a:off x="2257303" y="2964164"/>
                <a:ext cx="423753" cy="405721"/>
              </p:xfrm>
              <a:graphic>
                <a:graphicData uri="http://schemas.microsoft.com/office/drawing/2017/model3d">
                  <am3d:model3d r:embed="rId5">
                    <am3d:spPr>
                      <a:xfrm>
                        <a:off x="0" y="0"/>
                        <a:ext cx="423753" cy="405721"/>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6082874" ay="-1790514" az="6721454"/>
                      <am3d:postTrans dx="0" dy="0" dz="0"/>
                    </am3d:trans>
                    <am3d:raster rName="Office3DRenderer" rVer="16.0.8326">
                      <am3d:blip r:embed="rId6"/>
                    </am3d:raster>
                    <am3d:objViewport viewportSz="32168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3" name="3D Model 12" descr="Dark Gray Sphere">
                  <a:extLst>
                    <a:ext uri="{FF2B5EF4-FFF2-40B4-BE49-F238E27FC236}">
                      <a16:creationId xmlns:a16="http://schemas.microsoft.com/office/drawing/2014/main" id="{3BCDEFBF-59E1-BDCF-43E9-9A29C54A9E65}"/>
                    </a:ext>
                  </a:extLst>
                </p:cNvPr>
                <p:cNvPicPr>
                  <a:picLocks noGrp="1" noRot="1" noChangeAspect="1" noMove="1" noResize="1" noEditPoints="1" noAdjustHandles="1" noChangeArrowheads="1" noChangeShapeType="1" noCrop="1"/>
                </p:cNvPicPr>
                <p:nvPr/>
              </p:nvPicPr>
              <p:blipFill>
                <a:blip r:embed="rId6"/>
                <a:stretch>
                  <a:fillRect/>
                </a:stretch>
              </p:blipFill>
              <p:spPr>
                <a:xfrm>
                  <a:off x="2146139" y="5027847"/>
                  <a:ext cx="327528" cy="268070"/>
                </a:xfrm>
                <a:prstGeom prst="rect">
                  <a:avLst/>
                </a:prstGeom>
              </p:spPr>
            </p:pic>
          </mc:Fallback>
        </mc:AlternateContent>
        <p:pic>
          <p:nvPicPr>
            <p:cNvPr id="14" name="Picture 13" descr="A bright light in the dark&#10;&#10;Description automatically generated">
              <a:extLst>
                <a:ext uri="{FF2B5EF4-FFF2-40B4-BE49-F238E27FC236}">
                  <a16:creationId xmlns:a16="http://schemas.microsoft.com/office/drawing/2014/main" id="{C2FBAD0F-4E40-A135-AA16-DE51B77848A4}"/>
                </a:ext>
              </a:extLst>
            </p:cNvPr>
            <p:cNvPicPr>
              <a:picLocks noChangeAspect="1"/>
            </p:cNvPicPr>
            <p:nvPr/>
          </p:nvPicPr>
          <p:blipFill>
            <a:blip r:embed="rId7">
              <a:alphaModFix amt="76000"/>
              <a:extLst>
                <a:ext uri="{837473B0-CC2E-450A-ABE3-18F120FF3D39}">
                  <a1611:picAttrSrcUrl xmlns:a1611="http://schemas.microsoft.com/office/drawing/2016/11/main" r:id="rId8"/>
                </a:ext>
              </a:extLst>
            </a:blip>
            <a:stretch>
              <a:fillRect/>
            </a:stretch>
          </p:blipFill>
          <p:spPr>
            <a:xfrm rot="1048986">
              <a:off x="1840736" y="2246814"/>
              <a:ext cx="1434698" cy="1434698"/>
            </a:xfrm>
            <a:prstGeom prst="rect">
              <a:avLst/>
            </a:prstGeom>
          </p:spPr>
        </p:pic>
        <p:sp>
          <p:nvSpPr>
            <p:cNvPr id="15" name="Triangle 14">
              <a:extLst>
                <a:ext uri="{FF2B5EF4-FFF2-40B4-BE49-F238E27FC236}">
                  <a16:creationId xmlns:a16="http://schemas.microsoft.com/office/drawing/2014/main" id="{08D57D22-A50A-E088-74EB-B38AE48A02D3}"/>
                </a:ext>
              </a:extLst>
            </p:cNvPr>
            <p:cNvSpPr/>
            <p:nvPr/>
          </p:nvSpPr>
          <p:spPr>
            <a:xfrm rot="16200000">
              <a:off x="1994547" y="1964114"/>
              <a:ext cx="1587973" cy="2398287"/>
            </a:xfrm>
            <a:prstGeom prst="triangle">
              <a:avLst/>
            </a:prstGeom>
            <a:solidFill>
              <a:srgbClr val="92D050">
                <a:alpha val="38000"/>
              </a:srgbClr>
            </a:solidFill>
            <a:ln w="15875">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pc="100" dirty="0">
                <a:solidFill>
                  <a:schemeClr val="bg1"/>
                </a:solidFill>
                <a:latin typeface="Helvetica Light" panose="020B0403020202020204" pitchFamily="34" charset="0"/>
              </a:endParaRPr>
            </a:p>
          </p:txBody>
        </p:sp>
        <p:grpSp>
          <p:nvGrpSpPr>
            <p:cNvPr id="16" name="Group 15">
              <a:extLst>
                <a:ext uri="{FF2B5EF4-FFF2-40B4-BE49-F238E27FC236}">
                  <a16:creationId xmlns:a16="http://schemas.microsoft.com/office/drawing/2014/main" id="{D0F6761F-6627-5696-ECEB-487868487E28}"/>
                </a:ext>
              </a:extLst>
            </p:cNvPr>
            <p:cNvGrpSpPr/>
            <p:nvPr/>
          </p:nvGrpSpPr>
          <p:grpSpPr>
            <a:xfrm>
              <a:off x="3869187" y="2367157"/>
              <a:ext cx="236980" cy="1628247"/>
              <a:chOff x="4194057" y="5349207"/>
              <a:chExt cx="91440" cy="640080"/>
            </a:xfrm>
          </p:grpSpPr>
          <p:sp>
            <p:nvSpPr>
              <p:cNvPr id="21" name="Oval 20">
                <a:extLst>
                  <a:ext uri="{FF2B5EF4-FFF2-40B4-BE49-F238E27FC236}">
                    <a16:creationId xmlns:a16="http://schemas.microsoft.com/office/drawing/2014/main" id="{2B9203FB-5D92-23CF-F0D2-4D430D216ACD}"/>
                  </a:ext>
                </a:extLst>
              </p:cNvPr>
              <p:cNvSpPr/>
              <p:nvPr/>
            </p:nvSpPr>
            <p:spPr>
              <a:xfrm>
                <a:off x="4194057" y="5349207"/>
                <a:ext cx="91440" cy="640080"/>
              </a:xfrm>
              <a:prstGeom prst="ellipse">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pc="100" dirty="0">
                  <a:solidFill>
                    <a:schemeClr val="bg1"/>
                  </a:solidFill>
                  <a:latin typeface="Helvetica Light" panose="020B0403020202020204" pitchFamily="34" charset="0"/>
                </a:endParaRPr>
              </a:p>
            </p:txBody>
          </p:sp>
          <p:sp>
            <p:nvSpPr>
              <p:cNvPr id="22" name="Oval 21">
                <a:extLst>
                  <a:ext uri="{FF2B5EF4-FFF2-40B4-BE49-F238E27FC236}">
                    <a16:creationId xmlns:a16="http://schemas.microsoft.com/office/drawing/2014/main" id="{5DD96F02-E161-6C49-6CF5-7E330F11CB6C}"/>
                  </a:ext>
                </a:extLst>
              </p:cNvPr>
              <p:cNvSpPr/>
              <p:nvPr/>
            </p:nvSpPr>
            <p:spPr>
              <a:xfrm>
                <a:off x="4213312" y="5452760"/>
                <a:ext cx="52443" cy="411754"/>
              </a:xfrm>
              <a:prstGeom prst="ellipse">
                <a:avLst/>
              </a:prstGeom>
              <a:solidFill>
                <a:srgbClr val="D7EDC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pc="100" dirty="0">
                  <a:solidFill>
                    <a:schemeClr val="bg1"/>
                  </a:solidFill>
                  <a:latin typeface="Helvetica Light" panose="020B0403020202020204" pitchFamily="34" charset="0"/>
                </a:endParaRPr>
              </a:p>
            </p:txBody>
          </p:sp>
        </p:grpSp>
        <p:cxnSp>
          <p:nvCxnSpPr>
            <p:cNvPr id="17" name="Straight Connector 16">
              <a:extLst>
                <a:ext uri="{FF2B5EF4-FFF2-40B4-BE49-F238E27FC236}">
                  <a16:creationId xmlns:a16="http://schemas.microsoft.com/office/drawing/2014/main" id="{792F5525-A483-F0A5-3A24-32F360237179}"/>
                </a:ext>
              </a:extLst>
            </p:cNvPr>
            <p:cNvCxnSpPr>
              <a:cxnSpLocks/>
            </p:cNvCxnSpPr>
            <p:nvPr/>
          </p:nvCxnSpPr>
          <p:spPr>
            <a:xfrm>
              <a:off x="929958" y="2615784"/>
              <a:ext cx="2412845" cy="555701"/>
            </a:xfrm>
            <a:prstGeom prst="line">
              <a:avLst/>
            </a:prstGeom>
            <a:ln w="15875">
              <a:solidFill>
                <a:srgbClr val="00B050">
                  <a:alpha val="78785"/>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5BAAA8B-72CF-6BD8-F138-146E1B38F35E}"/>
                </a:ext>
              </a:extLst>
            </p:cNvPr>
            <p:cNvCxnSpPr>
              <a:cxnSpLocks/>
            </p:cNvCxnSpPr>
            <p:nvPr/>
          </p:nvCxnSpPr>
          <p:spPr>
            <a:xfrm flipV="1">
              <a:off x="878795" y="3157275"/>
              <a:ext cx="2464008" cy="554870"/>
            </a:xfrm>
            <a:prstGeom prst="line">
              <a:avLst/>
            </a:prstGeom>
            <a:ln w="15875">
              <a:solidFill>
                <a:srgbClr val="00B050">
                  <a:alpha val="78785"/>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A8C3FEA-E598-497C-7E83-28E7B84F1A34}"/>
                </a:ext>
              </a:extLst>
            </p:cNvPr>
            <p:cNvCxnSpPr>
              <a:cxnSpLocks/>
            </p:cNvCxnSpPr>
            <p:nvPr/>
          </p:nvCxnSpPr>
          <p:spPr>
            <a:xfrm flipH="1">
              <a:off x="1596155" y="2611324"/>
              <a:ext cx="2412845" cy="555701"/>
            </a:xfrm>
            <a:prstGeom prst="line">
              <a:avLst/>
            </a:prstGeom>
            <a:ln w="15875">
              <a:solidFill>
                <a:srgbClr val="00B050">
                  <a:alpha val="78785"/>
                </a:srgbClr>
              </a:solidFill>
              <a:prstDash val="sysDash"/>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0676616-780A-B09E-A6A6-0E8A0B7555D0}"/>
                </a:ext>
              </a:extLst>
            </p:cNvPr>
            <p:cNvCxnSpPr>
              <a:cxnSpLocks/>
              <a:stCxn id="22" idx="4"/>
              <a:endCxn id="15" idx="0"/>
            </p:cNvCxnSpPr>
            <p:nvPr/>
          </p:nvCxnSpPr>
          <p:spPr>
            <a:xfrm flipH="1" flipV="1">
              <a:off x="1589391" y="3163259"/>
              <a:ext cx="2397657" cy="514745"/>
            </a:xfrm>
            <a:prstGeom prst="line">
              <a:avLst/>
            </a:prstGeom>
            <a:ln w="15875">
              <a:solidFill>
                <a:srgbClr val="00B050">
                  <a:alpha val="78785"/>
                </a:srgbClr>
              </a:solidFill>
              <a:prstDash val="sysDash"/>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F92CD29A-59A8-F3AE-7DE6-2D02E1BBB501}"/>
              </a:ext>
            </a:extLst>
          </p:cNvPr>
          <p:cNvGrpSpPr/>
          <p:nvPr/>
        </p:nvGrpSpPr>
        <p:grpSpPr>
          <a:xfrm>
            <a:off x="8303343" y="4390819"/>
            <a:ext cx="3218097" cy="1660999"/>
            <a:chOff x="6916763" y="4220166"/>
            <a:chExt cx="3410689" cy="1826568"/>
          </a:xfrm>
        </p:grpSpPr>
        <p:pic>
          <p:nvPicPr>
            <p:cNvPr id="24" name="Picture 23">
              <a:extLst>
                <a:ext uri="{FF2B5EF4-FFF2-40B4-BE49-F238E27FC236}">
                  <a16:creationId xmlns:a16="http://schemas.microsoft.com/office/drawing/2014/main" id="{BA6DDBAD-27C9-1DE8-E427-D3B83F0921D6}"/>
                </a:ext>
              </a:extLst>
            </p:cNvPr>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6916763" y="4222525"/>
              <a:ext cx="3410689" cy="1824209"/>
            </a:xfrm>
            <a:prstGeom prst="rect">
              <a:avLst/>
            </a:prstGeom>
          </p:spPr>
        </p:pic>
        <p:sp>
          <p:nvSpPr>
            <p:cNvPr id="25" name="TextBox 24">
              <a:extLst>
                <a:ext uri="{FF2B5EF4-FFF2-40B4-BE49-F238E27FC236}">
                  <a16:creationId xmlns:a16="http://schemas.microsoft.com/office/drawing/2014/main" id="{002150BD-E68C-293D-6E69-8872B03E198A}"/>
                </a:ext>
              </a:extLst>
            </p:cNvPr>
            <p:cNvSpPr txBox="1"/>
            <p:nvPr/>
          </p:nvSpPr>
          <p:spPr>
            <a:xfrm>
              <a:off x="9053380" y="4989716"/>
              <a:ext cx="627096" cy="400110"/>
            </a:xfrm>
            <a:prstGeom prst="rect">
              <a:avLst/>
            </a:prstGeom>
            <a:noFill/>
          </p:spPr>
          <p:txBody>
            <a:bodyPr wrap="none" rtlCol="0">
              <a:spAutoFit/>
            </a:bodyPr>
            <a:lstStyle/>
            <a:p>
              <a:pPr algn="ctr"/>
              <a:r>
                <a:rPr lang="en-US" dirty="0" err="1"/>
                <a:t>AlO</a:t>
              </a:r>
              <a:endParaRPr lang="en-US" dirty="0"/>
            </a:p>
          </p:txBody>
        </p:sp>
        <p:sp>
          <p:nvSpPr>
            <p:cNvPr id="26" name="TextBox 25">
              <a:extLst>
                <a:ext uri="{FF2B5EF4-FFF2-40B4-BE49-F238E27FC236}">
                  <a16:creationId xmlns:a16="http://schemas.microsoft.com/office/drawing/2014/main" id="{589EF4DC-7DAD-D9D2-6F2F-1ECAC3ACC1C9}"/>
                </a:ext>
              </a:extLst>
            </p:cNvPr>
            <p:cNvSpPr txBox="1"/>
            <p:nvPr/>
          </p:nvSpPr>
          <p:spPr>
            <a:xfrm>
              <a:off x="7795337" y="4220166"/>
              <a:ext cx="590226" cy="400110"/>
            </a:xfrm>
            <a:prstGeom prst="rect">
              <a:avLst/>
            </a:prstGeom>
            <a:noFill/>
          </p:spPr>
          <p:txBody>
            <a:bodyPr wrap="none" rtlCol="0">
              <a:spAutoFit/>
            </a:bodyPr>
            <a:lstStyle/>
            <a:p>
              <a:pPr algn="ctr"/>
              <a:r>
                <a:rPr lang="en-US" dirty="0"/>
                <a:t>Al I</a:t>
              </a:r>
            </a:p>
          </p:txBody>
        </p:sp>
      </p:grpSp>
      <p:pic>
        <p:nvPicPr>
          <p:cNvPr id="29" name="Picture 28" descr="A diagram of a device&#10;&#10;Description automatically generated">
            <a:extLst>
              <a:ext uri="{FF2B5EF4-FFF2-40B4-BE49-F238E27FC236}">
                <a16:creationId xmlns:a16="http://schemas.microsoft.com/office/drawing/2014/main" id="{DAD3DD49-039E-F562-3A2C-079AE445F87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17800" y="4745642"/>
            <a:ext cx="2356400" cy="876800"/>
          </a:xfrm>
          <a:prstGeom prst="rect">
            <a:avLst/>
          </a:prstGeom>
        </p:spPr>
      </p:pic>
      <p:sp>
        <p:nvSpPr>
          <p:cNvPr id="30" name="Arrow: Right 38">
            <a:extLst>
              <a:ext uri="{FF2B5EF4-FFF2-40B4-BE49-F238E27FC236}">
                <a16:creationId xmlns:a16="http://schemas.microsoft.com/office/drawing/2014/main" id="{1B462BDF-DACA-EE98-54E2-F5798717A743}"/>
              </a:ext>
            </a:extLst>
          </p:cNvPr>
          <p:cNvSpPr/>
          <p:nvPr/>
        </p:nvSpPr>
        <p:spPr>
          <a:xfrm>
            <a:off x="3983888" y="4923309"/>
            <a:ext cx="533400" cy="41837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Arrow: Right 38">
            <a:extLst>
              <a:ext uri="{FF2B5EF4-FFF2-40B4-BE49-F238E27FC236}">
                <a16:creationId xmlns:a16="http://schemas.microsoft.com/office/drawing/2014/main" id="{C96E44A5-36D4-3B9A-EDA1-55430C3495A2}"/>
              </a:ext>
            </a:extLst>
          </p:cNvPr>
          <p:cNvSpPr/>
          <p:nvPr/>
        </p:nvSpPr>
        <p:spPr>
          <a:xfrm>
            <a:off x="7446741" y="4923309"/>
            <a:ext cx="533400" cy="41837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302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a:xfrm>
            <a:off x="241465" y="50800"/>
            <a:ext cx="6817257" cy="775359"/>
          </a:xfrm>
        </p:spPr>
        <p:txBody>
          <a:bodyPr>
            <a:normAutofit/>
          </a:bodyPr>
          <a:lstStyle/>
          <a:p>
            <a:r>
              <a:rPr lang="en-US" sz="3000" dirty="0">
                <a:latin typeface="Times New Roman" panose="02020603050405020304" pitchFamily="18" charset="0"/>
                <a:cs typeface="Times New Roman" panose="02020603050405020304" pitchFamily="18" charset="0"/>
              </a:rPr>
              <a:t>MTV Impact and Deliverables (past year)</a:t>
            </a:r>
          </a:p>
        </p:txBody>
      </p:sp>
      <p:grpSp>
        <p:nvGrpSpPr>
          <p:cNvPr id="4" name="Group 3">
            <a:extLst>
              <a:ext uri="{FF2B5EF4-FFF2-40B4-BE49-F238E27FC236}">
                <a16:creationId xmlns:a16="http://schemas.microsoft.com/office/drawing/2014/main" id="{1D3F77BE-2FF8-EC3B-C87D-7AAD519DD572}"/>
              </a:ext>
            </a:extLst>
          </p:cNvPr>
          <p:cNvGrpSpPr/>
          <p:nvPr/>
        </p:nvGrpSpPr>
        <p:grpSpPr>
          <a:xfrm>
            <a:off x="8559840" y="3578700"/>
            <a:ext cx="2556814" cy="1181628"/>
            <a:chOff x="8520511" y="3563392"/>
            <a:chExt cx="2556814" cy="1181628"/>
          </a:xfrm>
        </p:grpSpPr>
        <p:pic>
          <p:nvPicPr>
            <p:cNvPr id="19" name="Picture 2" descr="U.S. Department of Defense (DOD) - Military Badges, Crests, Flags &amp;amp; Seals -  Military Clipart">
              <a:extLst>
                <a:ext uri="{FF2B5EF4-FFF2-40B4-BE49-F238E27FC236}">
                  <a16:creationId xmlns:a16="http://schemas.microsoft.com/office/drawing/2014/main" id="{CF67FE53-9771-8F32-AF8D-6E4A7CBA2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511" y="3563392"/>
              <a:ext cx="1181628" cy="11816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No photo description available.">
              <a:extLst>
                <a:ext uri="{FF2B5EF4-FFF2-40B4-BE49-F238E27FC236}">
                  <a16:creationId xmlns:a16="http://schemas.microsoft.com/office/drawing/2014/main" id="{C8FDDF9B-9EFC-9733-2EB6-4144F1B2F7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5698" y="3563392"/>
              <a:ext cx="1181627" cy="1181627"/>
            </a:xfrm>
            <a:prstGeom prst="ellipse">
              <a:avLst/>
            </a:prstGeom>
            <a:noFill/>
            <a:extLst>
              <a:ext uri="{909E8E84-426E-40DD-AFC4-6F175D3DCCD1}">
                <a14:hiddenFill xmlns:a14="http://schemas.microsoft.com/office/drawing/2010/main">
                  <a:solidFill>
                    <a:srgbClr val="FFFFFF"/>
                  </a:solidFill>
                </a14:hiddenFill>
              </a:ext>
            </a:extLst>
          </p:spPr>
        </p:pic>
      </p:grpSp>
      <p:sp>
        <p:nvSpPr>
          <p:cNvPr id="24" name="Content Placeholder 2">
            <a:extLst>
              <a:ext uri="{FF2B5EF4-FFF2-40B4-BE49-F238E27FC236}">
                <a16:creationId xmlns:a16="http://schemas.microsoft.com/office/drawing/2014/main" id="{1DF51BA6-6319-71B8-0226-5437E7431688}"/>
              </a:ext>
            </a:extLst>
          </p:cNvPr>
          <p:cNvSpPr>
            <a:spLocks noGrp="1"/>
          </p:cNvSpPr>
          <p:nvPr>
            <p:ph idx="1"/>
          </p:nvPr>
        </p:nvSpPr>
        <p:spPr>
          <a:xfrm>
            <a:off x="302655" y="837856"/>
            <a:ext cx="7521432" cy="5181075"/>
          </a:xfrm>
        </p:spPr>
        <p:txBody>
          <a:bodyPr>
            <a:normAutofit fontScale="92500" lnSpcReduction="10000"/>
          </a:bodyPr>
          <a:lstStyle/>
          <a:p>
            <a:pPr marL="0" indent="0">
              <a:buNone/>
            </a:pPr>
            <a:r>
              <a:rPr lang="en-US" sz="2400" u="sng" dirty="0"/>
              <a:t>Research Deliverables and Collaborations</a:t>
            </a:r>
          </a:p>
          <a:p>
            <a:r>
              <a:rPr lang="en-US" sz="2200" b="1" dirty="0"/>
              <a:t>2023 INMM Early Career Award:</a:t>
            </a:r>
            <a:r>
              <a:rPr lang="en-US" sz="2200" dirty="0"/>
              <a:t> Prof. Kyle C. Hartig </a:t>
            </a:r>
          </a:p>
          <a:p>
            <a:r>
              <a:rPr lang="en-US" sz="2200" dirty="0"/>
              <a:t>Conference presentations: </a:t>
            </a:r>
            <a:r>
              <a:rPr lang="en-US" sz="2200" b="1" dirty="0" err="1"/>
              <a:t>SciX</a:t>
            </a:r>
            <a:r>
              <a:rPr lang="en-US" sz="2200" dirty="0"/>
              <a:t> </a:t>
            </a:r>
            <a:r>
              <a:rPr lang="en-US" sz="2200" b="1" dirty="0"/>
              <a:t>(x4), CLEO, INMM </a:t>
            </a:r>
          </a:p>
          <a:p>
            <a:r>
              <a:rPr lang="en-US" sz="2200" dirty="0"/>
              <a:t>Upcoming Conferences: </a:t>
            </a:r>
            <a:r>
              <a:rPr lang="en-US" sz="2200" b="1" dirty="0"/>
              <a:t>INMM, LIBS 2024, </a:t>
            </a:r>
            <a:r>
              <a:rPr lang="en-US" sz="2200" b="1" dirty="0" err="1"/>
              <a:t>SciX</a:t>
            </a:r>
            <a:r>
              <a:rPr lang="en-US" sz="2200" b="1" dirty="0"/>
              <a:t> (x3)</a:t>
            </a:r>
            <a:endParaRPr lang="en-US" sz="2200" dirty="0"/>
          </a:p>
          <a:p>
            <a:r>
              <a:rPr lang="en-US" sz="2200" dirty="0"/>
              <a:t>Journal publications: </a:t>
            </a:r>
          </a:p>
          <a:p>
            <a:pPr lvl="1"/>
            <a:r>
              <a:rPr lang="en-US" sz="2200" b="1" dirty="0"/>
              <a:t>Recently published: </a:t>
            </a:r>
            <a:r>
              <a:rPr lang="en-US" sz="2200" dirty="0"/>
              <a:t>EH </a:t>
            </a:r>
            <a:r>
              <a:rPr lang="en-US" sz="2200" dirty="0" err="1"/>
              <a:t>Kwapis</a:t>
            </a:r>
            <a:r>
              <a:rPr lang="en-US" sz="2200" dirty="0"/>
              <a:t> (x3)</a:t>
            </a:r>
          </a:p>
          <a:p>
            <a:pPr lvl="1"/>
            <a:r>
              <a:rPr lang="en-US" sz="2200" b="1" dirty="0"/>
              <a:t>In-press: </a:t>
            </a:r>
            <a:r>
              <a:rPr lang="en-US" sz="2200" dirty="0"/>
              <a:t>KS </a:t>
            </a:r>
            <a:r>
              <a:rPr lang="en-US" sz="2200" dirty="0" err="1"/>
              <a:t>Latty</a:t>
            </a:r>
            <a:r>
              <a:rPr lang="en-US" sz="2200" dirty="0"/>
              <a:t> (x1)</a:t>
            </a:r>
          </a:p>
          <a:p>
            <a:r>
              <a:rPr lang="en-US" sz="2200" dirty="0"/>
              <a:t>Research collaborations: </a:t>
            </a:r>
            <a:r>
              <a:rPr lang="en-US" sz="2200" b="1" dirty="0"/>
              <a:t>SRNL</a:t>
            </a:r>
            <a:r>
              <a:rPr lang="en-US" sz="2200" dirty="0"/>
              <a:t>, ORNL, LLNL, SNL, AFTAC, UM</a:t>
            </a:r>
          </a:p>
          <a:p>
            <a:pPr marL="342900" lvl="1" indent="0">
              <a:buNone/>
            </a:pPr>
            <a:endParaRPr lang="en-US" sz="500" dirty="0"/>
          </a:p>
          <a:p>
            <a:pPr marL="0" indent="0">
              <a:buNone/>
            </a:pPr>
            <a:r>
              <a:rPr lang="en-US" sz="2400" u="sng" dirty="0"/>
              <a:t>Student Involvement and Accomplishments</a:t>
            </a:r>
          </a:p>
          <a:p>
            <a:r>
              <a:rPr lang="en-US" sz="2200" dirty="0"/>
              <a:t>PhD Dissertation Defense</a:t>
            </a:r>
            <a:r>
              <a:rPr lang="en-US" sz="2200" b="1" dirty="0"/>
              <a:t>: Dr. Emily H. </a:t>
            </a:r>
            <a:r>
              <a:rPr lang="en-US" sz="2200" b="1" dirty="0" err="1"/>
              <a:t>Kwapis</a:t>
            </a:r>
            <a:r>
              <a:rPr lang="en-US" sz="2200" b="1" dirty="0"/>
              <a:t> (Feb. 16, 2024)</a:t>
            </a:r>
          </a:p>
          <a:p>
            <a:r>
              <a:rPr lang="en-US" sz="2200" dirty="0"/>
              <a:t>Current internships (summer 2024)</a:t>
            </a:r>
          </a:p>
          <a:p>
            <a:pPr lvl="1"/>
            <a:r>
              <a:rPr lang="en-US" sz="2200" dirty="0"/>
              <a:t>Undergraduate students: AFRL, NRL, LANL</a:t>
            </a:r>
          </a:p>
          <a:p>
            <a:pPr lvl="1"/>
            <a:r>
              <a:rPr lang="en-US" sz="2200" dirty="0"/>
              <a:t>Graduate students: SRNL, AFRL</a:t>
            </a:r>
          </a:p>
          <a:p>
            <a:r>
              <a:rPr lang="en-US" sz="2200" b="1" dirty="0"/>
              <a:t>DoD SMART </a:t>
            </a:r>
            <a:r>
              <a:rPr lang="en-US" sz="2200" dirty="0"/>
              <a:t>graduate fellowship (x3)</a:t>
            </a:r>
          </a:p>
          <a:p>
            <a:pPr marL="0" indent="0">
              <a:buNone/>
            </a:pPr>
            <a:endParaRPr lang="en-US" dirty="0"/>
          </a:p>
          <a:p>
            <a:endParaRPr lang="en-US" dirty="0"/>
          </a:p>
          <a:p>
            <a:endParaRPr lang="en-US" dirty="0"/>
          </a:p>
        </p:txBody>
      </p:sp>
      <p:pic>
        <p:nvPicPr>
          <p:cNvPr id="25" name="Picture 24" descr="A cover of a magazine&#10;&#10;Description automatically generated">
            <a:extLst>
              <a:ext uri="{FF2B5EF4-FFF2-40B4-BE49-F238E27FC236}">
                <a16:creationId xmlns:a16="http://schemas.microsoft.com/office/drawing/2014/main" id="{522E4760-D2C2-DA7B-DE21-BFFFEFDFED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2351" y="681825"/>
            <a:ext cx="1681130" cy="2180525"/>
          </a:xfrm>
          <a:prstGeom prst="rect">
            <a:avLst/>
          </a:prstGeom>
        </p:spPr>
      </p:pic>
      <p:pic>
        <p:nvPicPr>
          <p:cNvPr id="26" name="Picture 25" descr="A cover of a magazine&#10;&#10;Description automatically generated">
            <a:extLst>
              <a:ext uri="{FF2B5EF4-FFF2-40B4-BE49-F238E27FC236}">
                <a16:creationId xmlns:a16="http://schemas.microsoft.com/office/drawing/2014/main" id="{BA7DFE47-BDD5-26CE-CD02-C06527C3BA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9710" y="676569"/>
            <a:ext cx="1681131" cy="2180525"/>
          </a:xfrm>
          <a:prstGeom prst="rect">
            <a:avLst/>
          </a:prstGeom>
        </p:spPr>
      </p:pic>
      <p:sp>
        <p:nvSpPr>
          <p:cNvPr id="27" name="TextBox 26">
            <a:extLst>
              <a:ext uri="{FF2B5EF4-FFF2-40B4-BE49-F238E27FC236}">
                <a16:creationId xmlns:a16="http://schemas.microsoft.com/office/drawing/2014/main" id="{4352D38B-4B06-15CE-4AB9-AA41FB57F805}"/>
              </a:ext>
            </a:extLst>
          </p:cNvPr>
          <p:cNvSpPr txBox="1"/>
          <p:nvPr/>
        </p:nvSpPr>
        <p:spPr>
          <a:xfrm>
            <a:off x="8092151" y="102804"/>
            <a:ext cx="3410934" cy="400110"/>
          </a:xfrm>
          <a:prstGeom prst="rect">
            <a:avLst/>
          </a:prstGeom>
          <a:noFill/>
        </p:spPr>
        <p:txBody>
          <a:bodyPr wrap="none" rtlCol="0">
            <a:spAutoFit/>
          </a:bodyPr>
          <a:lstStyle/>
          <a:p>
            <a:r>
              <a:rPr lang="en-US" sz="2000" b="1" i="1" dirty="0"/>
              <a:t>Two Cover Article Publications</a:t>
            </a:r>
          </a:p>
        </p:txBody>
      </p:sp>
      <p:grpSp>
        <p:nvGrpSpPr>
          <p:cNvPr id="3" name="Group 2">
            <a:extLst>
              <a:ext uri="{FF2B5EF4-FFF2-40B4-BE49-F238E27FC236}">
                <a16:creationId xmlns:a16="http://schemas.microsoft.com/office/drawing/2014/main" id="{4E8C0BF6-1D13-A48F-ED3F-15A1CF99E5F7}"/>
              </a:ext>
            </a:extLst>
          </p:cNvPr>
          <p:cNvGrpSpPr/>
          <p:nvPr/>
        </p:nvGrpSpPr>
        <p:grpSpPr>
          <a:xfrm>
            <a:off x="7582589" y="4904948"/>
            <a:ext cx="2820733" cy="1127835"/>
            <a:chOff x="7582589" y="4904948"/>
            <a:chExt cx="2820733" cy="1127835"/>
          </a:xfrm>
        </p:grpSpPr>
        <p:pic>
          <p:nvPicPr>
            <p:cNvPr id="1028" name="Picture 4" descr="Savannah River National Laboratory">
              <a:extLst>
                <a:ext uri="{FF2B5EF4-FFF2-40B4-BE49-F238E27FC236}">
                  <a16:creationId xmlns:a16="http://schemas.microsoft.com/office/drawing/2014/main" id="{0C0A084E-E9E0-8E94-8A10-31F097D0C7F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4304" r="1505" b="20476"/>
            <a:stretch/>
          </p:blipFill>
          <p:spPr bwMode="auto">
            <a:xfrm>
              <a:off x="7582589" y="4904948"/>
              <a:ext cx="1627966" cy="10779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ir Force Research Laboratory - Wikipedia">
              <a:extLst>
                <a:ext uri="{FF2B5EF4-FFF2-40B4-BE49-F238E27FC236}">
                  <a16:creationId xmlns:a16="http://schemas.microsoft.com/office/drawing/2014/main" id="{B2610D38-A927-B678-C2A1-4B0430425B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64278" y="4916478"/>
              <a:ext cx="1139044" cy="1116305"/>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United States Naval Research Laboratory - Wikipedia">
            <a:extLst>
              <a:ext uri="{FF2B5EF4-FFF2-40B4-BE49-F238E27FC236}">
                <a16:creationId xmlns:a16="http://schemas.microsoft.com/office/drawing/2014/main" id="{C72E0A6D-7384-C9AF-4B73-B0E4CCD1DC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82776" y="4916478"/>
            <a:ext cx="1337026" cy="89357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7D895FFA-6C07-341D-5F82-FE2240863C50}"/>
              </a:ext>
            </a:extLst>
          </p:cNvPr>
          <p:cNvSpPr txBox="1"/>
          <p:nvPr/>
        </p:nvSpPr>
        <p:spPr>
          <a:xfrm>
            <a:off x="8128630" y="3088306"/>
            <a:ext cx="3453574" cy="400110"/>
          </a:xfrm>
          <a:prstGeom prst="rect">
            <a:avLst/>
          </a:prstGeom>
          <a:noFill/>
        </p:spPr>
        <p:txBody>
          <a:bodyPr wrap="none" rtlCol="0">
            <a:spAutoFit/>
          </a:bodyPr>
          <a:lstStyle/>
          <a:p>
            <a:r>
              <a:rPr lang="en-US" sz="2000" b="1" i="1" dirty="0"/>
              <a:t>Current &amp; Future Collaborators</a:t>
            </a:r>
          </a:p>
        </p:txBody>
      </p:sp>
      <p:sp>
        <p:nvSpPr>
          <p:cNvPr id="5" name="TextBox 4">
            <a:extLst>
              <a:ext uri="{FF2B5EF4-FFF2-40B4-BE49-F238E27FC236}">
                <a16:creationId xmlns:a16="http://schemas.microsoft.com/office/drawing/2014/main" id="{224106F7-BE63-FBFB-9508-DA0ABF6E8EE2}"/>
              </a:ext>
            </a:extLst>
          </p:cNvPr>
          <p:cNvSpPr txBox="1"/>
          <p:nvPr/>
        </p:nvSpPr>
        <p:spPr>
          <a:xfrm>
            <a:off x="2952360" y="6077800"/>
            <a:ext cx="6982668" cy="807913"/>
          </a:xfrm>
          <a:prstGeom prst="rect">
            <a:avLst/>
          </a:prstGeom>
          <a:noFill/>
        </p:spPr>
        <p:txBody>
          <a:bodyPr wrap="square">
            <a:spAutoFit/>
          </a:bodyPr>
          <a:lstStyle/>
          <a:p>
            <a:pPr algn="just">
              <a:spcAft>
                <a:spcPts val="300"/>
              </a:spcAft>
            </a:pPr>
            <a:r>
              <a:rPr lang="en-US" sz="1100" b="0" i="0" dirty="0">
                <a:solidFill>
                  <a:schemeClr val="bg1"/>
                </a:solidFill>
                <a:effectLst/>
                <a:latin typeface="Open Sans" panose="020F0502020204030204" pitchFamily="34" charset="0"/>
              </a:rPr>
              <a:t>E Villa-Aleman, EH </a:t>
            </a:r>
            <a:r>
              <a:rPr lang="en-US" sz="1100" b="0" i="0" dirty="0" err="1">
                <a:solidFill>
                  <a:schemeClr val="bg1"/>
                </a:solidFill>
                <a:effectLst/>
                <a:latin typeface="Open Sans" panose="020F0502020204030204" pitchFamily="34" charset="0"/>
              </a:rPr>
              <a:t>Kwapis</a:t>
            </a:r>
            <a:r>
              <a:rPr lang="en-US" sz="1100" dirty="0">
                <a:solidFill>
                  <a:schemeClr val="bg1"/>
                </a:solidFill>
                <a:latin typeface="Open Sans" panose="020F0502020204030204" pitchFamily="34" charset="0"/>
              </a:rPr>
              <a:t>,</a:t>
            </a:r>
            <a:r>
              <a:rPr lang="en-US" sz="1100" b="0" i="0" dirty="0">
                <a:solidFill>
                  <a:schemeClr val="bg1"/>
                </a:solidFill>
                <a:effectLst/>
                <a:latin typeface="Open Sans" panose="020F0502020204030204" pitchFamily="34" charset="0"/>
              </a:rPr>
              <a:t> BJ Foley, </a:t>
            </a:r>
            <a:r>
              <a:rPr lang="en-US" sz="1100" b="0" i="1" dirty="0">
                <a:solidFill>
                  <a:schemeClr val="bg1"/>
                </a:solidFill>
                <a:effectLst/>
                <a:latin typeface="Open Sans" panose="020F0502020204030204" pitchFamily="34" charset="0"/>
              </a:rPr>
              <a:t>et al.</a:t>
            </a:r>
            <a:r>
              <a:rPr lang="en-US" sz="1100" b="0" i="0" dirty="0">
                <a:solidFill>
                  <a:schemeClr val="bg1"/>
                </a:solidFill>
                <a:effectLst/>
                <a:latin typeface="Open Sans" panose="020F0502020204030204" pitchFamily="34" charset="0"/>
              </a:rPr>
              <a:t> Laser-Induced Plasmas of Plutonium Dioxide in a Double-Walled Cell. </a:t>
            </a:r>
            <a:r>
              <a:rPr lang="en-US" sz="1100" b="0" i="1" dirty="0">
                <a:solidFill>
                  <a:schemeClr val="bg1"/>
                </a:solidFill>
                <a:effectLst/>
                <a:latin typeface="Open Sans" panose="020B0606030504020204" pitchFamily="34" charset="0"/>
              </a:rPr>
              <a:t>Applied Spectroscopy</a:t>
            </a:r>
            <a:r>
              <a:rPr lang="en-US" sz="1100" b="0" i="0" dirty="0">
                <a:solidFill>
                  <a:schemeClr val="bg1"/>
                </a:solidFill>
                <a:effectLst/>
                <a:latin typeface="Open Sans" panose="020B0606030504020204" pitchFamily="34" charset="0"/>
              </a:rPr>
              <a:t>. 2024;78(4):412-422. </a:t>
            </a:r>
          </a:p>
          <a:p>
            <a:pPr algn="just"/>
            <a:r>
              <a:rPr lang="en-US" sz="1100" dirty="0">
                <a:solidFill>
                  <a:schemeClr val="bg1"/>
                </a:solidFill>
                <a:effectLst/>
              </a:rPr>
              <a:t>EH </a:t>
            </a:r>
            <a:r>
              <a:rPr lang="en-US" sz="1100" dirty="0" err="1">
                <a:solidFill>
                  <a:schemeClr val="bg1"/>
                </a:solidFill>
                <a:effectLst/>
              </a:rPr>
              <a:t>Kwapis</a:t>
            </a:r>
            <a:r>
              <a:rPr lang="en-US" sz="1100" dirty="0">
                <a:solidFill>
                  <a:schemeClr val="bg1"/>
                </a:solidFill>
                <a:effectLst/>
              </a:rPr>
              <a:t>, J Borrero, KS </a:t>
            </a:r>
            <a:r>
              <a:rPr lang="en-US" sz="1100" dirty="0" err="1">
                <a:solidFill>
                  <a:schemeClr val="bg1"/>
                </a:solidFill>
                <a:effectLst/>
              </a:rPr>
              <a:t>Latty</a:t>
            </a:r>
            <a:r>
              <a:rPr lang="en-US" sz="1100" dirty="0">
                <a:solidFill>
                  <a:schemeClr val="bg1"/>
                </a:solidFill>
                <a:effectLst/>
              </a:rPr>
              <a:t>, HB Andrews, S </a:t>
            </a:r>
            <a:r>
              <a:rPr lang="en-US" sz="1100" dirty="0" err="1">
                <a:solidFill>
                  <a:schemeClr val="bg1"/>
                </a:solidFill>
                <a:effectLst/>
              </a:rPr>
              <a:t>Phongikaroon</a:t>
            </a:r>
            <a:r>
              <a:rPr lang="en-US" sz="1100" dirty="0">
                <a:solidFill>
                  <a:schemeClr val="bg1"/>
                </a:solidFill>
                <a:effectLst/>
              </a:rPr>
              <a:t>, KC Hartig. Laser Ablation Plasmas and Spectroscopy for Nuclear Applications. </a:t>
            </a:r>
            <a:r>
              <a:rPr lang="en-US" sz="1100" i="1" dirty="0">
                <a:solidFill>
                  <a:schemeClr val="bg1"/>
                </a:solidFill>
                <a:effectLst/>
              </a:rPr>
              <a:t>Applied Spectroscopy</a:t>
            </a:r>
            <a:r>
              <a:rPr lang="en-US" sz="1100" dirty="0">
                <a:solidFill>
                  <a:schemeClr val="bg1"/>
                </a:solidFill>
                <a:effectLst/>
              </a:rPr>
              <a:t>. 2024;78(1):9-55.</a:t>
            </a:r>
          </a:p>
        </p:txBody>
      </p:sp>
    </p:spTree>
    <p:extLst>
      <p:ext uri="{BB962C8B-B14F-4D97-AF65-F5344CB8AC3E}">
        <p14:creationId xmlns:p14="http://schemas.microsoft.com/office/powerpoint/2010/main" val="3210690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71550" y="2134214"/>
            <a:ext cx="8229600" cy="308686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latin typeface="Avenir Book" charset="0"/>
                <a:ea typeface="Avenir Book" charset="0"/>
                <a:cs typeface="Avenir Book" charset="0"/>
              </a:rPr>
              <a:t>The Consortium for Monitoring, Technology, and Verification would like to thank the DOE-NNSA for the continued support of these research activities. </a:t>
            </a:r>
          </a:p>
          <a:p>
            <a:pPr marL="0" indent="0">
              <a:buNone/>
            </a:pPr>
            <a:endParaRPr lang="en-US" sz="1800" dirty="0">
              <a:latin typeface="Avenir Book" charset="0"/>
              <a:ea typeface="Avenir Book" charset="0"/>
              <a:cs typeface="Avenir Book" charset="0"/>
            </a:endParaRPr>
          </a:p>
          <a:p>
            <a:pPr marL="400050" lvl="1" indent="0">
              <a:buNone/>
            </a:pPr>
            <a:r>
              <a:rPr lang="en-US" sz="1800" dirty="0">
                <a:latin typeface="Avenir Book" charset="0"/>
                <a:ea typeface="Avenir Book" charset="0"/>
                <a:cs typeface="Avenir Book" charset="0"/>
              </a:rPr>
              <a:t>This work was funded by the Consortium for Monitoring, Technology, and Verification under Department of Energy National Nuclear Security Administration award number DE-NA0003920</a:t>
            </a:r>
            <a:endParaRPr lang="en-US" sz="1800" b="1" dirty="0">
              <a:latin typeface="Avenir Book" charset="0"/>
              <a:ea typeface="Avenir Book" charset="0"/>
              <a:cs typeface="Avenir Book" charset="0"/>
            </a:endParaRPr>
          </a:p>
        </p:txBody>
      </p:sp>
      <p:sp>
        <p:nvSpPr>
          <p:cNvPr id="3" name="Title 2"/>
          <p:cNvSpPr>
            <a:spLocks noGrp="1"/>
          </p:cNvSpPr>
          <p:nvPr>
            <p:ph type="title"/>
          </p:nvPr>
        </p:nvSpPr>
        <p:spPr>
          <a:xfrm>
            <a:off x="609600" y="0"/>
            <a:ext cx="10972800" cy="1143000"/>
          </a:xfrm>
        </p:spPr>
        <p:txBody>
          <a:bodyPr>
            <a:normAutofit/>
          </a:bodyPr>
          <a:lstStyle/>
          <a:p>
            <a:r>
              <a:rPr lang="en-US" dirty="0"/>
              <a:t>Acknowledgements</a:t>
            </a:r>
          </a:p>
        </p:txBody>
      </p:sp>
      <p:pic>
        <p:nvPicPr>
          <p:cNvPr id="13" name="Picture 18" descr="DOE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16593" y="5256616"/>
            <a:ext cx="685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7" descr="NNSA Logo cop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56790" y="5278063"/>
            <a:ext cx="2372430" cy="675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CEDCE6D5-5773-9547-A6D1-905B8289FC23}"/>
              </a:ext>
            </a:extLst>
          </p:cNvPr>
          <p:cNvPicPr>
            <a:picLocks noChangeAspect="1"/>
          </p:cNvPicPr>
          <p:nvPr/>
        </p:nvPicPr>
        <p:blipFill>
          <a:blip r:embed="rId5"/>
          <a:stretch>
            <a:fillRect/>
          </a:stretch>
        </p:blipFill>
        <p:spPr>
          <a:xfrm>
            <a:off x="609600" y="4985638"/>
            <a:ext cx="849124" cy="849124"/>
          </a:xfrm>
          <a:prstGeom prst="rect">
            <a:avLst/>
          </a:prstGeom>
        </p:spPr>
      </p:pic>
      <p:pic>
        <p:nvPicPr>
          <p:cNvPr id="6" name="Picture 5">
            <a:extLst>
              <a:ext uri="{FF2B5EF4-FFF2-40B4-BE49-F238E27FC236}">
                <a16:creationId xmlns:a16="http://schemas.microsoft.com/office/drawing/2014/main" id="{EB2559F6-20D9-EB47-97B7-FC9EA41B2A3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09600" y="4126802"/>
            <a:ext cx="849124" cy="560826"/>
          </a:xfrm>
          <a:prstGeom prst="rect">
            <a:avLst/>
          </a:prstGeom>
        </p:spPr>
      </p:pic>
      <p:pic>
        <p:nvPicPr>
          <p:cNvPr id="15" name="Picture 14">
            <a:extLst>
              <a:ext uri="{FF2B5EF4-FFF2-40B4-BE49-F238E27FC236}">
                <a16:creationId xmlns:a16="http://schemas.microsoft.com/office/drawing/2014/main" id="{F94D14EE-A644-BB42-B141-0BA8EB46F0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3165" y="3066798"/>
            <a:ext cx="761995" cy="761995"/>
          </a:xfrm>
          <a:prstGeom prst="rect">
            <a:avLst/>
          </a:prstGeom>
        </p:spPr>
      </p:pic>
      <p:pic>
        <p:nvPicPr>
          <p:cNvPr id="7" name="Picture 6">
            <a:extLst>
              <a:ext uri="{FF2B5EF4-FFF2-40B4-BE49-F238E27FC236}">
                <a16:creationId xmlns:a16="http://schemas.microsoft.com/office/drawing/2014/main" id="{B79B4CB7-A05E-154B-829F-ED1FFE7F2D6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43505" y="2126809"/>
            <a:ext cx="781314" cy="641980"/>
          </a:xfrm>
          <a:prstGeom prst="rect">
            <a:avLst/>
          </a:prstGeom>
        </p:spPr>
      </p:pic>
      <p:pic>
        <p:nvPicPr>
          <p:cNvPr id="9" name="Picture 8">
            <a:extLst>
              <a:ext uri="{FF2B5EF4-FFF2-40B4-BE49-F238E27FC236}">
                <a16:creationId xmlns:a16="http://schemas.microsoft.com/office/drawing/2014/main" id="{193A56EA-0954-994F-A4C9-50CA4AF86CF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53165" y="979675"/>
            <a:ext cx="849124" cy="849124"/>
          </a:xfrm>
          <a:prstGeom prst="rect">
            <a:avLst/>
          </a:prstGeom>
        </p:spPr>
      </p:pic>
      <p:pic>
        <p:nvPicPr>
          <p:cNvPr id="20" name="Picture 19">
            <a:extLst>
              <a:ext uri="{FF2B5EF4-FFF2-40B4-BE49-F238E27FC236}">
                <a16:creationId xmlns:a16="http://schemas.microsoft.com/office/drawing/2014/main" id="{EA306836-C282-7B41-9D66-E591BB41B18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692488" y="5161312"/>
            <a:ext cx="684982" cy="679274"/>
          </a:xfrm>
          <a:prstGeom prst="rect">
            <a:avLst/>
          </a:prstGeom>
        </p:spPr>
      </p:pic>
      <p:pic>
        <p:nvPicPr>
          <p:cNvPr id="10" name="Picture 9">
            <a:extLst>
              <a:ext uri="{FF2B5EF4-FFF2-40B4-BE49-F238E27FC236}">
                <a16:creationId xmlns:a16="http://schemas.microsoft.com/office/drawing/2014/main" id="{AAF8AB70-5F2A-3342-AE45-3659303EC8C9}"/>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2776582" y="1060207"/>
            <a:ext cx="724383" cy="679275"/>
          </a:xfrm>
          <a:prstGeom prst="rect">
            <a:avLst/>
          </a:prstGeom>
        </p:spPr>
      </p:pic>
      <p:pic>
        <p:nvPicPr>
          <p:cNvPr id="11" name="Picture 10">
            <a:extLst>
              <a:ext uri="{FF2B5EF4-FFF2-40B4-BE49-F238E27FC236}">
                <a16:creationId xmlns:a16="http://schemas.microsoft.com/office/drawing/2014/main" id="{3FB7E71E-3FC7-AA47-808D-3ECC7AE1DF59}"/>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0488770" y="3240642"/>
            <a:ext cx="1092419" cy="518899"/>
          </a:xfrm>
          <a:prstGeom prst="rect">
            <a:avLst/>
          </a:prstGeom>
        </p:spPr>
      </p:pic>
      <p:pic>
        <p:nvPicPr>
          <p:cNvPr id="22" name="Picture 21">
            <a:extLst>
              <a:ext uri="{FF2B5EF4-FFF2-40B4-BE49-F238E27FC236}">
                <a16:creationId xmlns:a16="http://schemas.microsoft.com/office/drawing/2014/main" id="{858C02C2-6360-E740-BB64-01BF527F83E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557213" y="2060507"/>
            <a:ext cx="955532" cy="955532"/>
          </a:xfrm>
          <a:prstGeom prst="rect">
            <a:avLst/>
          </a:prstGeom>
        </p:spPr>
      </p:pic>
      <p:pic>
        <p:nvPicPr>
          <p:cNvPr id="12" name="Picture 11">
            <a:extLst>
              <a:ext uri="{FF2B5EF4-FFF2-40B4-BE49-F238E27FC236}">
                <a16:creationId xmlns:a16="http://schemas.microsoft.com/office/drawing/2014/main" id="{67417527-3E44-CB4B-9D62-C787BC0051D8}"/>
              </a:ext>
            </a:extLst>
          </p:cNvPr>
          <p:cNvPicPr>
            <a:picLocks noChangeAspect="1"/>
          </p:cNvPicPr>
          <p:nvPr/>
        </p:nvPicPr>
        <p:blipFill>
          <a:blip r:embed="rId14"/>
          <a:stretch>
            <a:fillRect/>
          </a:stretch>
        </p:blipFill>
        <p:spPr>
          <a:xfrm>
            <a:off x="10488770" y="859460"/>
            <a:ext cx="1092419" cy="1092419"/>
          </a:xfrm>
          <a:prstGeom prst="rect">
            <a:avLst/>
          </a:prstGeom>
        </p:spPr>
      </p:pic>
      <p:pic>
        <p:nvPicPr>
          <p:cNvPr id="24" name="Picture 23">
            <a:extLst>
              <a:ext uri="{FF2B5EF4-FFF2-40B4-BE49-F238E27FC236}">
                <a16:creationId xmlns:a16="http://schemas.microsoft.com/office/drawing/2014/main" id="{D6DF35EF-D6C3-CC45-A9D5-E930C10F114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667150" y="871109"/>
            <a:ext cx="1080770" cy="1080770"/>
          </a:xfrm>
          <a:prstGeom prst="rect">
            <a:avLst/>
          </a:prstGeom>
        </p:spPr>
      </p:pic>
      <p:pic>
        <p:nvPicPr>
          <p:cNvPr id="26" name="Picture 25">
            <a:extLst>
              <a:ext uri="{FF2B5EF4-FFF2-40B4-BE49-F238E27FC236}">
                <a16:creationId xmlns:a16="http://schemas.microsoft.com/office/drawing/2014/main" id="{474CC569-624D-B742-88A3-53B0401A41C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745579" y="1066804"/>
            <a:ext cx="761995" cy="761995"/>
          </a:xfrm>
          <a:prstGeom prst="rect">
            <a:avLst/>
          </a:prstGeom>
        </p:spPr>
      </p:pic>
      <p:pic>
        <p:nvPicPr>
          <p:cNvPr id="28" name="Picture 27">
            <a:extLst>
              <a:ext uri="{FF2B5EF4-FFF2-40B4-BE49-F238E27FC236}">
                <a16:creationId xmlns:a16="http://schemas.microsoft.com/office/drawing/2014/main" id="{266BF608-8EB0-E645-9D55-452D18FD60C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779298" y="1048828"/>
            <a:ext cx="684981" cy="761995"/>
          </a:xfrm>
          <a:prstGeom prst="rect">
            <a:avLst/>
          </a:prstGeom>
        </p:spPr>
      </p:pic>
      <p:pic>
        <p:nvPicPr>
          <p:cNvPr id="30" name="Picture 29">
            <a:extLst>
              <a:ext uri="{FF2B5EF4-FFF2-40B4-BE49-F238E27FC236}">
                <a16:creationId xmlns:a16="http://schemas.microsoft.com/office/drawing/2014/main" id="{BE9D481B-BB39-1C47-9028-C7A94611708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734518" y="4017523"/>
            <a:ext cx="642952" cy="973939"/>
          </a:xfrm>
          <a:prstGeom prst="rect">
            <a:avLst/>
          </a:prstGeom>
        </p:spPr>
      </p:pic>
    </p:spTree>
    <p:extLst>
      <p:ext uri="{BB962C8B-B14F-4D97-AF65-F5344CB8AC3E}">
        <p14:creationId xmlns:p14="http://schemas.microsoft.com/office/powerpoint/2010/main" val="17989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a:xfrm>
            <a:off x="-1" y="89654"/>
            <a:ext cx="5291328" cy="548640"/>
          </a:xfrm>
        </p:spPr>
        <p:txBody>
          <a:bodyPr>
            <a:noAutofit/>
          </a:bodyPr>
          <a:lstStyle/>
          <a:p>
            <a:r>
              <a:rPr lang="en-US" sz="3000" dirty="0">
                <a:latin typeface="Times New Roman" panose="02020603050405020304" pitchFamily="18" charset="0"/>
                <a:cs typeface="Times New Roman" panose="02020603050405020304" pitchFamily="18" charset="0"/>
              </a:rPr>
              <a:t>Introduction and Motivation</a:t>
            </a:r>
          </a:p>
        </p:txBody>
      </p:sp>
      <p:sp>
        <p:nvSpPr>
          <p:cNvPr id="9" name="TextBox 8">
            <a:extLst>
              <a:ext uri="{FF2B5EF4-FFF2-40B4-BE49-F238E27FC236}">
                <a16:creationId xmlns:a16="http://schemas.microsoft.com/office/drawing/2014/main" id="{344F0F48-F56E-2F72-238C-E32F87DC940F}"/>
              </a:ext>
            </a:extLst>
          </p:cNvPr>
          <p:cNvSpPr txBox="1"/>
          <p:nvPr/>
        </p:nvSpPr>
        <p:spPr>
          <a:xfrm>
            <a:off x="2694363" y="6607881"/>
            <a:ext cx="1834896" cy="250119"/>
          </a:xfrm>
          <a:prstGeom prst="rect">
            <a:avLst/>
          </a:prstGeom>
          <a:noFill/>
        </p:spPr>
        <p:txBody>
          <a:bodyPr wrap="square">
            <a:spAutoFit/>
          </a:bodyPr>
          <a:lstStyle/>
          <a:p>
            <a:r>
              <a:rPr lang="en-US" sz="1000" dirty="0">
                <a:solidFill>
                  <a:schemeClr val="bg1"/>
                </a:solidFill>
                <a:latin typeface="Times New Roman" panose="02020603050405020304" pitchFamily="18" charset="0"/>
                <a:cs typeface="Times New Roman" panose="02020603050405020304" pitchFamily="18" charset="0"/>
              </a:rPr>
              <a:t>https://</a:t>
            </a:r>
            <a:r>
              <a:rPr lang="en-US" sz="1000" dirty="0" err="1">
                <a:solidFill>
                  <a:schemeClr val="bg1"/>
                </a:solidFill>
                <a:latin typeface="Times New Roman" panose="02020603050405020304" pitchFamily="18" charset="0"/>
                <a:cs typeface="Times New Roman" panose="02020603050405020304" pitchFamily="18" charset="0"/>
              </a:rPr>
              <a:t>www.beready.af.mil</a:t>
            </a:r>
            <a:r>
              <a:rPr lang="en-US" sz="1000" dirty="0">
                <a:solidFill>
                  <a:schemeClr val="bg1"/>
                </a:solidFill>
                <a:latin typeface="Times New Roman" panose="02020603050405020304" pitchFamily="18" charset="0"/>
                <a:cs typeface="Times New Roman" panose="02020603050405020304" pitchFamily="18" charset="0"/>
              </a:rPr>
              <a:t>/</a:t>
            </a:r>
          </a:p>
        </p:txBody>
      </p:sp>
      <p:grpSp>
        <p:nvGrpSpPr>
          <p:cNvPr id="1058" name="Group 1057">
            <a:extLst>
              <a:ext uri="{FF2B5EF4-FFF2-40B4-BE49-F238E27FC236}">
                <a16:creationId xmlns:a16="http://schemas.microsoft.com/office/drawing/2014/main" id="{DB3A0A2C-5799-99B6-ABC0-A6D759802CA9}"/>
              </a:ext>
            </a:extLst>
          </p:cNvPr>
          <p:cNvGrpSpPr/>
          <p:nvPr/>
        </p:nvGrpSpPr>
        <p:grpSpPr>
          <a:xfrm>
            <a:off x="8409357" y="3895628"/>
            <a:ext cx="3368134" cy="1987872"/>
            <a:chOff x="8027886" y="548640"/>
            <a:chExt cx="3816097" cy="2131348"/>
          </a:xfrm>
        </p:grpSpPr>
        <p:pic>
          <p:nvPicPr>
            <p:cNvPr id="1035" name="Picture 1034">
              <a:extLst>
                <a:ext uri="{FF2B5EF4-FFF2-40B4-BE49-F238E27FC236}">
                  <a16:creationId xmlns:a16="http://schemas.microsoft.com/office/drawing/2014/main" id="{4161C3BB-8688-3002-6DE3-701D8F64875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027886" y="548640"/>
              <a:ext cx="3816097" cy="2131348"/>
            </a:xfrm>
            <a:prstGeom prst="rect">
              <a:avLst/>
            </a:prstGeom>
            <a:ln w="19050">
              <a:noFill/>
            </a:ln>
          </p:spPr>
        </p:pic>
        <p:sp>
          <p:nvSpPr>
            <p:cNvPr id="1036" name="TextBox 1035">
              <a:extLst>
                <a:ext uri="{FF2B5EF4-FFF2-40B4-BE49-F238E27FC236}">
                  <a16:creationId xmlns:a16="http://schemas.microsoft.com/office/drawing/2014/main" id="{D81D6614-7E72-D363-FAB5-8C05A6830AA0}"/>
                </a:ext>
              </a:extLst>
            </p:cNvPr>
            <p:cNvSpPr txBox="1"/>
            <p:nvPr/>
          </p:nvSpPr>
          <p:spPr>
            <a:xfrm>
              <a:off x="10486350" y="1381047"/>
              <a:ext cx="1133644" cy="369332"/>
            </a:xfrm>
            <a:prstGeom prst="rect">
              <a:avLst/>
            </a:prstGeom>
            <a:noFill/>
          </p:spPr>
          <p:txBody>
            <a:bodyPr wrap="none" rtlCol="0">
              <a:spAutoFit/>
            </a:bodyPr>
            <a:lstStyle/>
            <a:p>
              <a:pPr algn="ctr"/>
              <a:r>
                <a:rPr lang="en-US" dirty="0">
                  <a:solidFill>
                    <a:srgbClr val="0B0BF2"/>
                  </a:solidFill>
                  <a:latin typeface="Times New Roman" panose="02020603050405020304" pitchFamily="18" charset="0"/>
                  <a:cs typeface="Times New Roman" panose="02020603050405020304" pitchFamily="18" charset="0"/>
                </a:rPr>
                <a:t>Molecular</a:t>
              </a:r>
            </a:p>
          </p:txBody>
        </p:sp>
        <p:sp>
          <p:nvSpPr>
            <p:cNvPr id="1037" name="TextBox 1036">
              <a:extLst>
                <a:ext uri="{FF2B5EF4-FFF2-40B4-BE49-F238E27FC236}">
                  <a16:creationId xmlns:a16="http://schemas.microsoft.com/office/drawing/2014/main" id="{CC59B202-1223-09A7-B832-B934B4972F72}"/>
                </a:ext>
              </a:extLst>
            </p:cNvPr>
            <p:cNvSpPr txBox="1"/>
            <p:nvPr/>
          </p:nvSpPr>
          <p:spPr>
            <a:xfrm>
              <a:off x="9116429" y="589693"/>
              <a:ext cx="877163" cy="369332"/>
            </a:xfrm>
            <a:prstGeom prst="rect">
              <a:avLst/>
            </a:prstGeom>
            <a:noFill/>
          </p:spPr>
          <p:txBody>
            <a:bodyPr wrap="none" rtlCol="0">
              <a:spAutoFit/>
            </a:bodyPr>
            <a:lstStyle/>
            <a:p>
              <a:pPr algn="ctr"/>
              <a:r>
                <a:rPr lang="en-US" dirty="0">
                  <a:solidFill>
                    <a:srgbClr val="0B0BF2"/>
                  </a:solidFill>
                  <a:latin typeface="Times New Roman" panose="02020603050405020304" pitchFamily="18" charset="0"/>
                  <a:cs typeface="Times New Roman" panose="02020603050405020304" pitchFamily="18" charset="0"/>
                </a:rPr>
                <a:t>Atomic</a:t>
              </a:r>
            </a:p>
          </p:txBody>
        </p:sp>
      </p:grpSp>
      <p:pic>
        <p:nvPicPr>
          <p:cNvPr id="7" name="Picture 2">
            <a:extLst>
              <a:ext uri="{FF2B5EF4-FFF2-40B4-BE49-F238E27FC236}">
                <a16:creationId xmlns:a16="http://schemas.microsoft.com/office/drawing/2014/main" id="{721A2281-8DA9-90A3-C972-C51EC00CDC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720"/>
          <a:stretch/>
        </p:blipFill>
        <p:spPr bwMode="auto">
          <a:xfrm>
            <a:off x="73522" y="4075982"/>
            <a:ext cx="7891174" cy="1959121"/>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1056" descr="A red laser beam coming out of a white object&#10;&#10;Description automatically generated">
            <a:extLst>
              <a:ext uri="{FF2B5EF4-FFF2-40B4-BE49-F238E27FC236}">
                <a16:creationId xmlns:a16="http://schemas.microsoft.com/office/drawing/2014/main" id="{B754098B-378B-AB3D-689A-CF71CAD5C94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6783460">
            <a:off x="6711050" y="3206103"/>
            <a:ext cx="1858164" cy="929082"/>
          </a:xfrm>
          <a:prstGeom prst="rect">
            <a:avLst/>
          </a:prstGeom>
          <a:solidFill>
            <a:schemeClr val="bg1">
              <a:alpha val="0"/>
            </a:schemeClr>
          </a:solidFill>
        </p:spPr>
      </p:pic>
      <p:pic>
        <p:nvPicPr>
          <p:cNvPr id="4" name="Picture 3" descr="A diagram of a graph showing different types of molecules&#10;&#10;Description automatically generated with medium confidence">
            <a:extLst>
              <a:ext uri="{FF2B5EF4-FFF2-40B4-BE49-F238E27FC236}">
                <a16:creationId xmlns:a16="http://schemas.microsoft.com/office/drawing/2014/main" id="{C7742654-A2A2-3227-C1CE-415FF497E4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87805" y="961402"/>
            <a:ext cx="4704195" cy="1845950"/>
          </a:xfrm>
          <a:prstGeom prst="rect">
            <a:avLst/>
          </a:prstGeom>
          <a:ln>
            <a:solidFill>
              <a:srgbClr val="FF0000"/>
            </a:solidFill>
          </a:ln>
        </p:spPr>
      </p:pic>
      <p:sp>
        <p:nvSpPr>
          <p:cNvPr id="11" name="TextBox 10">
            <a:extLst>
              <a:ext uri="{FF2B5EF4-FFF2-40B4-BE49-F238E27FC236}">
                <a16:creationId xmlns:a16="http://schemas.microsoft.com/office/drawing/2014/main" id="{0A595430-6893-682F-8297-B957D7B91FE2}"/>
              </a:ext>
            </a:extLst>
          </p:cNvPr>
          <p:cNvSpPr txBox="1"/>
          <p:nvPr/>
        </p:nvSpPr>
        <p:spPr>
          <a:xfrm>
            <a:off x="73522" y="830671"/>
            <a:ext cx="7076578" cy="329320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Laser spectroscopy is a feasible methods for standoff detection of radiological plumes and wide area environmental sampling</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Nuclear (i.e., U, Ce, and Pu) plasmas are highly reactive and readily undergo rapid vapor phase chemical reactions</a:t>
            </a:r>
            <a:endParaRPr lang="en-US" sz="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Proper identification of spectral signatures (e.g., Pu) and a broadened knowledge of laser-particle interactions enhances plume tracking capabilities for nonproliferation applications</a:t>
            </a:r>
          </a:p>
          <a:p>
            <a:endParaRPr lang="en-US" dirty="0">
              <a:latin typeface="Arial" panose="020B0604020202020204" pitchFamily="34" charset="0"/>
              <a:cs typeface="Arial" panose="020B0604020202020204" pitchFamily="34" charset="0"/>
            </a:endParaRPr>
          </a:p>
        </p:txBody>
      </p:sp>
      <p:sp>
        <p:nvSpPr>
          <p:cNvPr id="13" name="Right Arrow 12">
            <a:extLst>
              <a:ext uri="{FF2B5EF4-FFF2-40B4-BE49-F238E27FC236}">
                <a16:creationId xmlns:a16="http://schemas.microsoft.com/office/drawing/2014/main" id="{153D582E-FFB4-849C-EAC9-614198AF0F0E}"/>
              </a:ext>
            </a:extLst>
          </p:cNvPr>
          <p:cNvSpPr/>
          <p:nvPr/>
        </p:nvSpPr>
        <p:spPr>
          <a:xfrm rot="5400000">
            <a:off x="9591648" y="3166869"/>
            <a:ext cx="622551"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A4F2B0E-87F4-533B-6C18-A675DE5EADEF}"/>
              </a:ext>
            </a:extLst>
          </p:cNvPr>
          <p:cNvSpPr txBox="1"/>
          <p:nvPr/>
        </p:nvSpPr>
        <p:spPr>
          <a:xfrm>
            <a:off x="2694364" y="6207771"/>
            <a:ext cx="7297130" cy="400110"/>
          </a:xfrm>
          <a:prstGeom prst="rect">
            <a:avLst/>
          </a:prstGeom>
          <a:noFill/>
        </p:spPr>
        <p:txBody>
          <a:bodyPr wrap="square">
            <a:spAutoFit/>
          </a:bodyPr>
          <a:lstStyle/>
          <a:p>
            <a:r>
              <a:rPr lang="en-US" sz="1000" dirty="0">
                <a:solidFill>
                  <a:schemeClr val="bg1"/>
                </a:solidFill>
              </a:rPr>
              <a:t>E.J. Kautz et. al., Optical spectroscopy and modeling of uranium gas-phase oxidation: Progress and perspectives, </a:t>
            </a:r>
            <a:r>
              <a:rPr lang="en-US" sz="1000" dirty="0" err="1">
                <a:solidFill>
                  <a:schemeClr val="bg1"/>
                </a:solidFill>
              </a:rPr>
              <a:t>Spectrochimica</a:t>
            </a:r>
            <a:r>
              <a:rPr lang="en-US" sz="1000" dirty="0">
                <a:solidFill>
                  <a:schemeClr val="bg1"/>
                </a:solidFill>
              </a:rPr>
              <a:t> Acta Part B: Atomic Spectroscopy. 185 (2021) 106283. https://</a:t>
            </a:r>
            <a:r>
              <a:rPr lang="en-US" sz="1000" dirty="0" err="1">
                <a:solidFill>
                  <a:schemeClr val="bg1"/>
                </a:solidFill>
              </a:rPr>
              <a:t>doi.org</a:t>
            </a:r>
            <a:r>
              <a:rPr lang="en-US" sz="1000" dirty="0">
                <a:solidFill>
                  <a:schemeClr val="bg1"/>
                </a:solidFill>
              </a:rPr>
              <a:t>/10.1016/j.sab.2021.106283.</a:t>
            </a:r>
          </a:p>
        </p:txBody>
      </p:sp>
    </p:spTree>
    <p:extLst>
      <p:ext uri="{BB962C8B-B14F-4D97-AF65-F5344CB8AC3E}">
        <p14:creationId xmlns:p14="http://schemas.microsoft.com/office/powerpoint/2010/main" val="255135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C25A-97AF-F75F-9AD6-DCE746FC88FF}"/>
              </a:ext>
            </a:extLst>
          </p:cNvPr>
          <p:cNvSpPr>
            <a:spLocks noGrp="1"/>
          </p:cNvSpPr>
          <p:nvPr>
            <p:ph type="title"/>
          </p:nvPr>
        </p:nvSpPr>
        <p:spPr>
          <a:xfrm>
            <a:off x="1839" y="9303"/>
            <a:ext cx="9473184" cy="646176"/>
          </a:xfrm>
        </p:spPr>
        <p:txBody>
          <a:bodyPr>
            <a:normAutofit/>
          </a:bodyPr>
          <a:lstStyle/>
          <a:p>
            <a:r>
              <a:rPr lang="en-US" sz="3000" dirty="0">
                <a:latin typeface="Times New Roman" panose="02020603050405020304" pitchFamily="18" charset="0"/>
                <a:cs typeface="Times New Roman" panose="02020603050405020304" pitchFamily="18" charset="0"/>
              </a:rPr>
              <a:t>Mission Relevance and Research Objectives</a:t>
            </a:r>
          </a:p>
        </p:txBody>
      </p:sp>
      <p:sp>
        <p:nvSpPr>
          <p:cNvPr id="5" name="TextBox 4">
            <a:extLst>
              <a:ext uri="{FF2B5EF4-FFF2-40B4-BE49-F238E27FC236}">
                <a16:creationId xmlns:a16="http://schemas.microsoft.com/office/drawing/2014/main" id="{2F056448-B897-C0B6-D8AC-35A57EA0999D}"/>
              </a:ext>
            </a:extLst>
          </p:cNvPr>
          <p:cNvSpPr txBox="1"/>
          <p:nvPr/>
        </p:nvSpPr>
        <p:spPr>
          <a:xfrm>
            <a:off x="472439" y="707710"/>
            <a:ext cx="11247121" cy="769441"/>
          </a:xfrm>
          <a:prstGeom prst="rect">
            <a:avLst/>
          </a:prstGeom>
          <a:noFill/>
          <a:ln w="19050">
            <a:solidFill>
              <a:schemeClr val="tx1"/>
            </a:solidFill>
          </a:ln>
        </p:spPr>
        <p:txBody>
          <a:bodyPr wrap="square" rtlCol="0">
            <a:spAutoFit/>
          </a:bodyPr>
          <a:lstStyle/>
          <a:p>
            <a:pPr algn="just"/>
            <a:r>
              <a:rPr lang="en-US" sz="2200" b="1" dirty="0">
                <a:latin typeface="Times New Roman" panose="02020603050405020304" pitchFamily="18" charset="0"/>
                <a:cs typeface="Times New Roman" panose="02020603050405020304" pitchFamily="18" charset="0"/>
              </a:rPr>
              <a:t>Objective: </a:t>
            </a:r>
            <a:r>
              <a:rPr lang="en-US" sz="2200" b="0" i="0" dirty="0">
                <a:effectLst/>
                <a:latin typeface="Times New Roman" panose="02020603050405020304" pitchFamily="18" charset="0"/>
                <a:cs typeface="Times New Roman" panose="02020603050405020304" pitchFamily="18" charset="0"/>
              </a:rPr>
              <a:t>Investigate ablated particle dissociation mechanisms and identify Pu spectrochemical signatures to improve plume tracking of Pu based nuclear detonations.</a:t>
            </a:r>
          </a:p>
        </p:txBody>
      </p:sp>
      <p:sp>
        <p:nvSpPr>
          <p:cNvPr id="6" name="TextBox 5">
            <a:extLst>
              <a:ext uri="{FF2B5EF4-FFF2-40B4-BE49-F238E27FC236}">
                <a16:creationId xmlns:a16="http://schemas.microsoft.com/office/drawing/2014/main" id="{1341D6C3-3236-81BD-61A5-1A3140DC2D09}"/>
              </a:ext>
            </a:extLst>
          </p:cNvPr>
          <p:cNvSpPr txBox="1"/>
          <p:nvPr/>
        </p:nvSpPr>
        <p:spPr>
          <a:xfrm>
            <a:off x="6645474" y="1723863"/>
            <a:ext cx="4857431" cy="2062103"/>
          </a:xfrm>
          <a:prstGeom prst="rect">
            <a:avLst/>
          </a:prstGeom>
          <a:noFill/>
        </p:spPr>
        <p:txBody>
          <a:bodyPr wrap="square" rtlCol="0">
            <a:spAutoFit/>
          </a:bodyPr>
          <a:lstStyle/>
          <a:p>
            <a:pPr algn="just"/>
            <a:r>
              <a:rPr lang="en-US" dirty="0">
                <a:latin typeface="Helvetica" pitchFamily="2" charset="0"/>
                <a:cs typeface="Arial" panose="020B0604020202020204" pitchFamily="34" charset="0"/>
              </a:rPr>
              <a:t>Aim to address the NNSA’s Defense Nuclear Nonproliferation mission by enhancing:</a:t>
            </a:r>
          </a:p>
          <a:p>
            <a:pPr marL="171450" indent="-171450" algn="just">
              <a:buFont typeface="Arial" panose="020B0604020202020204" pitchFamily="34" charset="0"/>
              <a:buChar char="•"/>
            </a:pPr>
            <a:endParaRPr lang="en-US" sz="1000" dirty="0">
              <a:latin typeface="Helvetica" pitchFamily="2" charset="0"/>
              <a:cs typeface="Arial" panose="020B0604020202020204" pitchFamily="34" charset="0"/>
            </a:endParaRPr>
          </a:p>
          <a:p>
            <a:pPr marL="285750" indent="-285750">
              <a:buFont typeface="Arial" panose="020B0604020202020204" pitchFamily="34" charset="0"/>
              <a:buChar char="•"/>
            </a:pPr>
            <a:r>
              <a:rPr lang="en-US" dirty="0">
                <a:latin typeface="Helvetica" pitchFamily="2" charset="0"/>
                <a:cs typeface="Arial" panose="020B0604020202020204" pitchFamily="34" charset="0"/>
              </a:rPr>
              <a:t>Current knowledge of Pu optical signatures and its high-temperature  vapor chemistry</a:t>
            </a:r>
          </a:p>
          <a:p>
            <a:pPr marL="800100" lvl="1" indent="-342900" algn="just">
              <a:buFont typeface="Arial" panose="020B0604020202020204" pitchFamily="34" charset="0"/>
              <a:buChar char="•"/>
            </a:pPr>
            <a:endParaRPr lang="en-US" sz="1000" dirty="0">
              <a:latin typeface="Helvetica" pitchFamily="2" charset="0"/>
              <a:cs typeface="Arial" panose="020B0604020202020204" pitchFamily="34" charset="0"/>
            </a:endParaRPr>
          </a:p>
          <a:p>
            <a:pPr marL="285750" indent="-285750" algn="just">
              <a:buFont typeface="Arial" panose="020B0604020202020204" pitchFamily="34" charset="0"/>
              <a:buChar char="•"/>
            </a:pPr>
            <a:r>
              <a:rPr lang="en-US" dirty="0">
                <a:latin typeface="Helvetica" pitchFamily="2" charset="0"/>
                <a:cs typeface="Arial" panose="020B0604020202020204" pitchFamily="34" charset="0"/>
              </a:rPr>
              <a:t>Plume tracking capabilities to assist rapid post-detonation and/or release response</a:t>
            </a:r>
          </a:p>
        </p:txBody>
      </p:sp>
      <p:sp>
        <p:nvSpPr>
          <p:cNvPr id="59" name="TextBox 58">
            <a:extLst>
              <a:ext uri="{FF2B5EF4-FFF2-40B4-BE49-F238E27FC236}">
                <a16:creationId xmlns:a16="http://schemas.microsoft.com/office/drawing/2014/main" id="{C0942F1C-70C4-6B77-585C-3C8674CAFBB6}"/>
              </a:ext>
            </a:extLst>
          </p:cNvPr>
          <p:cNvSpPr txBox="1"/>
          <p:nvPr/>
        </p:nvSpPr>
        <p:spPr>
          <a:xfrm>
            <a:off x="568686" y="1723863"/>
            <a:ext cx="4977842" cy="2010807"/>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Research objectives involve:</a:t>
            </a:r>
            <a:endParaRPr lang="en-US" sz="1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Identify and resolve spectral signature associated to molecular formation of </a:t>
            </a:r>
            <a:r>
              <a:rPr lang="en-US" dirty="0" err="1">
                <a:latin typeface="Arial" panose="020B0604020202020204" pitchFamily="34" charset="0"/>
                <a:cs typeface="Arial" panose="020B0604020202020204" pitchFamily="34" charset="0"/>
              </a:rPr>
              <a:t>Pu</a:t>
            </a:r>
            <a:r>
              <a:rPr lang="en-US" baseline="-25000" dirty="0" err="1">
                <a:latin typeface="Arial" panose="020B0604020202020204" pitchFamily="34" charset="0"/>
                <a:cs typeface="Arial" panose="020B0604020202020204" pitchFamily="34" charset="0"/>
              </a:rPr>
              <a:t>x</a:t>
            </a:r>
            <a:r>
              <a:rPr lang="en-US" dirty="0" err="1">
                <a:latin typeface="Arial" panose="020B0604020202020204" pitchFamily="34" charset="0"/>
                <a:cs typeface="Arial" panose="020B0604020202020204" pitchFamily="34" charset="0"/>
              </a:rPr>
              <a:t>O</a:t>
            </a:r>
            <a:r>
              <a:rPr lang="en-US" baseline="-25000" dirty="0" err="1">
                <a:latin typeface="Arial" panose="020B0604020202020204" pitchFamily="34" charset="0"/>
                <a:cs typeface="Arial" panose="020B0604020202020204" pitchFamily="34" charset="0"/>
              </a:rPr>
              <a:t>y</a:t>
            </a:r>
            <a:endParaRPr lang="en-US" baseline="-25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000" baseline="-25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Spatially resolve plasma-particle energy transference of optically trapped particles to improve sampling efficiency </a:t>
            </a:r>
          </a:p>
        </p:txBody>
      </p:sp>
      <p:grpSp>
        <p:nvGrpSpPr>
          <p:cNvPr id="61" name="Group 60">
            <a:extLst>
              <a:ext uri="{FF2B5EF4-FFF2-40B4-BE49-F238E27FC236}">
                <a16:creationId xmlns:a16="http://schemas.microsoft.com/office/drawing/2014/main" id="{B2C7C168-B448-89F9-7169-54F2F4B5DE31}"/>
              </a:ext>
            </a:extLst>
          </p:cNvPr>
          <p:cNvGrpSpPr/>
          <p:nvPr/>
        </p:nvGrpSpPr>
        <p:grpSpPr>
          <a:xfrm>
            <a:off x="568686" y="3909198"/>
            <a:ext cx="2365014" cy="2086465"/>
            <a:chOff x="8097933" y="317059"/>
            <a:chExt cx="3882573" cy="3491589"/>
          </a:xfrm>
        </p:grpSpPr>
        <p:pic>
          <p:nvPicPr>
            <p:cNvPr id="62" name="Content Placeholder 4" descr="Diagram&#10;&#10;Description automatically generated">
              <a:extLst>
                <a:ext uri="{FF2B5EF4-FFF2-40B4-BE49-F238E27FC236}">
                  <a16:creationId xmlns:a16="http://schemas.microsoft.com/office/drawing/2014/main" id="{FB83E3D2-30C1-B93F-DD76-F7EEFB4755D6}"/>
                </a:ext>
              </a:extLst>
            </p:cNvPr>
            <p:cNvPicPr>
              <a:picLocks noChangeAspect="1"/>
            </p:cNvPicPr>
            <p:nvPr/>
          </p:nvPicPr>
          <p:blipFill rotWithShape="1">
            <a:blip r:embed="rId3"/>
            <a:srcRect l="1813" b="10040"/>
            <a:stretch/>
          </p:blipFill>
          <p:spPr bwMode="auto">
            <a:xfrm>
              <a:off x="8097933" y="317059"/>
              <a:ext cx="3882573" cy="3491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63" name="Freeform: Shape 7">
              <a:extLst>
                <a:ext uri="{FF2B5EF4-FFF2-40B4-BE49-F238E27FC236}">
                  <a16:creationId xmlns:a16="http://schemas.microsoft.com/office/drawing/2014/main" id="{7CBDDB4D-3804-76C0-B1DA-B61F9CCC2B0C}"/>
                </a:ext>
              </a:extLst>
            </p:cNvPr>
            <p:cNvSpPr/>
            <p:nvPr/>
          </p:nvSpPr>
          <p:spPr>
            <a:xfrm>
              <a:off x="9820977" y="2562905"/>
              <a:ext cx="7409" cy="457200"/>
            </a:xfrm>
            <a:custGeom>
              <a:avLst/>
              <a:gdLst>
                <a:gd name="connsiteX0" fmla="*/ 0 w 7409"/>
                <a:gd name="connsiteY0" fmla="*/ 0 h 391428"/>
                <a:gd name="connsiteX1" fmla="*/ 0 w 7409"/>
                <a:gd name="connsiteY1" fmla="*/ 391428 h 391428"/>
              </a:gdLst>
              <a:ahLst/>
              <a:cxnLst>
                <a:cxn ang="0">
                  <a:pos x="connsiteX0" y="connsiteY0"/>
                </a:cxn>
                <a:cxn ang="0">
                  <a:pos x="connsiteX1" y="connsiteY1"/>
                </a:cxn>
              </a:cxnLst>
              <a:rect l="l" t="t" r="r" b="b"/>
              <a:pathLst>
                <a:path w="7409" h="391428">
                  <a:moveTo>
                    <a:pt x="0" y="0"/>
                  </a:moveTo>
                  <a:cubicBezTo>
                    <a:pt x="6417" y="131545"/>
                    <a:pt x="12834" y="263091"/>
                    <a:pt x="0" y="391428"/>
                  </a:cubicBezTo>
                </a:path>
              </a:pathLst>
            </a:custGeom>
            <a:noFill/>
            <a:ln w="28575">
              <a:solidFill>
                <a:srgbClr val="0000FF"/>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8">
              <a:extLst>
                <a:ext uri="{FF2B5EF4-FFF2-40B4-BE49-F238E27FC236}">
                  <a16:creationId xmlns:a16="http://schemas.microsoft.com/office/drawing/2014/main" id="{E3415353-CF4D-47FD-6D13-DF44BBCBE2E4}"/>
                </a:ext>
              </a:extLst>
            </p:cNvPr>
            <p:cNvSpPr/>
            <p:nvPr/>
          </p:nvSpPr>
          <p:spPr>
            <a:xfrm>
              <a:off x="9670181" y="2653364"/>
              <a:ext cx="8792" cy="423512"/>
            </a:xfrm>
            <a:custGeom>
              <a:avLst/>
              <a:gdLst>
                <a:gd name="connsiteX0" fmla="*/ 0 w 8792"/>
                <a:gd name="connsiteY0" fmla="*/ 0 h 423512"/>
                <a:gd name="connsiteX1" fmla="*/ 6417 w 8792"/>
                <a:gd name="connsiteY1" fmla="*/ 423512 h 423512"/>
              </a:gdLst>
              <a:ahLst/>
              <a:cxnLst>
                <a:cxn ang="0">
                  <a:pos x="connsiteX0" y="connsiteY0"/>
                </a:cxn>
                <a:cxn ang="0">
                  <a:pos x="connsiteX1" y="connsiteY1"/>
                </a:cxn>
              </a:cxnLst>
              <a:rect l="l" t="t" r="r" b="b"/>
              <a:pathLst>
                <a:path w="8792" h="423512">
                  <a:moveTo>
                    <a:pt x="0" y="0"/>
                  </a:moveTo>
                  <a:cubicBezTo>
                    <a:pt x="6149" y="165768"/>
                    <a:pt x="12299" y="331537"/>
                    <a:pt x="6417" y="423512"/>
                  </a:cubicBezTo>
                </a:path>
              </a:pathLst>
            </a:custGeom>
            <a:noFill/>
            <a:ln w="28575">
              <a:solidFill>
                <a:srgbClr val="0000FF"/>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9">
              <a:extLst>
                <a:ext uri="{FF2B5EF4-FFF2-40B4-BE49-F238E27FC236}">
                  <a16:creationId xmlns:a16="http://schemas.microsoft.com/office/drawing/2014/main" id="{602FFDD7-20FC-CB46-481F-E865A3401C87}"/>
                </a:ext>
              </a:extLst>
            </p:cNvPr>
            <p:cNvSpPr/>
            <p:nvPr/>
          </p:nvSpPr>
          <p:spPr>
            <a:xfrm rot="21339360">
              <a:off x="8657277" y="3429802"/>
              <a:ext cx="475488" cy="23772"/>
            </a:xfrm>
            <a:custGeom>
              <a:avLst/>
              <a:gdLst>
                <a:gd name="connsiteX0" fmla="*/ 0 w 439553"/>
                <a:gd name="connsiteY0" fmla="*/ 0 h 23772"/>
                <a:gd name="connsiteX1" fmla="*/ 439553 w 439553"/>
                <a:gd name="connsiteY1" fmla="*/ 0 h 23772"/>
              </a:gdLst>
              <a:ahLst/>
              <a:cxnLst>
                <a:cxn ang="0">
                  <a:pos x="connsiteX0" y="connsiteY0"/>
                </a:cxn>
                <a:cxn ang="0">
                  <a:pos x="connsiteX1" y="connsiteY1"/>
                </a:cxn>
              </a:cxnLst>
              <a:rect l="l" t="t" r="r" b="b"/>
              <a:pathLst>
                <a:path w="439553" h="23772">
                  <a:moveTo>
                    <a:pt x="0" y="0"/>
                  </a:moveTo>
                  <a:cubicBezTo>
                    <a:pt x="156945" y="20587"/>
                    <a:pt x="313890" y="41175"/>
                    <a:pt x="439553"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10">
              <a:extLst>
                <a:ext uri="{FF2B5EF4-FFF2-40B4-BE49-F238E27FC236}">
                  <a16:creationId xmlns:a16="http://schemas.microsoft.com/office/drawing/2014/main" id="{11862FAB-95C8-5508-E47A-67EA49DDFD2B}"/>
                </a:ext>
              </a:extLst>
            </p:cNvPr>
            <p:cNvSpPr/>
            <p:nvPr/>
          </p:nvSpPr>
          <p:spPr>
            <a:xfrm>
              <a:off x="9516177" y="3161866"/>
              <a:ext cx="219371" cy="479692"/>
            </a:xfrm>
            <a:custGeom>
              <a:avLst/>
              <a:gdLst>
                <a:gd name="connsiteX0" fmla="*/ 0 w 212921"/>
                <a:gd name="connsiteY0" fmla="*/ 471638 h 471638"/>
                <a:gd name="connsiteX1" fmla="*/ 211756 w 212921"/>
                <a:gd name="connsiteY1" fmla="*/ 0 h 471638"/>
              </a:gdLst>
              <a:ahLst/>
              <a:cxnLst>
                <a:cxn ang="0">
                  <a:pos x="connsiteX0" y="connsiteY0"/>
                </a:cxn>
                <a:cxn ang="0">
                  <a:pos x="connsiteX1" y="connsiteY1"/>
                </a:cxn>
              </a:cxnLst>
              <a:rect l="l" t="t" r="r" b="b"/>
              <a:pathLst>
                <a:path w="212921" h="471638">
                  <a:moveTo>
                    <a:pt x="0" y="471638"/>
                  </a:moveTo>
                  <a:cubicBezTo>
                    <a:pt x="112829" y="357204"/>
                    <a:pt x="225659" y="242770"/>
                    <a:pt x="211756"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11">
              <a:extLst>
                <a:ext uri="{FF2B5EF4-FFF2-40B4-BE49-F238E27FC236}">
                  <a16:creationId xmlns:a16="http://schemas.microsoft.com/office/drawing/2014/main" id="{1C842951-BD75-354C-B16B-94BD88D9A2F9}"/>
                </a:ext>
              </a:extLst>
            </p:cNvPr>
            <p:cNvSpPr/>
            <p:nvPr/>
          </p:nvSpPr>
          <p:spPr>
            <a:xfrm>
              <a:off x="9858440" y="3149369"/>
              <a:ext cx="116541" cy="450479"/>
            </a:xfrm>
            <a:custGeom>
              <a:avLst/>
              <a:gdLst>
                <a:gd name="connsiteX0" fmla="*/ 112397 w 112397"/>
                <a:gd name="connsiteY0" fmla="*/ 388219 h 388219"/>
                <a:gd name="connsiteX1" fmla="*/ 3311 w 112397"/>
                <a:gd name="connsiteY1" fmla="*/ 0 h 388219"/>
              </a:gdLst>
              <a:ahLst/>
              <a:cxnLst>
                <a:cxn ang="0">
                  <a:pos x="connsiteX0" y="connsiteY0"/>
                </a:cxn>
                <a:cxn ang="0">
                  <a:pos x="connsiteX1" y="connsiteY1"/>
                </a:cxn>
              </a:cxnLst>
              <a:rect l="l" t="t" r="r" b="b"/>
              <a:pathLst>
                <a:path w="112397" h="388219">
                  <a:moveTo>
                    <a:pt x="112397" y="388219"/>
                  </a:moveTo>
                  <a:cubicBezTo>
                    <a:pt x="48496" y="299185"/>
                    <a:pt x="-15405" y="210151"/>
                    <a:pt x="3311"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12">
              <a:extLst>
                <a:ext uri="{FF2B5EF4-FFF2-40B4-BE49-F238E27FC236}">
                  <a16:creationId xmlns:a16="http://schemas.microsoft.com/office/drawing/2014/main" id="{A3D75D75-24A8-0023-F277-9947FCCCCCDA}"/>
                </a:ext>
              </a:extLst>
            </p:cNvPr>
            <p:cNvSpPr/>
            <p:nvPr/>
          </p:nvSpPr>
          <p:spPr>
            <a:xfrm>
              <a:off x="8906577" y="3530543"/>
              <a:ext cx="501953" cy="252186"/>
            </a:xfrm>
            <a:custGeom>
              <a:avLst/>
              <a:gdLst>
                <a:gd name="connsiteX0" fmla="*/ 0 w 468429"/>
                <a:gd name="connsiteY0" fmla="*/ 224589 h 224589"/>
                <a:gd name="connsiteX1" fmla="*/ 468429 w 468429"/>
                <a:gd name="connsiteY1" fmla="*/ 0 h 224589"/>
              </a:gdLst>
              <a:ahLst/>
              <a:cxnLst>
                <a:cxn ang="0">
                  <a:pos x="connsiteX0" y="connsiteY0"/>
                </a:cxn>
                <a:cxn ang="0">
                  <a:pos x="connsiteX1" y="connsiteY1"/>
                </a:cxn>
              </a:cxnLst>
              <a:rect l="l" t="t" r="r" b="b"/>
              <a:pathLst>
                <a:path w="468429" h="224589">
                  <a:moveTo>
                    <a:pt x="0" y="224589"/>
                  </a:moveTo>
                  <a:cubicBezTo>
                    <a:pt x="179939" y="175126"/>
                    <a:pt x="359878" y="125663"/>
                    <a:pt x="468429"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13">
              <a:extLst>
                <a:ext uri="{FF2B5EF4-FFF2-40B4-BE49-F238E27FC236}">
                  <a16:creationId xmlns:a16="http://schemas.microsoft.com/office/drawing/2014/main" id="{2E0956E8-51E6-A75C-089F-6D9E990064AC}"/>
                </a:ext>
              </a:extLst>
            </p:cNvPr>
            <p:cNvSpPr/>
            <p:nvPr/>
          </p:nvSpPr>
          <p:spPr>
            <a:xfrm>
              <a:off x="10043820" y="3526376"/>
              <a:ext cx="466967" cy="227476"/>
            </a:xfrm>
            <a:custGeom>
              <a:avLst/>
              <a:gdLst>
                <a:gd name="connsiteX0" fmla="*/ 417095 w 417095"/>
                <a:gd name="connsiteY0" fmla="*/ 198922 h 198922"/>
                <a:gd name="connsiteX1" fmla="*/ 0 w 417095"/>
                <a:gd name="connsiteY1" fmla="*/ 0 h 198922"/>
              </a:gdLst>
              <a:ahLst/>
              <a:cxnLst>
                <a:cxn ang="0">
                  <a:pos x="connsiteX0" y="connsiteY0"/>
                </a:cxn>
                <a:cxn ang="0">
                  <a:pos x="connsiteX1" y="connsiteY1"/>
                </a:cxn>
              </a:cxnLst>
              <a:rect l="l" t="t" r="r" b="b"/>
              <a:pathLst>
                <a:path w="417095" h="198922">
                  <a:moveTo>
                    <a:pt x="417095" y="198922"/>
                  </a:moveTo>
                  <a:cubicBezTo>
                    <a:pt x="253733" y="142240"/>
                    <a:pt x="90371" y="85558"/>
                    <a:pt x="0" y="0"/>
                  </a:cubicBezTo>
                </a:path>
              </a:pathLst>
            </a:custGeom>
            <a:noFill/>
            <a:ln w="38100">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14">
              <a:extLst>
                <a:ext uri="{FF2B5EF4-FFF2-40B4-BE49-F238E27FC236}">
                  <a16:creationId xmlns:a16="http://schemas.microsoft.com/office/drawing/2014/main" id="{B3273A19-D228-73DF-65AA-8E2E753F2379}"/>
                </a:ext>
              </a:extLst>
            </p:cNvPr>
            <p:cNvSpPr/>
            <p:nvPr/>
          </p:nvSpPr>
          <p:spPr>
            <a:xfrm>
              <a:off x="10492543" y="3500387"/>
              <a:ext cx="457200" cy="6417"/>
            </a:xfrm>
            <a:custGeom>
              <a:avLst/>
              <a:gdLst>
                <a:gd name="connsiteX0" fmla="*/ 401053 w 401053"/>
                <a:gd name="connsiteY0" fmla="*/ 6417 h 6417"/>
                <a:gd name="connsiteX1" fmla="*/ 0 w 401053"/>
                <a:gd name="connsiteY1" fmla="*/ 0 h 6417"/>
              </a:gdLst>
              <a:ahLst/>
              <a:cxnLst>
                <a:cxn ang="0">
                  <a:pos x="connsiteX0" y="connsiteY0"/>
                </a:cxn>
                <a:cxn ang="0">
                  <a:pos x="connsiteX1" y="connsiteY1"/>
                </a:cxn>
              </a:cxnLst>
              <a:rect l="l" t="t" r="r" b="b"/>
              <a:pathLst>
                <a:path w="401053" h="6417">
                  <a:moveTo>
                    <a:pt x="401053" y="6417"/>
                  </a:moveTo>
                  <a:lnTo>
                    <a:pt x="0" y="0"/>
                  </a:ln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15">
              <a:extLst>
                <a:ext uri="{FF2B5EF4-FFF2-40B4-BE49-F238E27FC236}">
                  <a16:creationId xmlns:a16="http://schemas.microsoft.com/office/drawing/2014/main" id="{14715059-5551-CCEB-8687-575F57CFFA79}"/>
                </a:ext>
              </a:extLst>
            </p:cNvPr>
            <p:cNvSpPr/>
            <p:nvPr/>
          </p:nvSpPr>
          <p:spPr>
            <a:xfrm>
              <a:off x="10145882" y="3132705"/>
              <a:ext cx="419448" cy="252179"/>
            </a:xfrm>
            <a:custGeom>
              <a:avLst/>
              <a:gdLst>
                <a:gd name="connsiteX0" fmla="*/ 410678 w 410678"/>
                <a:gd name="connsiteY0" fmla="*/ 240632 h 240632"/>
                <a:gd name="connsiteX1" fmla="*/ 198922 w 410678"/>
                <a:gd name="connsiteY1" fmla="*/ 189297 h 240632"/>
                <a:gd name="connsiteX2" fmla="*/ 0 w 410678"/>
                <a:gd name="connsiteY2" fmla="*/ 0 h 240632"/>
              </a:gdLst>
              <a:ahLst/>
              <a:cxnLst>
                <a:cxn ang="0">
                  <a:pos x="connsiteX0" y="connsiteY0"/>
                </a:cxn>
                <a:cxn ang="0">
                  <a:pos x="connsiteX1" y="connsiteY1"/>
                </a:cxn>
                <a:cxn ang="0">
                  <a:pos x="connsiteX2" y="connsiteY2"/>
                </a:cxn>
              </a:cxnLst>
              <a:rect l="l" t="t" r="r" b="b"/>
              <a:pathLst>
                <a:path w="410678" h="240632">
                  <a:moveTo>
                    <a:pt x="410678" y="240632"/>
                  </a:moveTo>
                  <a:cubicBezTo>
                    <a:pt x="339023" y="235017"/>
                    <a:pt x="267368" y="229402"/>
                    <a:pt x="198922" y="189297"/>
                  </a:cubicBezTo>
                  <a:cubicBezTo>
                    <a:pt x="130476" y="149192"/>
                    <a:pt x="32619" y="73259"/>
                    <a:pt x="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16">
              <a:extLst>
                <a:ext uri="{FF2B5EF4-FFF2-40B4-BE49-F238E27FC236}">
                  <a16:creationId xmlns:a16="http://schemas.microsoft.com/office/drawing/2014/main" id="{B9EAB0E4-B4D7-EAD6-CCFE-286FC6FF98F6}"/>
                </a:ext>
              </a:extLst>
            </p:cNvPr>
            <p:cNvSpPr/>
            <p:nvPr/>
          </p:nvSpPr>
          <p:spPr>
            <a:xfrm>
              <a:off x="10093810" y="2814020"/>
              <a:ext cx="234097" cy="378360"/>
            </a:xfrm>
            <a:custGeom>
              <a:avLst/>
              <a:gdLst>
                <a:gd name="connsiteX0" fmla="*/ 214964 w 214964"/>
                <a:gd name="connsiteY0" fmla="*/ 324051 h 324051"/>
                <a:gd name="connsiteX1" fmla="*/ 0 w 214964"/>
                <a:gd name="connsiteY1" fmla="*/ 0 h 324051"/>
              </a:gdLst>
              <a:ahLst/>
              <a:cxnLst>
                <a:cxn ang="0">
                  <a:pos x="connsiteX0" y="connsiteY0"/>
                </a:cxn>
                <a:cxn ang="0">
                  <a:pos x="connsiteX1" y="connsiteY1"/>
                </a:cxn>
              </a:cxnLst>
              <a:rect l="l" t="t" r="r" b="b"/>
              <a:pathLst>
                <a:path w="214964" h="324051">
                  <a:moveTo>
                    <a:pt x="214964" y="324051"/>
                  </a:moveTo>
                  <a:cubicBezTo>
                    <a:pt x="120850" y="216836"/>
                    <a:pt x="26737" y="109621"/>
                    <a:pt x="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17">
              <a:extLst>
                <a:ext uri="{FF2B5EF4-FFF2-40B4-BE49-F238E27FC236}">
                  <a16:creationId xmlns:a16="http://schemas.microsoft.com/office/drawing/2014/main" id="{9AFBA20C-6060-A5A9-C115-FAF931B0F9B0}"/>
                </a:ext>
              </a:extLst>
            </p:cNvPr>
            <p:cNvSpPr/>
            <p:nvPr/>
          </p:nvSpPr>
          <p:spPr>
            <a:xfrm>
              <a:off x="9365381" y="2682795"/>
              <a:ext cx="120217" cy="394081"/>
            </a:xfrm>
            <a:custGeom>
              <a:avLst/>
              <a:gdLst>
                <a:gd name="connsiteX0" fmla="*/ 0 w 115503"/>
                <a:gd name="connsiteY0" fmla="*/ 368969 h 368969"/>
                <a:gd name="connsiteX1" fmla="*/ 115503 w 115503"/>
                <a:gd name="connsiteY1" fmla="*/ 0 h 368969"/>
              </a:gdLst>
              <a:ahLst/>
              <a:cxnLst>
                <a:cxn ang="0">
                  <a:pos x="connsiteX0" y="connsiteY0"/>
                </a:cxn>
                <a:cxn ang="0">
                  <a:pos x="connsiteX1" y="connsiteY1"/>
                </a:cxn>
              </a:cxnLst>
              <a:rect l="l" t="t" r="r" b="b"/>
              <a:pathLst>
                <a:path w="115503" h="368969">
                  <a:moveTo>
                    <a:pt x="0" y="368969"/>
                  </a:moveTo>
                  <a:cubicBezTo>
                    <a:pt x="51869" y="245712"/>
                    <a:pt x="103739" y="122455"/>
                    <a:pt x="115503"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18">
              <a:extLst>
                <a:ext uri="{FF2B5EF4-FFF2-40B4-BE49-F238E27FC236}">
                  <a16:creationId xmlns:a16="http://schemas.microsoft.com/office/drawing/2014/main" id="{A7B44402-902C-3753-AB18-D84F5A36084E}"/>
                </a:ext>
              </a:extLst>
            </p:cNvPr>
            <p:cNvSpPr/>
            <p:nvPr/>
          </p:nvSpPr>
          <p:spPr>
            <a:xfrm>
              <a:off x="8829575" y="3166712"/>
              <a:ext cx="295174" cy="144379"/>
            </a:xfrm>
            <a:custGeom>
              <a:avLst/>
              <a:gdLst>
                <a:gd name="connsiteX0" fmla="*/ 0 w 295174"/>
                <a:gd name="connsiteY0" fmla="*/ 144379 h 144379"/>
                <a:gd name="connsiteX1" fmla="*/ 295174 w 295174"/>
                <a:gd name="connsiteY1" fmla="*/ 0 h 144379"/>
              </a:gdLst>
              <a:ahLst/>
              <a:cxnLst>
                <a:cxn ang="0">
                  <a:pos x="connsiteX0" y="connsiteY0"/>
                </a:cxn>
                <a:cxn ang="0">
                  <a:pos x="connsiteX1" y="connsiteY1"/>
                </a:cxn>
              </a:cxnLst>
              <a:rect l="l" t="t" r="r" b="b"/>
              <a:pathLst>
                <a:path w="295174" h="144379">
                  <a:moveTo>
                    <a:pt x="0" y="144379"/>
                  </a:moveTo>
                  <a:cubicBezTo>
                    <a:pt x="117374" y="122187"/>
                    <a:pt x="234749" y="99996"/>
                    <a:pt x="295174" y="0"/>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19">
              <a:extLst>
                <a:ext uri="{FF2B5EF4-FFF2-40B4-BE49-F238E27FC236}">
                  <a16:creationId xmlns:a16="http://schemas.microsoft.com/office/drawing/2014/main" id="{A08727E6-4272-F06D-F8B9-066D923F904F}"/>
                </a:ext>
              </a:extLst>
            </p:cNvPr>
            <p:cNvSpPr/>
            <p:nvPr/>
          </p:nvSpPr>
          <p:spPr>
            <a:xfrm>
              <a:off x="9211377" y="2864009"/>
              <a:ext cx="95090" cy="200033"/>
            </a:xfrm>
            <a:custGeom>
              <a:avLst/>
              <a:gdLst>
                <a:gd name="connsiteX0" fmla="*/ 0 w 80210"/>
                <a:gd name="connsiteY0" fmla="*/ 154004 h 154004"/>
                <a:gd name="connsiteX1" fmla="*/ 80210 w 80210"/>
                <a:gd name="connsiteY1" fmla="*/ 0 h 154004"/>
              </a:gdLst>
              <a:ahLst/>
              <a:cxnLst>
                <a:cxn ang="0">
                  <a:pos x="connsiteX0" y="connsiteY0"/>
                </a:cxn>
                <a:cxn ang="0">
                  <a:pos x="connsiteX1" y="connsiteY1"/>
                </a:cxn>
              </a:cxnLst>
              <a:rect l="l" t="t" r="r" b="b"/>
              <a:pathLst>
                <a:path w="80210" h="154004">
                  <a:moveTo>
                    <a:pt x="0" y="154004"/>
                  </a:moveTo>
                  <a:cubicBezTo>
                    <a:pt x="29677" y="110423"/>
                    <a:pt x="59355" y="66842"/>
                    <a:pt x="8021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20">
              <a:extLst>
                <a:ext uri="{FF2B5EF4-FFF2-40B4-BE49-F238E27FC236}">
                  <a16:creationId xmlns:a16="http://schemas.microsoft.com/office/drawing/2014/main" id="{26CCB157-DCE6-E448-B2EF-261A388E36AA}"/>
                </a:ext>
              </a:extLst>
            </p:cNvPr>
            <p:cNvSpPr/>
            <p:nvPr/>
          </p:nvSpPr>
          <p:spPr>
            <a:xfrm rot="202503">
              <a:off x="9664878" y="2099579"/>
              <a:ext cx="45719" cy="367697"/>
            </a:xfrm>
            <a:custGeom>
              <a:avLst/>
              <a:gdLst>
                <a:gd name="connsiteX0" fmla="*/ 6417 w 6417"/>
                <a:gd name="connsiteY0" fmla="*/ 324051 h 324051"/>
                <a:gd name="connsiteX1" fmla="*/ 0 w 6417"/>
                <a:gd name="connsiteY1" fmla="*/ 0 h 324051"/>
              </a:gdLst>
              <a:ahLst/>
              <a:cxnLst>
                <a:cxn ang="0">
                  <a:pos x="connsiteX0" y="connsiteY0"/>
                </a:cxn>
                <a:cxn ang="0">
                  <a:pos x="connsiteX1" y="connsiteY1"/>
                </a:cxn>
              </a:cxnLst>
              <a:rect l="l" t="t" r="r" b="b"/>
              <a:pathLst>
                <a:path w="6417" h="324051">
                  <a:moveTo>
                    <a:pt x="6417" y="324051"/>
                  </a:moveTo>
                  <a:cubicBezTo>
                    <a:pt x="5615" y="195179"/>
                    <a:pt x="4813" y="66307"/>
                    <a:pt x="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21">
              <a:extLst>
                <a:ext uri="{FF2B5EF4-FFF2-40B4-BE49-F238E27FC236}">
                  <a16:creationId xmlns:a16="http://schemas.microsoft.com/office/drawing/2014/main" id="{068057DB-B6CA-A4F8-D686-C9AA39510179}"/>
                </a:ext>
              </a:extLst>
            </p:cNvPr>
            <p:cNvSpPr/>
            <p:nvPr/>
          </p:nvSpPr>
          <p:spPr>
            <a:xfrm>
              <a:off x="9799632" y="1905868"/>
              <a:ext cx="45719" cy="371153"/>
            </a:xfrm>
            <a:custGeom>
              <a:avLst/>
              <a:gdLst>
                <a:gd name="connsiteX0" fmla="*/ 0 w 19251"/>
                <a:gd name="connsiteY0" fmla="*/ 308008 h 308008"/>
                <a:gd name="connsiteX1" fmla="*/ 19251 w 19251"/>
                <a:gd name="connsiteY1" fmla="*/ 0 h 308008"/>
              </a:gdLst>
              <a:ahLst/>
              <a:cxnLst>
                <a:cxn ang="0">
                  <a:pos x="connsiteX0" y="connsiteY0"/>
                </a:cxn>
                <a:cxn ang="0">
                  <a:pos x="connsiteX1" y="connsiteY1"/>
                </a:cxn>
              </a:cxnLst>
              <a:rect l="l" t="t" r="r" b="b"/>
              <a:pathLst>
                <a:path w="19251" h="308008">
                  <a:moveTo>
                    <a:pt x="0" y="308008"/>
                  </a:moveTo>
                  <a:cubicBezTo>
                    <a:pt x="5615" y="197585"/>
                    <a:pt x="11230" y="87162"/>
                    <a:pt x="19251"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22">
              <a:extLst>
                <a:ext uri="{FF2B5EF4-FFF2-40B4-BE49-F238E27FC236}">
                  <a16:creationId xmlns:a16="http://schemas.microsoft.com/office/drawing/2014/main" id="{AC21BE8E-7DBB-6C7D-DA33-92C77D3B3F83}"/>
                </a:ext>
              </a:extLst>
            </p:cNvPr>
            <p:cNvSpPr/>
            <p:nvPr/>
          </p:nvSpPr>
          <p:spPr>
            <a:xfrm>
              <a:off x="9862687" y="2045423"/>
              <a:ext cx="131144" cy="364101"/>
            </a:xfrm>
            <a:custGeom>
              <a:avLst/>
              <a:gdLst>
                <a:gd name="connsiteX0" fmla="*/ 0 w 109087"/>
                <a:gd name="connsiteY0" fmla="*/ 343301 h 343301"/>
                <a:gd name="connsiteX1" fmla="*/ 109087 w 109087"/>
                <a:gd name="connsiteY1" fmla="*/ 0 h 343301"/>
              </a:gdLst>
              <a:ahLst/>
              <a:cxnLst>
                <a:cxn ang="0">
                  <a:pos x="connsiteX0" y="connsiteY0"/>
                </a:cxn>
                <a:cxn ang="0">
                  <a:pos x="connsiteX1" y="connsiteY1"/>
                </a:cxn>
              </a:cxnLst>
              <a:rect l="l" t="t" r="r" b="b"/>
              <a:pathLst>
                <a:path w="109087" h="343301">
                  <a:moveTo>
                    <a:pt x="0" y="343301"/>
                  </a:moveTo>
                  <a:cubicBezTo>
                    <a:pt x="23529" y="215231"/>
                    <a:pt x="47058" y="87162"/>
                    <a:pt x="109087"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23">
              <a:extLst>
                <a:ext uri="{FF2B5EF4-FFF2-40B4-BE49-F238E27FC236}">
                  <a16:creationId xmlns:a16="http://schemas.microsoft.com/office/drawing/2014/main" id="{C6CC5BE1-FC2A-2B2F-EE3D-0CEDE3BACAC0}"/>
                </a:ext>
              </a:extLst>
            </p:cNvPr>
            <p:cNvSpPr/>
            <p:nvPr/>
          </p:nvSpPr>
          <p:spPr>
            <a:xfrm>
              <a:off x="10041737" y="2078750"/>
              <a:ext cx="87248" cy="433444"/>
            </a:xfrm>
            <a:custGeom>
              <a:avLst/>
              <a:gdLst>
                <a:gd name="connsiteX0" fmla="*/ 93694 w 93694"/>
                <a:gd name="connsiteY0" fmla="*/ 381802 h 381802"/>
                <a:gd name="connsiteX1" fmla="*/ 13484 w 93694"/>
                <a:gd name="connsiteY1" fmla="*/ 0 h 381802"/>
              </a:gdLst>
              <a:ahLst/>
              <a:cxnLst>
                <a:cxn ang="0">
                  <a:pos x="connsiteX0" y="connsiteY0"/>
                </a:cxn>
                <a:cxn ang="0">
                  <a:pos x="connsiteX1" y="connsiteY1"/>
                </a:cxn>
              </a:cxnLst>
              <a:rect l="l" t="t" r="r" b="b"/>
              <a:pathLst>
                <a:path w="93694" h="381802">
                  <a:moveTo>
                    <a:pt x="93694" y="381802"/>
                  </a:moveTo>
                  <a:cubicBezTo>
                    <a:pt x="33001" y="253198"/>
                    <a:pt x="-27691" y="124594"/>
                    <a:pt x="13484"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24">
              <a:extLst>
                <a:ext uri="{FF2B5EF4-FFF2-40B4-BE49-F238E27FC236}">
                  <a16:creationId xmlns:a16="http://schemas.microsoft.com/office/drawing/2014/main" id="{C101B693-F4EA-0E9D-359F-0BE84BE7A7CD}"/>
                </a:ext>
              </a:extLst>
            </p:cNvPr>
            <p:cNvSpPr/>
            <p:nvPr/>
          </p:nvSpPr>
          <p:spPr>
            <a:xfrm>
              <a:off x="9958938" y="1753815"/>
              <a:ext cx="257763" cy="193697"/>
            </a:xfrm>
            <a:custGeom>
              <a:avLst/>
              <a:gdLst>
                <a:gd name="connsiteX0" fmla="*/ 0 w 198922"/>
                <a:gd name="connsiteY0" fmla="*/ 166838 h 166838"/>
                <a:gd name="connsiteX1" fmla="*/ 198922 w 198922"/>
                <a:gd name="connsiteY1" fmla="*/ 0 h 166838"/>
              </a:gdLst>
              <a:ahLst/>
              <a:cxnLst>
                <a:cxn ang="0">
                  <a:pos x="connsiteX0" y="connsiteY0"/>
                </a:cxn>
                <a:cxn ang="0">
                  <a:pos x="connsiteX1" y="connsiteY1"/>
                </a:cxn>
              </a:cxnLst>
              <a:rect l="l" t="t" r="r" b="b"/>
              <a:pathLst>
                <a:path w="198922" h="166838">
                  <a:moveTo>
                    <a:pt x="0" y="166838"/>
                  </a:moveTo>
                  <a:cubicBezTo>
                    <a:pt x="55612" y="105076"/>
                    <a:pt x="111225" y="43314"/>
                    <a:pt x="198922"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25">
              <a:extLst>
                <a:ext uri="{FF2B5EF4-FFF2-40B4-BE49-F238E27FC236}">
                  <a16:creationId xmlns:a16="http://schemas.microsoft.com/office/drawing/2014/main" id="{A6F130A5-8942-99A3-78AE-497376BF7B85}"/>
                </a:ext>
              </a:extLst>
            </p:cNvPr>
            <p:cNvSpPr/>
            <p:nvPr/>
          </p:nvSpPr>
          <p:spPr>
            <a:xfrm>
              <a:off x="9920438" y="1366393"/>
              <a:ext cx="200449" cy="334070"/>
            </a:xfrm>
            <a:custGeom>
              <a:avLst/>
              <a:gdLst>
                <a:gd name="connsiteX0" fmla="*/ 0 w 160421"/>
                <a:gd name="connsiteY0" fmla="*/ 291966 h 291966"/>
                <a:gd name="connsiteX1" fmla="*/ 160421 w 160421"/>
                <a:gd name="connsiteY1" fmla="*/ 0 h 291966"/>
              </a:gdLst>
              <a:ahLst/>
              <a:cxnLst>
                <a:cxn ang="0">
                  <a:pos x="connsiteX0" y="connsiteY0"/>
                </a:cxn>
                <a:cxn ang="0">
                  <a:pos x="connsiteX1" y="connsiteY1"/>
                </a:cxn>
              </a:cxnLst>
              <a:rect l="l" t="t" r="r" b="b"/>
              <a:pathLst>
                <a:path w="160421" h="291966">
                  <a:moveTo>
                    <a:pt x="0" y="291966"/>
                  </a:moveTo>
                  <a:cubicBezTo>
                    <a:pt x="46789" y="187960"/>
                    <a:pt x="93579" y="83954"/>
                    <a:pt x="160421"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26">
              <a:extLst>
                <a:ext uri="{FF2B5EF4-FFF2-40B4-BE49-F238E27FC236}">
                  <a16:creationId xmlns:a16="http://schemas.microsoft.com/office/drawing/2014/main" id="{54AF1836-EC95-5BDC-69A5-B546CE232D04}"/>
                </a:ext>
              </a:extLst>
            </p:cNvPr>
            <p:cNvSpPr/>
            <p:nvPr/>
          </p:nvSpPr>
          <p:spPr>
            <a:xfrm>
              <a:off x="9981398" y="1530943"/>
              <a:ext cx="397771" cy="252939"/>
            </a:xfrm>
            <a:custGeom>
              <a:avLst/>
              <a:gdLst>
                <a:gd name="connsiteX0" fmla="*/ 0 w 343301"/>
                <a:gd name="connsiteY0" fmla="*/ 237423 h 237423"/>
                <a:gd name="connsiteX1" fmla="*/ 343301 w 343301"/>
                <a:gd name="connsiteY1" fmla="*/ 0 h 237423"/>
              </a:gdLst>
              <a:ahLst/>
              <a:cxnLst>
                <a:cxn ang="0">
                  <a:pos x="connsiteX0" y="connsiteY0"/>
                </a:cxn>
                <a:cxn ang="0">
                  <a:pos x="connsiteX1" y="connsiteY1"/>
                </a:cxn>
              </a:cxnLst>
              <a:rect l="l" t="t" r="r" b="b"/>
              <a:pathLst>
                <a:path w="343301" h="237423">
                  <a:moveTo>
                    <a:pt x="0" y="237423"/>
                  </a:moveTo>
                  <a:cubicBezTo>
                    <a:pt x="84221" y="131545"/>
                    <a:pt x="168442" y="25667"/>
                    <a:pt x="343301"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27">
              <a:extLst>
                <a:ext uri="{FF2B5EF4-FFF2-40B4-BE49-F238E27FC236}">
                  <a16:creationId xmlns:a16="http://schemas.microsoft.com/office/drawing/2014/main" id="{8BAA001F-0625-3415-82D3-41D19B2869B1}"/>
                </a:ext>
              </a:extLst>
            </p:cNvPr>
            <p:cNvSpPr/>
            <p:nvPr/>
          </p:nvSpPr>
          <p:spPr>
            <a:xfrm>
              <a:off x="10254114" y="1991267"/>
              <a:ext cx="158382" cy="110249"/>
            </a:xfrm>
            <a:custGeom>
              <a:avLst/>
              <a:gdLst>
                <a:gd name="connsiteX0" fmla="*/ 0 w 102669"/>
                <a:gd name="connsiteY0" fmla="*/ 105878 h 105878"/>
                <a:gd name="connsiteX1" fmla="*/ 102669 w 102669"/>
                <a:gd name="connsiteY1" fmla="*/ 0 h 105878"/>
              </a:gdLst>
              <a:ahLst/>
              <a:cxnLst>
                <a:cxn ang="0">
                  <a:pos x="connsiteX0" y="connsiteY0"/>
                </a:cxn>
                <a:cxn ang="0">
                  <a:pos x="connsiteX1" y="connsiteY1"/>
                </a:cxn>
              </a:cxnLst>
              <a:rect l="l" t="t" r="r" b="b"/>
              <a:pathLst>
                <a:path w="102669" h="105878">
                  <a:moveTo>
                    <a:pt x="0" y="105878"/>
                  </a:moveTo>
                  <a:cubicBezTo>
                    <a:pt x="18181" y="67644"/>
                    <a:pt x="36362" y="29410"/>
                    <a:pt x="102669"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28">
              <a:extLst>
                <a:ext uri="{FF2B5EF4-FFF2-40B4-BE49-F238E27FC236}">
                  <a16:creationId xmlns:a16="http://schemas.microsoft.com/office/drawing/2014/main" id="{535988B1-BB8E-D8F5-2A21-F29203FB97C4}"/>
                </a:ext>
              </a:extLst>
            </p:cNvPr>
            <p:cNvSpPr/>
            <p:nvPr/>
          </p:nvSpPr>
          <p:spPr>
            <a:xfrm>
              <a:off x="10118847" y="1924615"/>
              <a:ext cx="93689" cy="273154"/>
            </a:xfrm>
            <a:custGeom>
              <a:avLst/>
              <a:gdLst>
                <a:gd name="connsiteX0" fmla="*/ 513 w 58265"/>
                <a:gd name="connsiteY0" fmla="*/ 224589 h 224589"/>
                <a:gd name="connsiteX1" fmla="*/ 58265 w 58265"/>
                <a:gd name="connsiteY1" fmla="*/ 0 h 224589"/>
              </a:gdLst>
              <a:ahLst/>
              <a:cxnLst>
                <a:cxn ang="0">
                  <a:pos x="connsiteX0" y="connsiteY0"/>
                </a:cxn>
                <a:cxn ang="0">
                  <a:pos x="connsiteX1" y="connsiteY1"/>
                </a:cxn>
              </a:cxnLst>
              <a:rect l="l" t="t" r="r" b="b"/>
              <a:pathLst>
                <a:path w="58265" h="224589">
                  <a:moveTo>
                    <a:pt x="513" y="224589"/>
                  </a:moveTo>
                  <a:cubicBezTo>
                    <a:pt x="-1091" y="158816"/>
                    <a:pt x="-2695" y="93044"/>
                    <a:pt x="58265"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29">
              <a:extLst>
                <a:ext uri="{FF2B5EF4-FFF2-40B4-BE49-F238E27FC236}">
                  <a16:creationId xmlns:a16="http://schemas.microsoft.com/office/drawing/2014/main" id="{4ADEB57F-8E25-45F8-0371-B449689572E7}"/>
                </a:ext>
              </a:extLst>
            </p:cNvPr>
            <p:cNvSpPr/>
            <p:nvPr/>
          </p:nvSpPr>
          <p:spPr>
            <a:xfrm rot="829723">
              <a:off x="10283779" y="1894096"/>
              <a:ext cx="264107" cy="57595"/>
            </a:xfrm>
            <a:custGeom>
              <a:avLst/>
              <a:gdLst>
                <a:gd name="connsiteX0" fmla="*/ 0 w 221381"/>
                <a:gd name="connsiteY0" fmla="*/ 30956 h 30956"/>
                <a:gd name="connsiteX1" fmla="*/ 221381 w 221381"/>
                <a:gd name="connsiteY1" fmla="*/ 24539 h 30956"/>
              </a:gdLst>
              <a:ahLst/>
              <a:cxnLst>
                <a:cxn ang="0">
                  <a:pos x="connsiteX0" y="connsiteY0"/>
                </a:cxn>
                <a:cxn ang="0">
                  <a:pos x="connsiteX1" y="connsiteY1"/>
                </a:cxn>
              </a:cxnLst>
              <a:rect l="l" t="t" r="r" b="b"/>
              <a:pathLst>
                <a:path w="221381" h="30956">
                  <a:moveTo>
                    <a:pt x="0" y="30956"/>
                  </a:moveTo>
                  <a:cubicBezTo>
                    <a:pt x="55078" y="5288"/>
                    <a:pt x="110156" y="-20379"/>
                    <a:pt x="221381" y="24539"/>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30">
              <a:extLst>
                <a:ext uri="{FF2B5EF4-FFF2-40B4-BE49-F238E27FC236}">
                  <a16:creationId xmlns:a16="http://schemas.microsoft.com/office/drawing/2014/main" id="{1AF74EE9-C786-BA24-8551-7ECA0E50BC40}"/>
                </a:ext>
              </a:extLst>
            </p:cNvPr>
            <p:cNvSpPr/>
            <p:nvPr/>
          </p:nvSpPr>
          <p:spPr>
            <a:xfrm>
              <a:off x="10279781" y="1652146"/>
              <a:ext cx="428489" cy="203732"/>
            </a:xfrm>
            <a:custGeom>
              <a:avLst/>
              <a:gdLst>
                <a:gd name="connsiteX0" fmla="*/ 0 w 385011"/>
                <a:gd name="connsiteY0" fmla="*/ 16233 h 131736"/>
                <a:gd name="connsiteX1" fmla="*/ 214964 w 385011"/>
                <a:gd name="connsiteY1" fmla="*/ 9816 h 131736"/>
                <a:gd name="connsiteX2" fmla="*/ 385011 w 385011"/>
                <a:gd name="connsiteY2" fmla="*/ 131736 h 131736"/>
              </a:gdLst>
              <a:ahLst/>
              <a:cxnLst>
                <a:cxn ang="0">
                  <a:pos x="connsiteX0" y="connsiteY0"/>
                </a:cxn>
                <a:cxn ang="0">
                  <a:pos x="connsiteX1" y="connsiteY1"/>
                </a:cxn>
                <a:cxn ang="0">
                  <a:pos x="connsiteX2" y="connsiteY2"/>
                </a:cxn>
              </a:cxnLst>
              <a:rect l="l" t="t" r="r" b="b"/>
              <a:pathLst>
                <a:path w="385011" h="131736">
                  <a:moveTo>
                    <a:pt x="0" y="16233"/>
                  </a:moveTo>
                  <a:cubicBezTo>
                    <a:pt x="75398" y="3399"/>
                    <a:pt x="150796" y="-9434"/>
                    <a:pt x="214964" y="9816"/>
                  </a:cubicBezTo>
                  <a:cubicBezTo>
                    <a:pt x="279132" y="29066"/>
                    <a:pt x="320308" y="47248"/>
                    <a:pt x="385011" y="131736"/>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31">
              <a:extLst>
                <a:ext uri="{FF2B5EF4-FFF2-40B4-BE49-F238E27FC236}">
                  <a16:creationId xmlns:a16="http://schemas.microsoft.com/office/drawing/2014/main" id="{7AB45926-C04F-1566-2BA6-5CD82753EC39}"/>
                </a:ext>
              </a:extLst>
            </p:cNvPr>
            <p:cNvSpPr/>
            <p:nvPr/>
          </p:nvSpPr>
          <p:spPr>
            <a:xfrm>
              <a:off x="10564549" y="1921843"/>
              <a:ext cx="151114" cy="540163"/>
            </a:xfrm>
            <a:custGeom>
              <a:avLst/>
              <a:gdLst>
                <a:gd name="connsiteX0" fmla="*/ 99461 w 131081"/>
                <a:gd name="connsiteY0" fmla="*/ 0 h 529390"/>
                <a:gd name="connsiteX1" fmla="*/ 125128 w 131081"/>
                <a:gd name="connsiteY1" fmla="*/ 288758 h 529390"/>
                <a:gd name="connsiteX2" fmla="*/ 0 w 131081"/>
                <a:gd name="connsiteY2" fmla="*/ 529390 h 529390"/>
              </a:gdLst>
              <a:ahLst/>
              <a:cxnLst>
                <a:cxn ang="0">
                  <a:pos x="connsiteX0" y="connsiteY0"/>
                </a:cxn>
                <a:cxn ang="0">
                  <a:pos x="connsiteX1" y="connsiteY1"/>
                </a:cxn>
                <a:cxn ang="0">
                  <a:pos x="connsiteX2" y="connsiteY2"/>
                </a:cxn>
              </a:cxnLst>
              <a:rect l="l" t="t" r="r" b="b"/>
              <a:pathLst>
                <a:path w="131081" h="529390">
                  <a:moveTo>
                    <a:pt x="99461" y="0"/>
                  </a:moveTo>
                  <a:cubicBezTo>
                    <a:pt x="120583" y="100263"/>
                    <a:pt x="141705" y="200526"/>
                    <a:pt x="125128" y="288758"/>
                  </a:cubicBezTo>
                  <a:cubicBezTo>
                    <a:pt x="108551" y="376990"/>
                    <a:pt x="54275" y="453190"/>
                    <a:pt x="0" y="52939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32">
              <a:extLst>
                <a:ext uri="{FF2B5EF4-FFF2-40B4-BE49-F238E27FC236}">
                  <a16:creationId xmlns:a16="http://schemas.microsoft.com/office/drawing/2014/main" id="{05909036-5803-D383-E970-52C16BFD585B}"/>
                </a:ext>
              </a:extLst>
            </p:cNvPr>
            <p:cNvSpPr/>
            <p:nvPr/>
          </p:nvSpPr>
          <p:spPr>
            <a:xfrm>
              <a:off x="10244488" y="1770905"/>
              <a:ext cx="410678" cy="282484"/>
            </a:xfrm>
            <a:custGeom>
              <a:avLst/>
              <a:gdLst>
                <a:gd name="connsiteX0" fmla="*/ 0 w 410678"/>
                <a:gd name="connsiteY0" fmla="*/ 67520 h 282484"/>
                <a:gd name="connsiteX1" fmla="*/ 198923 w 410678"/>
                <a:gd name="connsiteY1" fmla="*/ 143 h 282484"/>
                <a:gd name="connsiteX2" fmla="*/ 330468 w 410678"/>
                <a:gd name="connsiteY2" fmla="*/ 83562 h 282484"/>
                <a:gd name="connsiteX3" fmla="*/ 385011 w 410678"/>
                <a:gd name="connsiteY3" fmla="*/ 173398 h 282484"/>
                <a:gd name="connsiteX4" fmla="*/ 410678 w 410678"/>
                <a:gd name="connsiteY4" fmla="*/ 282484 h 282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678" h="282484">
                  <a:moveTo>
                    <a:pt x="0" y="67520"/>
                  </a:moveTo>
                  <a:cubicBezTo>
                    <a:pt x="71922" y="32494"/>
                    <a:pt x="143845" y="-2531"/>
                    <a:pt x="198923" y="143"/>
                  </a:cubicBezTo>
                  <a:cubicBezTo>
                    <a:pt x="254001" y="2817"/>
                    <a:pt x="299453" y="54686"/>
                    <a:pt x="330468" y="83562"/>
                  </a:cubicBezTo>
                  <a:cubicBezTo>
                    <a:pt x="361483" y="112438"/>
                    <a:pt x="371643" y="140245"/>
                    <a:pt x="385011" y="173398"/>
                  </a:cubicBezTo>
                  <a:cubicBezTo>
                    <a:pt x="398379" y="206551"/>
                    <a:pt x="404528" y="244517"/>
                    <a:pt x="410678" y="282484"/>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33">
              <a:extLst>
                <a:ext uri="{FF2B5EF4-FFF2-40B4-BE49-F238E27FC236}">
                  <a16:creationId xmlns:a16="http://schemas.microsoft.com/office/drawing/2014/main" id="{915C6797-7D0A-5738-9B14-FCF729C97C3D}"/>
                </a:ext>
              </a:extLst>
            </p:cNvPr>
            <p:cNvSpPr/>
            <p:nvPr/>
          </p:nvSpPr>
          <p:spPr>
            <a:xfrm rot="1784096">
              <a:off x="10235448" y="2243301"/>
              <a:ext cx="147003" cy="73114"/>
            </a:xfrm>
            <a:custGeom>
              <a:avLst/>
              <a:gdLst>
                <a:gd name="connsiteX0" fmla="*/ 112295 w 112295"/>
                <a:gd name="connsiteY0" fmla="*/ 3208 h 25769"/>
                <a:gd name="connsiteX1" fmla="*/ 0 w 112295"/>
                <a:gd name="connsiteY1" fmla="*/ 0 h 25769"/>
              </a:gdLst>
              <a:ahLst/>
              <a:cxnLst>
                <a:cxn ang="0">
                  <a:pos x="connsiteX0" y="connsiteY0"/>
                </a:cxn>
                <a:cxn ang="0">
                  <a:pos x="connsiteX1" y="connsiteY1"/>
                </a:cxn>
              </a:cxnLst>
              <a:rect l="l" t="t" r="r" b="b"/>
              <a:pathLst>
                <a:path w="112295" h="25769">
                  <a:moveTo>
                    <a:pt x="112295" y="3208"/>
                  </a:moveTo>
                  <a:cubicBezTo>
                    <a:pt x="79141" y="23261"/>
                    <a:pt x="45987" y="43314"/>
                    <a:pt x="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34">
              <a:extLst>
                <a:ext uri="{FF2B5EF4-FFF2-40B4-BE49-F238E27FC236}">
                  <a16:creationId xmlns:a16="http://schemas.microsoft.com/office/drawing/2014/main" id="{24818E62-A064-53C8-EF88-124C5F575FF4}"/>
                </a:ext>
              </a:extLst>
            </p:cNvPr>
            <p:cNvSpPr/>
            <p:nvPr/>
          </p:nvSpPr>
          <p:spPr>
            <a:xfrm rot="571569">
              <a:off x="10434121" y="2068391"/>
              <a:ext cx="63774" cy="189490"/>
            </a:xfrm>
            <a:custGeom>
              <a:avLst/>
              <a:gdLst>
                <a:gd name="connsiteX0" fmla="*/ 0 w 54543"/>
                <a:gd name="connsiteY0" fmla="*/ 1041 h 113335"/>
                <a:gd name="connsiteX1" fmla="*/ 54543 w 54543"/>
                <a:gd name="connsiteY1" fmla="*/ 113335 h 113335"/>
              </a:gdLst>
              <a:ahLst/>
              <a:cxnLst>
                <a:cxn ang="0">
                  <a:pos x="connsiteX0" y="connsiteY0"/>
                </a:cxn>
                <a:cxn ang="0">
                  <a:pos x="connsiteX1" y="connsiteY1"/>
                </a:cxn>
              </a:cxnLst>
              <a:rect l="l" t="t" r="r" b="b"/>
              <a:pathLst>
                <a:path w="54543" h="113335">
                  <a:moveTo>
                    <a:pt x="0" y="1041"/>
                  </a:moveTo>
                  <a:cubicBezTo>
                    <a:pt x="16577" y="-2168"/>
                    <a:pt x="33154" y="-5377"/>
                    <a:pt x="54543" y="113335"/>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35">
              <a:extLst>
                <a:ext uri="{FF2B5EF4-FFF2-40B4-BE49-F238E27FC236}">
                  <a16:creationId xmlns:a16="http://schemas.microsoft.com/office/drawing/2014/main" id="{AE7EC3BA-D760-A19D-578E-DC297C6076B2}"/>
                </a:ext>
              </a:extLst>
            </p:cNvPr>
            <p:cNvSpPr/>
            <p:nvPr/>
          </p:nvSpPr>
          <p:spPr>
            <a:xfrm rot="386180">
              <a:off x="10533810" y="2014721"/>
              <a:ext cx="45719" cy="243160"/>
            </a:xfrm>
            <a:custGeom>
              <a:avLst/>
              <a:gdLst>
                <a:gd name="connsiteX0" fmla="*/ 0 w 23824"/>
                <a:gd name="connsiteY0" fmla="*/ 0 h 198922"/>
                <a:gd name="connsiteX1" fmla="*/ 22459 w 23824"/>
                <a:gd name="connsiteY1" fmla="*/ 198922 h 198922"/>
              </a:gdLst>
              <a:ahLst/>
              <a:cxnLst>
                <a:cxn ang="0">
                  <a:pos x="connsiteX0" y="connsiteY0"/>
                </a:cxn>
                <a:cxn ang="0">
                  <a:pos x="connsiteX1" y="connsiteY1"/>
                </a:cxn>
              </a:cxnLst>
              <a:rect l="l" t="t" r="r" b="b"/>
              <a:pathLst>
                <a:path w="23824" h="198922">
                  <a:moveTo>
                    <a:pt x="0" y="0"/>
                  </a:moveTo>
                  <a:cubicBezTo>
                    <a:pt x="14170" y="10962"/>
                    <a:pt x="28341" y="21924"/>
                    <a:pt x="22459" y="198922"/>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36">
              <a:extLst>
                <a:ext uri="{FF2B5EF4-FFF2-40B4-BE49-F238E27FC236}">
                  <a16:creationId xmlns:a16="http://schemas.microsoft.com/office/drawing/2014/main" id="{29837858-BF6E-D971-3EF0-0D17F9ADEE7F}"/>
                </a:ext>
              </a:extLst>
            </p:cNvPr>
            <p:cNvSpPr/>
            <p:nvPr/>
          </p:nvSpPr>
          <p:spPr>
            <a:xfrm>
              <a:off x="9804935" y="1260165"/>
              <a:ext cx="72251" cy="292712"/>
            </a:xfrm>
            <a:custGeom>
              <a:avLst/>
              <a:gdLst>
                <a:gd name="connsiteX0" fmla="*/ 0 w 57751"/>
                <a:gd name="connsiteY0" fmla="*/ 218173 h 218173"/>
                <a:gd name="connsiteX1" fmla="*/ 57751 w 57751"/>
                <a:gd name="connsiteY1" fmla="*/ 0 h 218173"/>
              </a:gdLst>
              <a:ahLst/>
              <a:cxnLst>
                <a:cxn ang="0">
                  <a:pos x="connsiteX0" y="connsiteY0"/>
                </a:cxn>
                <a:cxn ang="0">
                  <a:pos x="connsiteX1" y="connsiteY1"/>
                </a:cxn>
              </a:cxnLst>
              <a:rect l="l" t="t" r="r" b="b"/>
              <a:pathLst>
                <a:path w="57751" h="218173">
                  <a:moveTo>
                    <a:pt x="0" y="218173"/>
                  </a:moveTo>
                  <a:cubicBezTo>
                    <a:pt x="19517" y="142240"/>
                    <a:pt x="39035" y="66307"/>
                    <a:pt x="57751"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37">
              <a:extLst>
                <a:ext uri="{FF2B5EF4-FFF2-40B4-BE49-F238E27FC236}">
                  <a16:creationId xmlns:a16="http://schemas.microsoft.com/office/drawing/2014/main" id="{DA62EDFF-4EF4-2F68-78EE-58C28F398D3B}"/>
                </a:ext>
              </a:extLst>
            </p:cNvPr>
            <p:cNvSpPr/>
            <p:nvPr/>
          </p:nvSpPr>
          <p:spPr>
            <a:xfrm rot="523066">
              <a:off x="10214618" y="2364110"/>
              <a:ext cx="472801" cy="237883"/>
            </a:xfrm>
            <a:custGeom>
              <a:avLst/>
              <a:gdLst>
                <a:gd name="connsiteX0" fmla="*/ 439553 w 439553"/>
                <a:gd name="connsiteY0" fmla="*/ 0 h 192637"/>
                <a:gd name="connsiteX1" fmla="*/ 266299 w 439553"/>
                <a:gd name="connsiteY1" fmla="*/ 182880 h 192637"/>
                <a:gd name="connsiteX2" fmla="*/ 0 w 439553"/>
                <a:gd name="connsiteY2" fmla="*/ 147588 h 192637"/>
              </a:gdLst>
              <a:ahLst/>
              <a:cxnLst>
                <a:cxn ang="0">
                  <a:pos x="connsiteX0" y="connsiteY0"/>
                </a:cxn>
                <a:cxn ang="0">
                  <a:pos x="connsiteX1" y="connsiteY1"/>
                </a:cxn>
                <a:cxn ang="0">
                  <a:pos x="connsiteX2" y="connsiteY2"/>
                </a:cxn>
              </a:cxnLst>
              <a:rect l="l" t="t" r="r" b="b"/>
              <a:pathLst>
                <a:path w="439553" h="192637">
                  <a:moveTo>
                    <a:pt x="439553" y="0"/>
                  </a:moveTo>
                  <a:cubicBezTo>
                    <a:pt x="389555" y="79141"/>
                    <a:pt x="339558" y="158282"/>
                    <a:pt x="266299" y="182880"/>
                  </a:cubicBezTo>
                  <a:cubicBezTo>
                    <a:pt x="193040" y="207478"/>
                    <a:pt x="77537" y="181811"/>
                    <a:pt x="0" y="147588"/>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38">
              <a:extLst>
                <a:ext uri="{FF2B5EF4-FFF2-40B4-BE49-F238E27FC236}">
                  <a16:creationId xmlns:a16="http://schemas.microsoft.com/office/drawing/2014/main" id="{8D8A1178-0291-3AC1-32EE-8E248121EDAD}"/>
                </a:ext>
              </a:extLst>
            </p:cNvPr>
            <p:cNvSpPr/>
            <p:nvPr/>
          </p:nvSpPr>
          <p:spPr>
            <a:xfrm>
              <a:off x="9637651" y="1208091"/>
              <a:ext cx="64570" cy="391588"/>
            </a:xfrm>
            <a:custGeom>
              <a:avLst/>
              <a:gdLst>
                <a:gd name="connsiteX0" fmla="*/ 64570 w 64570"/>
                <a:gd name="connsiteY0" fmla="*/ 356178 h 356178"/>
                <a:gd name="connsiteX1" fmla="*/ 0 w 64570"/>
                <a:gd name="connsiteY1" fmla="*/ 0 h 356178"/>
              </a:gdLst>
              <a:ahLst/>
              <a:cxnLst>
                <a:cxn ang="0">
                  <a:pos x="connsiteX0" y="connsiteY0"/>
                </a:cxn>
                <a:cxn ang="0">
                  <a:pos x="connsiteX1" y="connsiteY1"/>
                </a:cxn>
              </a:cxnLst>
              <a:rect l="l" t="t" r="r" b="b"/>
              <a:pathLst>
                <a:path w="64570" h="356178">
                  <a:moveTo>
                    <a:pt x="64570" y="356178"/>
                  </a:moveTo>
                  <a:cubicBezTo>
                    <a:pt x="46865" y="222351"/>
                    <a:pt x="29161" y="88524"/>
                    <a:pt x="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39">
              <a:extLst>
                <a:ext uri="{FF2B5EF4-FFF2-40B4-BE49-F238E27FC236}">
                  <a16:creationId xmlns:a16="http://schemas.microsoft.com/office/drawing/2014/main" id="{1C00B834-ECC1-DDC7-4306-51BE4D8C79AC}"/>
                </a:ext>
              </a:extLst>
            </p:cNvPr>
            <p:cNvSpPr/>
            <p:nvPr/>
          </p:nvSpPr>
          <p:spPr>
            <a:xfrm>
              <a:off x="9471019" y="1360144"/>
              <a:ext cx="199960" cy="466573"/>
            </a:xfrm>
            <a:custGeom>
              <a:avLst/>
              <a:gdLst>
                <a:gd name="connsiteX0" fmla="*/ 166633 w 166633"/>
                <a:gd name="connsiteY0" fmla="*/ 426998 h 426998"/>
                <a:gd name="connsiteX1" fmla="*/ 0 w 166633"/>
                <a:gd name="connsiteY1" fmla="*/ 0 h 426998"/>
              </a:gdLst>
              <a:ahLst/>
              <a:cxnLst>
                <a:cxn ang="0">
                  <a:pos x="connsiteX0" y="connsiteY0"/>
                </a:cxn>
                <a:cxn ang="0">
                  <a:pos x="connsiteX1" y="connsiteY1"/>
                </a:cxn>
              </a:cxnLst>
              <a:rect l="l" t="t" r="r" b="b"/>
              <a:pathLst>
                <a:path w="166633" h="426998">
                  <a:moveTo>
                    <a:pt x="166633" y="426998"/>
                  </a:moveTo>
                  <a:cubicBezTo>
                    <a:pt x="127231" y="265051"/>
                    <a:pt x="87830" y="103104"/>
                    <a:pt x="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40">
              <a:extLst>
                <a:ext uri="{FF2B5EF4-FFF2-40B4-BE49-F238E27FC236}">
                  <a16:creationId xmlns:a16="http://schemas.microsoft.com/office/drawing/2014/main" id="{78EB3F53-1828-8F10-DC54-673FFC7B2E09}"/>
                </a:ext>
              </a:extLst>
            </p:cNvPr>
            <p:cNvSpPr/>
            <p:nvPr/>
          </p:nvSpPr>
          <p:spPr>
            <a:xfrm>
              <a:off x="9468936" y="1633006"/>
              <a:ext cx="141638" cy="335349"/>
            </a:xfrm>
            <a:custGeom>
              <a:avLst/>
              <a:gdLst>
                <a:gd name="connsiteX0" fmla="*/ 102063 w 102063"/>
                <a:gd name="connsiteY0" fmla="*/ 281193 h 281193"/>
                <a:gd name="connsiteX1" fmla="*/ 0 w 102063"/>
                <a:gd name="connsiteY1" fmla="*/ 0 h 281193"/>
              </a:gdLst>
              <a:ahLst/>
              <a:cxnLst>
                <a:cxn ang="0">
                  <a:pos x="connsiteX0" y="connsiteY0"/>
                </a:cxn>
                <a:cxn ang="0">
                  <a:pos x="connsiteX1" y="connsiteY1"/>
                </a:cxn>
              </a:cxnLst>
              <a:rect l="l" t="t" r="r" b="b"/>
              <a:pathLst>
                <a:path w="102063" h="281193">
                  <a:moveTo>
                    <a:pt x="102063" y="281193"/>
                  </a:moveTo>
                  <a:cubicBezTo>
                    <a:pt x="65612" y="172881"/>
                    <a:pt x="29161" y="64570"/>
                    <a:pt x="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41">
              <a:extLst>
                <a:ext uri="{FF2B5EF4-FFF2-40B4-BE49-F238E27FC236}">
                  <a16:creationId xmlns:a16="http://schemas.microsoft.com/office/drawing/2014/main" id="{35FCD5C9-B595-62C5-9629-07FE11BDC575}"/>
                </a:ext>
              </a:extLst>
            </p:cNvPr>
            <p:cNvSpPr/>
            <p:nvPr/>
          </p:nvSpPr>
          <p:spPr>
            <a:xfrm>
              <a:off x="9181492" y="1424714"/>
              <a:ext cx="216624" cy="237454"/>
            </a:xfrm>
            <a:custGeom>
              <a:avLst/>
              <a:gdLst>
                <a:gd name="connsiteX0" fmla="*/ 185380 w 185380"/>
                <a:gd name="connsiteY0" fmla="*/ 210375 h 210375"/>
                <a:gd name="connsiteX1" fmla="*/ 0 w 185380"/>
                <a:gd name="connsiteY1" fmla="*/ 0 h 210375"/>
              </a:gdLst>
              <a:ahLst/>
              <a:cxnLst>
                <a:cxn ang="0">
                  <a:pos x="connsiteX0" y="connsiteY0"/>
                </a:cxn>
                <a:cxn ang="0">
                  <a:pos x="connsiteX1" y="connsiteY1"/>
                </a:cxn>
              </a:cxnLst>
              <a:rect l="l" t="t" r="r" b="b"/>
              <a:pathLst>
                <a:path w="185380" h="210375">
                  <a:moveTo>
                    <a:pt x="185380" y="210375"/>
                  </a:moveTo>
                  <a:cubicBezTo>
                    <a:pt x="128099" y="127231"/>
                    <a:pt x="70819" y="44088"/>
                    <a:pt x="0" y="0"/>
                  </a:cubicBezTo>
                </a:path>
              </a:pathLst>
            </a:custGeom>
            <a:noFill/>
            <a:ln w="28575">
              <a:solidFill>
                <a:srgbClr val="0000FF"/>
              </a:solidFil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42">
              <a:extLst>
                <a:ext uri="{FF2B5EF4-FFF2-40B4-BE49-F238E27FC236}">
                  <a16:creationId xmlns:a16="http://schemas.microsoft.com/office/drawing/2014/main" id="{3DBBD12A-A2F6-E389-AAF1-1EEBF68B4D5C}"/>
                </a:ext>
              </a:extLst>
            </p:cNvPr>
            <p:cNvSpPr/>
            <p:nvPr/>
          </p:nvSpPr>
          <p:spPr>
            <a:xfrm>
              <a:off x="9013814" y="1614259"/>
              <a:ext cx="348892" cy="210375"/>
            </a:xfrm>
            <a:custGeom>
              <a:avLst/>
              <a:gdLst>
                <a:gd name="connsiteX0" fmla="*/ 277028 w 277028"/>
                <a:gd name="connsiteY0" fmla="*/ 198388 h 198388"/>
                <a:gd name="connsiteX1" fmla="*/ 0 w 277028"/>
                <a:gd name="connsiteY1" fmla="*/ 511 h 198388"/>
              </a:gdLst>
              <a:ahLst/>
              <a:cxnLst>
                <a:cxn ang="0">
                  <a:pos x="connsiteX0" y="connsiteY0"/>
                </a:cxn>
                <a:cxn ang="0">
                  <a:pos x="connsiteX1" y="connsiteY1"/>
                </a:cxn>
              </a:cxnLst>
              <a:rect l="l" t="t" r="r" b="b"/>
              <a:pathLst>
                <a:path w="277028" h="198388">
                  <a:moveTo>
                    <a:pt x="277028" y="198388"/>
                  </a:moveTo>
                  <a:cubicBezTo>
                    <a:pt x="198571" y="95110"/>
                    <a:pt x="120115" y="-8168"/>
                    <a:pt x="0" y="511"/>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43">
              <a:extLst>
                <a:ext uri="{FF2B5EF4-FFF2-40B4-BE49-F238E27FC236}">
                  <a16:creationId xmlns:a16="http://schemas.microsoft.com/office/drawing/2014/main" id="{8D18697D-52E8-E6A9-F10D-84052B4FDDDF}"/>
                </a:ext>
              </a:extLst>
            </p:cNvPr>
            <p:cNvSpPr/>
            <p:nvPr/>
          </p:nvSpPr>
          <p:spPr>
            <a:xfrm rot="21338372">
              <a:off x="9346281" y="1890467"/>
              <a:ext cx="144847" cy="625753"/>
            </a:xfrm>
            <a:custGeom>
              <a:avLst/>
              <a:gdLst>
                <a:gd name="connsiteX0" fmla="*/ 0 w 136479"/>
                <a:gd name="connsiteY0" fmla="*/ 585299 h 585299"/>
                <a:gd name="connsiteX1" fmla="*/ 112478 w 136479"/>
                <a:gd name="connsiteY1" fmla="*/ 0 h 585299"/>
              </a:gdLst>
              <a:ahLst/>
              <a:cxnLst>
                <a:cxn ang="0">
                  <a:pos x="connsiteX0" y="connsiteY0"/>
                </a:cxn>
                <a:cxn ang="0">
                  <a:pos x="connsiteX1" y="connsiteY1"/>
                </a:cxn>
              </a:cxnLst>
              <a:rect l="l" t="t" r="r" b="b"/>
              <a:pathLst>
                <a:path w="136479" h="585299">
                  <a:moveTo>
                    <a:pt x="0" y="585299"/>
                  </a:moveTo>
                  <a:cubicBezTo>
                    <a:pt x="90433" y="399399"/>
                    <a:pt x="180867" y="213499"/>
                    <a:pt x="112478"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44">
              <a:extLst>
                <a:ext uri="{FF2B5EF4-FFF2-40B4-BE49-F238E27FC236}">
                  <a16:creationId xmlns:a16="http://schemas.microsoft.com/office/drawing/2014/main" id="{9210ECAF-45C7-2A1A-E16F-5419CDDADDE7}"/>
                </a:ext>
              </a:extLst>
            </p:cNvPr>
            <p:cNvSpPr/>
            <p:nvPr/>
          </p:nvSpPr>
          <p:spPr>
            <a:xfrm>
              <a:off x="8981533" y="1966271"/>
              <a:ext cx="85399" cy="302023"/>
            </a:xfrm>
            <a:custGeom>
              <a:avLst/>
              <a:gdLst>
                <a:gd name="connsiteX0" fmla="*/ 83708 w 83708"/>
                <a:gd name="connsiteY0" fmla="*/ 0 h 245784"/>
                <a:gd name="connsiteX1" fmla="*/ 8723 w 83708"/>
                <a:gd name="connsiteY1" fmla="*/ 129141 h 245784"/>
                <a:gd name="connsiteX2" fmla="*/ 4557 w 83708"/>
                <a:gd name="connsiteY2" fmla="*/ 245784 h 245784"/>
              </a:gdLst>
              <a:ahLst/>
              <a:cxnLst>
                <a:cxn ang="0">
                  <a:pos x="connsiteX0" y="connsiteY0"/>
                </a:cxn>
                <a:cxn ang="0">
                  <a:pos x="connsiteX1" y="connsiteY1"/>
                </a:cxn>
                <a:cxn ang="0">
                  <a:pos x="connsiteX2" y="connsiteY2"/>
                </a:cxn>
              </a:cxnLst>
              <a:rect l="l" t="t" r="r" b="b"/>
              <a:pathLst>
                <a:path w="83708" h="245784">
                  <a:moveTo>
                    <a:pt x="83708" y="0"/>
                  </a:moveTo>
                  <a:cubicBezTo>
                    <a:pt x="52811" y="44088"/>
                    <a:pt x="21915" y="88177"/>
                    <a:pt x="8723" y="129141"/>
                  </a:cubicBezTo>
                  <a:cubicBezTo>
                    <a:pt x="-4469" y="170105"/>
                    <a:pt x="44" y="207944"/>
                    <a:pt x="4557" y="245784"/>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45">
              <a:extLst>
                <a:ext uri="{FF2B5EF4-FFF2-40B4-BE49-F238E27FC236}">
                  <a16:creationId xmlns:a16="http://schemas.microsoft.com/office/drawing/2014/main" id="{35EF24FB-4ECB-D9C1-039A-C091F35DCCFF}"/>
                </a:ext>
              </a:extLst>
            </p:cNvPr>
            <p:cNvSpPr/>
            <p:nvPr/>
          </p:nvSpPr>
          <p:spPr>
            <a:xfrm>
              <a:off x="9108696" y="2062086"/>
              <a:ext cx="45719" cy="139555"/>
            </a:xfrm>
            <a:custGeom>
              <a:avLst/>
              <a:gdLst>
                <a:gd name="connsiteX0" fmla="*/ 29161 w 29161"/>
                <a:gd name="connsiteY0" fmla="*/ 0 h 83316"/>
                <a:gd name="connsiteX1" fmla="*/ 0 w 29161"/>
                <a:gd name="connsiteY1" fmla="*/ 83316 h 83316"/>
              </a:gdLst>
              <a:ahLst/>
              <a:cxnLst>
                <a:cxn ang="0">
                  <a:pos x="connsiteX0" y="connsiteY0"/>
                </a:cxn>
                <a:cxn ang="0">
                  <a:pos x="connsiteX1" y="connsiteY1"/>
                </a:cxn>
              </a:cxnLst>
              <a:rect l="l" t="t" r="r" b="b"/>
              <a:pathLst>
                <a:path w="29161" h="83316">
                  <a:moveTo>
                    <a:pt x="29161" y="0"/>
                  </a:moveTo>
                  <a:cubicBezTo>
                    <a:pt x="16490" y="27077"/>
                    <a:pt x="3819" y="54155"/>
                    <a:pt x="0" y="83316"/>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46">
              <a:extLst>
                <a:ext uri="{FF2B5EF4-FFF2-40B4-BE49-F238E27FC236}">
                  <a16:creationId xmlns:a16="http://schemas.microsoft.com/office/drawing/2014/main" id="{F24068D6-5AC0-97F1-F992-715A0B4F78B1}"/>
                </a:ext>
              </a:extLst>
            </p:cNvPr>
            <p:cNvSpPr/>
            <p:nvPr/>
          </p:nvSpPr>
          <p:spPr>
            <a:xfrm>
              <a:off x="9139834" y="1910035"/>
              <a:ext cx="227038" cy="127058"/>
            </a:xfrm>
            <a:custGeom>
              <a:avLst/>
              <a:gdLst>
                <a:gd name="connsiteX0" fmla="*/ 177048 w 177048"/>
                <a:gd name="connsiteY0" fmla="*/ 122331 h 122331"/>
                <a:gd name="connsiteX1" fmla="*/ 0 w 177048"/>
                <a:gd name="connsiteY1" fmla="*/ 1521 h 122331"/>
              </a:gdLst>
              <a:ahLst/>
              <a:cxnLst>
                <a:cxn ang="0">
                  <a:pos x="connsiteX0" y="connsiteY0"/>
                </a:cxn>
                <a:cxn ang="0">
                  <a:pos x="connsiteX1" y="connsiteY1"/>
                </a:cxn>
              </a:cxnLst>
              <a:rect l="l" t="t" r="r" b="b"/>
              <a:pathLst>
                <a:path w="177048" h="122331">
                  <a:moveTo>
                    <a:pt x="177048" y="122331"/>
                  </a:moveTo>
                  <a:cubicBezTo>
                    <a:pt x="146845" y="55677"/>
                    <a:pt x="116643" y="-10976"/>
                    <a:pt x="0" y="1521"/>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47">
              <a:extLst>
                <a:ext uri="{FF2B5EF4-FFF2-40B4-BE49-F238E27FC236}">
                  <a16:creationId xmlns:a16="http://schemas.microsoft.com/office/drawing/2014/main" id="{92C1280D-D4EC-984A-B237-A72079C2CAAF}"/>
                </a:ext>
              </a:extLst>
            </p:cNvPr>
            <p:cNvSpPr/>
            <p:nvPr/>
          </p:nvSpPr>
          <p:spPr>
            <a:xfrm rot="20588518">
              <a:off x="9079429" y="2251632"/>
              <a:ext cx="158301" cy="63154"/>
            </a:xfrm>
            <a:custGeom>
              <a:avLst/>
              <a:gdLst>
                <a:gd name="connsiteX0" fmla="*/ 0 w 118726"/>
                <a:gd name="connsiteY0" fmla="*/ 0 h 36076"/>
                <a:gd name="connsiteX1" fmla="*/ 118726 w 118726"/>
                <a:gd name="connsiteY1" fmla="*/ 0 h 36076"/>
              </a:gdLst>
              <a:ahLst/>
              <a:cxnLst>
                <a:cxn ang="0">
                  <a:pos x="connsiteX0" y="connsiteY0"/>
                </a:cxn>
                <a:cxn ang="0">
                  <a:pos x="connsiteX1" y="connsiteY1"/>
                </a:cxn>
              </a:cxnLst>
              <a:rect l="l" t="t" r="r" b="b"/>
              <a:pathLst>
                <a:path w="118726" h="36076">
                  <a:moveTo>
                    <a:pt x="0" y="0"/>
                  </a:moveTo>
                  <a:cubicBezTo>
                    <a:pt x="21176" y="31243"/>
                    <a:pt x="42353" y="62487"/>
                    <a:pt x="118726"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48">
              <a:extLst>
                <a:ext uri="{FF2B5EF4-FFF2-40B4-BE49-F238E27FC236}">
                  <a16:creationId xmlns:a16="http://schemas.microsoft.com/office/drawing/2014/main" id="{C997CC68-9FA0-C1BE-1FAA-6E9A120032F8}"/>
                </a:ext>
              </a:extLst>
            </p:cNvPr>
            <p:cNvSpPr/>
            <p:nvPr/>
          </p:nvSpPr>
          <p:spPr>
            <a:xfrm>
              <a:off x="9204405" y="2020428"/>
              <a:ext cx="104109" cy="177048"/>
            </a:xfrm>
            <a:custGeom>
              <a:avLst/>
              <a:gdLst>
                <a:gd name="connsiteX0" fmla="*/ 37493 w 52037"/>
                <a:gd name="connsiteY0" fmla="*/ 154136 h 154136"/>
                <a:gd name="connsiteX1" fmla="*/ 0 w 52037"/>
                <a:gd name="connsiteY1" fmla="*/ 0 h 154136"/>
              </a:gdLst>
              <a:ahLst/>
              <a:cxnLst>
                <a:cxn ang="0">
                  <a:pos x="connsiteX0" y="connsiteY0"/>
                </a:cxn>
                <a:cxn ang="0">
                  <a:pos x="connsiteX1" y="connsiteY1"/>
                </a:cxn>
              </a:cxnLst>
              <a:rect l="l" t="t" r="r" b="b"/>
              <a:pathLst>
                <a:path w="52037" h="154136">
                  <a:moveTo>
                    <a:pt x="37493" y="154136"/>
                  </a:moveTo>
                  <a:cubicBezTo>
                    <a:pt x="54156" y="100848"/>
                    <a:pt x="70819" y="47560"/>
                    <a:pt x="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49">
              <a:extLst>
                <a:ext uri="{FF2B5EF4-FFF2-40B4-BE49-F238E27FC236}">
                  <a16:creationId xmlns:a16="http://schemas.microsoft.com/office/drawing/2014/main" id="{6FE748FC-B7F7-2390-6D65-24DFC64EFD9B}"/>
                </a:ext>
              </a:extLst>
            </p:cNvPr>
            <p:cNvSpPr/>
            <p:nvPr/>
          </p:nvSpPr>
          <p:spPr>
            <a:xfrm>
              <a:off x="9260643" y="2089164"/>
              <a:ext cx="131224" cy="299940"/>
            </a:xfrm>
            <a:custGeom>
              <a:avLst/>
              <a:gdLst>
                <a:gd name="connsiteX0" fmla="*/ 0 w 124975"/>
                <a:gd name="connsiteY0" fmla="*/ 237452 h 237452"/>
                <a:gd name="connsiteX1" fmla="*/ 124975 w 124975"/>
                <a:gd name="connsiteY1" fmla="*/ 0 h 237452"/>
              </a:gdLst>
              <a:ahLst/>
              <a:cxnLst>
                <a:cxn ang="0">
                  <a:pos x="connsiteX0" y="connsiteY0"/>
                </a:cxn>
                <a:cxn ang="0">
                  <a:pos x="connsiteX1" y="connsiteY1"/>
                </a:cxn>
              </a:cxnLst>
              <a:rect l="l" t="t" r="r" b="b"/>
              <a:pathLst>
                <a:path w="124975" h="237452">
                  <a:moveTo>
                    <a:pt x="0" y="237452"/>
                  </a:moveTo>
                  <a:cubicBezTo>
                    <a:pt x="61446" y="180519"/>
                    <a:pt x="122892" y="123586"/>
                    <a:pt x="124975"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50">
              <a:extLst>
                <a:ext uri="{FF2B5EF4-FFF2-40B4-BE49-F238E27FC236}">
                  <a16:creationId xmlns:a16="http://schemas.microsoft.com/office/drawing/2014/main" id="{FD5E32DF-1354-8DD6-0D50-5B2E8FE18513}"/>
                </a:ext>
              </a:extLst>
            </p:cNvPr>
            <p:cNvSpPr/>
            <p:nvPr/>
          </p:nvSpPr>
          <p:spPr>
            <a:xfrm>
              <a:off x="9039854" y="2409933"/>
              <a:ext cx="316603" cy="144431"/>
            </a:xfrm>
            <a:custGeom>
              <a:avLst/>
              <a:gdLst>
                <a:gd name="connsiteX0" fmla="*/ 0 w 297857"/>
                <a:gd name="connsiteY0" fmla="*/ 102062 h 121518"/>
                <a:gd name="connsiteX1" fmla="*/ 297857 w 297857"/>
                <a:gd name="connsiteY1" fmla="*/ 0 h 121518"/>
              </a:gdLst>
              <a:ahLst/>
              <a:cxnLst>
                <a:cxn ang="0">
                  <a:pos x="connsiteX0" y="connsiteY0"/>
                </a:cxn>
                <a:cxn ang="0">
                  <a:pos x="connsiteX1" y="connsiteY1"/>
                </a:cxn>
              </a:cxnLst>
              <a:rect l="l" t="t" r="r" b="b"/>
              <a:pathLst>
                <a:path w="297857" h="121518">
                  <a:moveTo>
                    <a:pt x="0" y="102062"/>
                  </a:moveTo>
                  <a:cubicBezTo>
                    <a:pt x="90259" y="127751"/>
                    <a:pt x="180519" y="153441"/>
                    <a:pt x="297857"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51">
              <a:extLst>
                <a:ext uri="{FF2B5EF4-FFF2-40B4-BE49-F238E27FC236}">
                  <a16:creationId xmlns:a16="http://schemas.microsoft.com/office/drawing/2014/main" id="{45308598-3A60-2C50-5201-27835E37BE4E}"/>
                </a:ext>
              </a:extLst>
            </p:cNvPr>
            <p:cNvSpPr/>
            <p:nvPr/>
          </p:nvSpPr>
          <p:spPr>
            <a:xfrm>
              <a:off x="8784066" y="1968355"/>
              <a:ext cx="137062" cy="568636"/>
            </a:xfrm>
            <a:custGeom>
              <a:avLst/>
              <a:gdLst>
                <a:gd name="connsiteX0" fmla="*/ 41248 w 122482"/>
                <a:gd name="connsiteY0" fmla="*/ 0 h 554056"/>
                <a:gd name="connsiteX1" fmla="*/ 3755 w 122482"/>
                <a:gd name="connsiteY1" fmla="*/ 339516 h 554056"/>
                <a:gd name="connsiteX2" fmla="*/ 122482 w 122482"/>
                <a:gd name="connsiteY2" fmla="*/ 554056 h 554056"/>
              </a:gdLst>
              <a:ahLst/>
              <a:cxnLst>
                <a:cxn ang="0">
                  <a:pos x="connsiteX0" y="connsiteY0"/>
                </a:cxn>
                <a:cxn ang="0">
                  <a:pos x="connsiteX1" y="connsiteY1"/>
                </a:cxn>
                <a:cxn ang="0">
                  <a:pos x="connsiteX2" y="connsiteY2"/>
                </a:cxn>
              </a:cxnLst>
              <a:rect l="l" t="t" r="r" b="b"/>
              <a:pathLst>
                <a:path w="122482" h="554056">
                  <a:moveTo>
                    <a:pt x="41248" y="0"/>
                  </a:moveTo>
                  <a:cubicBezTo>
                    <a:pt x="15732" y="123586"/>
                    <a:pt x="-9784" y="247173"/>
                    <a:pt x="3755" y="339516"/>
                  </a:cubicBezTo>
                  <a:cubicBezTo>
                    <a:pt x="17294" y="431859"/>
                    <a:pt x="69888" y="492957"/>
                    <a:pt x="122482" y="554056"/>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52">
              <a:extLst>
                <a:ext uri="{FF2B5EF4-FFF2-40B4-BE49-F238E27FC236}">
                  <a16:creationId xmlns:a16="http://schemas.microsoft.com/office/drawing/2014/main" id="{79172BC3-A857-8AFF-7C3B-AE38CB7DE832}"/>
                </a:ext>
              </a:extLst>
            </p:cNvPr>
            <p:cNvSpPr/>
            <p:nvPr/>
          </p:nvSpPr>
          <p:spPr>
            <a:xfrm>
              <a:off x="8873221" y="1767820"/>
              <a:ext cx="437412" cy="135965"/>
            </a:xfrm>
            <a:custGeom>
              <a:avLst/>
              <a:gdLst>
                <a:gd name="connsiteX0" fmla="*/ 437412 w 437412"/>
                <a:gd name="connsiteY0" fmla="*/ 96390 h 135965"/>
                <a:gd name="connsiteX1" fmla="*/ 235369 w 437412"/>
                <a:gd name="connsiteY1" fmla="*/ 575 h 135965"/>
                <a:gd name="connsiteX2" fmla="*/ 0 w 437412"/>
                <a:gd name="connsiteY2" fmla="*/ 135965 h 135965"/>
              </a:gdLst>
              <a:ahLst/>
              <a:cxnLst>
                <a:cxn ang="0">
                  <a:pos x="connsiteX0" y="connsiteY0"/>
                </a:cxn>
                <a:cxn ang="0">
                  <a:pos x="connsiteX1" y="connsiteY1"/>
                </a:cxn>
                <a:cxn ang="0">
                  <a:pos x="connsiteX2" y="connsiteY2"/>
                </a:cxn>
              </a:cxnLst>
              <a:rect l="l" t="t" r="r" b="b"/>
              <a:pathLst>
                <a:path w="437412" h="135965">
                  <a:moveTo>
                    <a:pt x="437412" y="96390"/>
                  </a:moveTo>
                  <a:cubicBezTo>
                    <a:pt x="372841" y="45184"/>
                    <a:pt x="308271" y="-6021"/>
                    <a:pt x="235369" y="575"/>
                  </a:cubicBezTo>
                  <a:cubicBezTo>
                    <a:pt x="162467" y="7171"/>
                    <a:pt x="81233" y="71568"/>
                    <a:pt x="0" y="135965"/>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53">
              <a:extLst>
                <a:ext uri="{FF2B5EF4-FFF2-40B4-BE49-F238E27FC236}">
                  <a16:creationId xmlns:a16="http://schemas.microsoft.com/office/drawing/2014/main" id="{1B3EDAF6-8E34-DEBC-727B-7BF5575EF044}"/>
                </a:ext>
              </a:extLst>
            </p:cNvPr>
            <p:cNvSpPr/>
            <p:nvPr/>
          </p:nvSpPr>
          <p:spPr>
            <a:xfrm>
              <a:off x="9016942" y="2372442"/>
              <a:ext cx="218706" cy="64570"/>
            </a:xfrm>
            <a:custGeom>
              <a:avLst/>
              <a:gdLst>
                <a:gd name="connsiteX0" fmla="*/ 0 w 181214"/>
                <a:gd name="connsiteY0" fmla="*/ 0 h 65009"/>
                <a:gd name="connsiteX1" fmla="*/ 181214 w 181214"/>
                <a:gd name="connsiteY1" fmla="*/ 47907 h 65009"/>
              </a:gdLst>
              <a:ahLst/>
              <a:cxnLst>
                <a:cxn ang="0">
                  <a:pos x="connsiteX0" y="connsiteY0"/>
                </a:cxn>
                <a:cxn ang="0">
                  <a:pos x="connsiteX1" y="connsiteY1"/>
                </a:cxn>
              </a:cxnLst>
              <a:rect l="l" t="t" r="r" b="b"/>
              <a:pathLst>
                <a:path w="181214" h="65009">
                  <a:moveTo>
                    <a:pt x="0" y="0"/>
                  </a:moveTo>
                  <a:cubicBezTo>
                    <a:pt x="57627" y="45303"/>
                    <a:pt x="115255" y="90607"/>
                    <a:pt x="181214" y="47907"/>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54">
              <a:extLst>
                <a:ext uri="{FF2B5EF4-FFF2-40B4-BE49-F238E27FC236}">
                  <a16:creationId xmlns:a16="http://schemas.microsoft.com/office/drawing/2014/main" id="{A3E38628-12FC-5265-3D2D-FD40E5EDD1EC}"/>
                </a:ext>
              </a:extLst>
            </p:cNvPr>
            <p:cNvSpPr/>
            <p:nvPr/>
          </p:nvSpPr>
          <p:spPr>
            <a:xfrm>
              <a:off x="10145882" y="2309954"/>
              <a:ext cx="385340" cy="113268"/>
            </a:xfrm>
            <a:custGeom>
              <a:avLst/>
              <a:gdLst>
                <a:gd name="connsiteX0" fmla="*/ 385340 w 385340"/>
                <a:gd name="connsiteY0" fmla="*/ 2082 h 113268"/>
                <a:gd name="connsiteX1" fmla="*/ 227038 w 385340"/>
                <a:gd name="connsiteY1" fmla="*/ 110394 h 113268"/>
                <a:gd name="connsiteX2" fmla="*/ 49990 w 385340"/>
                <a:gd name="connsiteY2" fmla="*/ 74984 h 113268"/>
                <a:gd name="connsiteX3" fmla="*/ 0 w 385340"/>
                <a:gd name="connsiteY3" fmla="*/ 0 h 113268"/>
              </a:gdLst>
              <a:ahLst/>
              <a:cxnLst>
                <a:cxn ang="0">
                  <a:pos x="connsiteX0" y="connsiteY0"/>
                </a:cxn>
                <a:cxn ang="0">
                  <a:pos x="connsiteX1" y="connsiteY1"/>
                </a:cxn>
                <a:cxn ang="0">
                  <a:pos x="connsiteX2" y="connsiteY2"/>
                </a:cxn>
                <a:cxn ang="0">
                  <a:pos x="connsiteX3" y="connsiteY3"/>
                </a:cxn>
              </a:cxnLst>
              <a:rect l="l" t="t" r="r" b="b"/>
              <a:pathLst>
                <a:path w="385340" h="113268">
                  <a:moveTo>
                    <a:pt x="385340" y="2082"/>
                  </a:moveTo>
                  <a:cubicBezTo>
                    <a:pt x="334135" y="50163"/>
                    <a:pt x="282930" y="98244"/>
                    <a:pt x="227038" y="110394"/>
                  </a:cubicBezTo>
                  <a:cubicBezTo>
                    <a:pt x="171146" y="122544"/>
                    <a:pt x="87830" y="93383"/>
                    <a:pt x="49990" y="74984"/>
                  </a:cubicBezTo>
                  <a:cubicBezTo>
                    <a:pt x="12150" y="56585"/>
                    <a:pt x="6075" y="28292"/>
                    <a:pt x="0" y="0"/>
                  </a:cubicBezTo>
                </a:path>
              </a:pathLst>
            </a:custGeom>
            <a:noFill/>
            <a:ln w="28575">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1" name="Picture 3" descr="Navy Wants 3-Year Overlap Between Arleigh Burkes and DDG(X), Considering  Propulsion System - USNI News">
            <a:extLst>
              <a:ext uri="{FF2B5EF4-FFF2-40B4-BE49-F238E27FC236}">
                <a16:creationId xmlns:a16="http://schemas.microsoft.com/office/drawing/2014/main" id="{03D7E1E1-726A-4E78-9F7F-84244A2AE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72933" y="4639299"/>
            <a:ext cx="2019416" cy="1274667"/>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12" descr="A red light saber on a black background&#10;&#10;Description automatically generated">
            <a:extLst>
              <a:ext uri="{FF2B5EF4-FFF2-40B4-BE49-F238E27FC236}">
                <a16:creationId xmlns:a16="http://schemas.microsoft.com/office/drawing/2014/main" id="{D7540275-72F3-9C92-1AE2-455BA2401E26}"/>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62475" t="38613" r="10964" b="38007"/>
          <a:stretch/>
        </p:blipFill>
        <p:spPr>
          <a:xfrm rot="13041757">
            <a:off x="2308711" y="4922519"/>
            <a:ext cx="1375853" cy="294729"/>
          </a:xfrm>
          <a:prstGeom prst="rect">
            <a:avLst/>
          </a:prstGeom>
        </p:spPr>
      </p:pic>
      <p:pic>
        <p:nvPicPr>
          <p:cNvPr id="114" name="Picture 113">
            <a:extLst>
              <a:ext uri="{FF2B5EF4-FFF2-40B4-BE49-F238E27FC236}">
                <a16:creationId xmlns:a16="http://schemas.microsoft.com/office/drawing/2014/main" id="{D6365CE0-039C-7A80-644A-6DE54E102422}"/>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7730330" y="4117443"/>
            <a:ext cx="3989230" cy="1777176"/>
          </a:xfrm>
          <a:prstGeom prst="rect">
            <a:avLst/>
          </a:prstGeom>
        </p:spPr>
      </p:pic>
      <p:pic>
        <p:nvPicPr>
          <p:cNvPr id="115" name="Picture 114">
            <a:extLst>
              <a:ext uri="{FF2B5EF4-FFF2-40B4-BE49-F238E27FC236}">
                <a16:creationId xmlns:a16="http://schemas.microsoft.com/office/drawing/2014/main" id="{8B6AAB4E-8760-7B66-610D-35C5C99A3868}"/>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Lst>
          </a:blip>
          <a:stretch>
            <a:fillRect/>
          </a:stretch>
        </p:blipFill>
        <p:spPr>
          <a:xfrm>
            <a:off x="6345773" y="4194587"/>
            <a:ext cx="1384557" cy="728127"/>
          </a:xfrm>
          <a:prstGeom prst="rect">
            <a:avLst/>
          </a:prstGeom>
        </p:spPr>
      </p:pic>
      <p:sp>
        <p:nvSpPr>
          <p:cNvPr id="116" name="Arrow: Right 189">
            <a:extLst>
              <a:ext uri="{FF2B5EF4-FFF2-40B4-BE49-F238E27FC236}">
                <a16:creationId xmlns:a16="http://schemas.microsoft.com/office/drawing/2014/main" id="{E7F2DA22-2606-261A-7541-C1030A9C3E85}"/>
              </a:ext>
            </a:extLst>
          </p:cNvPr>
          <p:cNvSpPr/>
          <p:nvPr/>
        </p:nvSpPr>
        <p:spPr>
          <a:xfrm>
            <a:off x="5140737" y="5156723"/>
            <a:ext cx="1032268" cy="527996"/>
          </a:xfrm>
          <a:prstGeom prst="rightArrow">
            <a:avLst>
              <a:gd name="adj1" fmla="val 38644"/>
              <a:gd name="adj2" fmla="val 5851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154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a:xfrm>
            <a:off x="0" y="1"/>
            <a:ext cx="10343213" cy="704538"/>
          </a:xfrm>
        </p:spPr>
        <p:txBody>
          <a:bodyPr>
            <a:normAutofit/>
          </a:bodyPr>
          <a:lstStyle/>
          <a:p>
            <a:r>
              <a:rPr lang="en-US" sz="3000" b="1" dirty="0">
                <a:latin typeface="Times New Roman" panose="02020603050405020304" pitchFamily="18" charset="0"/>
                <a:cs typeface="Times New Roman" panose="02020603050405020304" pitchFamily="18" charset="0"/>
              </a:rPr>
              <a:t>Technical Approach: </a:t>
            </a:r>
            <a:r>
              <a:rPr lang="en-US" sz="3000" dirty="0">
                <a:latin typeface="Times New Roman" panose="02020603050405020304" pitchFamily="18" charset="0"/>
                <a:cs typeface="Times New Roman" panose="02020603050405020304" pitchFamily="18" charset="0"/>
              </a:rPr>
              <a:t>Resolving Pu Vapor-Phase Chemistry</a:t>
            </a:r>
          </a:p>
        </p:txBody>
      </p:sp>
      <p:sp>
        <p:nvSpPr>
          <p:cNvPr id="6" name="TextBox 5">
            <a:extLst>
              <a:ext uri="{FF2B5EF4-FFF2-40B4-BE49-F238E27FC236}">
                <a16:creationId xmlns:a16="http://schemas.microsoft.com/office/drawing/2014/main" id="{2B837DD9-FFA6-4016-3673-280C0B8951F0}"/>
              </a:ext>
            </a:extLst>
          </p:cNvPr>
          <p:cNvSpPr txBox="1"/>
          <p:nvPr/>
        </p:nvSpPr>
        <p:spPr>
          <a:xfrm>
            <a:off x="9435054" y="5677680"/>
            <a:ext cx="1331455" cy="369332"/>
          </a:xfrm>
          <a:prstGeom prst="rect">
            <a:avLst/>
          </a:prstGeom>
          <a:noFill/>
        </p:spPr>
        <p:txBody>
          <a:bodyPr wrap="none" rtlCol="0">
            <a:spAutoFit/>
          </a:bodyPr>
          <a:lstStyle/>
          <a:p>
            <a:pPr algn="ctr"/>
            <a:r>
              <a:rPr lang="en-US" dirty="0">
                <a:latin typeface="Times New Roman" panose="02020603050405020304" pitchFamily="18" charset="0"/>
                <a:cs typeface="Times New Roman" panose="02020603050405020304" pitchFamily="18" charset="0"/>
              </a:rPr>
              <a:t>760 Torr Air</a:t>
            </a:r>
          </a:p>
        </p:txBody>
      </p:sp>
      <p:grpSp>
        <p:nvGrpSpPr>
          <p:cNvPr id="12" name="Group 11">
            <a:extLst>
              <a:ext uri="{FF2B5EF4-FFF2-40B4-BE49-F238E27FC236}">
                <a16:creationId xmlns:a16="http://schemas.microsoft.com/office/drawing/2014/main" id="{05CF2008-792B-926B-CF2B-E4E611721ACE}"/>
              </a:ext>
            </a:extLst>
          </p:cNvPr>
          <p:cNvGrpSpPr/>
          <p:nvPr/>
        </p:nvGrpSpPr>
        <p:grpSpPr>
          <a:xfrm>
            <a:off x="5323394" y="1394952"/>
            <a:ext cx="6809133" cy="4340728"/>
            <a:chOff x="4653843" y="981345"/>
            <a:chExt cx="6809133" cy="4340728"/>
          </a:xfrm>
        </p:grpSpPr>
        <p:pic>
          <p:nvPicPr>
            <p:cNvPr id="7" name="Picture 6">
              <a:extLst>
                <a:ext uri="{FF2B5EF4-FFF2-40B4-BE49-F238E27FC236}">
                  <a16:creationId xmlns:a16="http://schemas.microsoft.com/office/drawing/2014/main" id="{091188B2-D04B-A482-4341-72F44B8E8D0A}"/>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r="6040"/>
            <a:stretch/>
          </p:blipFill>
          <p:spPr>
            <a:xfrm>
              <a:off x="4653843" y="981345"/>
              <a:ext cx="6776554" cy="4340728"/>
            </a:xfrm>
            <a:prstGeom prst="rect">
              <a:avLst/>
            </a:prstGeom>
          </p:spPr>
        </p:pic>
        <p:sp>
          <p:nvSpPr>
            <p:cNvPr id="9" name="Rectangle 8">
              <a:extLst>
                <a:ext uri="{FF2B5EF4-FFF2-40B4-BE49-F238E27FC236}">
                  <a16:creationId xmlns:a16="http://schemas.microsoft.com/office/drawing/2014/main" id="{91AC5AAE-CFB5-B4FD-8400-7C7E8D7D757C}"/>
                </a:ext>
              </a:extLst>
            </p:cNvPr>
            <p:cNvSpPr/>
            <p:nvPr/>
          </p:nvSpPr>
          <p:spPr>
            <a:xfrm>
              <a:off x="10217888" y="4146523"/>
              <a:ext cx="1245088" cy="117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4BF36A-17AF-4926-29EA-25A32E915624}"/>
                </a:ext>
              </a:extLst>
            </p:cNvPr>
            <p:cNvSpPr/>
            <p:nvPr/>
          </p:nvSpPr>
          <p:spPr>
            <a:xfrm>
              <a:off x="8732919" y="4194175"/>
              <a:ext cx="1484968" cy="1042416"/>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3" name="Table 13">
            <a:extLst>
              <a:ext uri="{FF2B5EF4-FFF2-40B4-BE49-F238E27FC236}">
                <a16:creationId xmlns:a16="http://schemas.microsoft.com/office/drawing/2014/main" id="{78FA4F0C-08F5-D4A0-4A4A-21045671A037}"/>
              </a:ext>
            </a:extLst>
          </p:cNvPr>
          <p:cNvGraphicFramePr>
            <a:graphicFrameLocks noGrp="1"/>
          </p:cNvGraphicFramePr>
          <p:nvPr>
            <p:extLst>
              <p:ext uri="{D42A27DB-BD31-4B8C-83A1-F6EECF244321}">
                <p14:modId xmlns:p14="http://schemas.microsoft.com/office/powerpoint/2010/main" val="103249719"/>
              </p:ext>
            </p:extLst>
          </p:nvPr>
        </p:nvGraphicFramePr>
        <p:xfrm>
          <a:off x="6059912" y="4267394"/>
          <a:ext cx="2651760" cy="1499616"/>
        </p:xfrm>
        <a:graphic>
          <a:graphicData uri="http://schemas.openxmlformats.org/drawingml/2006/table">
            <a:tbl>
              <a:tblPr firstRow="1" bandRow="1"/>
              <a:tblGrid>
                <a:gridCol w="914400">
                  <a:extLst>
                    <a:ext uri="{9D8B030D-6E8A-4147-A177-3AD203B41FA5}">
                      <a16:colId xmlns:a16="http://schemas.microsoft.com/office/drawing/2014/main" val="49255858"/>
                    </a:ext>
                  </a:extLst>
                </a:gridCol>
                <a:gridCol w="1737360">
                  <a:extLst>
                    <a:ext uri="{9D8B030D-6E8A-4147-A177-3AD203B41FA5}">
                      <a16:colId xmlns:a16="http://schemas.microsoft.com/office/drawing/2014/main" val="3670249887"/>
                    </a:ext>
                  </a:extLst>
                </a:gridCol>
              </a:tblGrid>
              <a:tr h="182880">
                <a:tc>
                  <a:txBody>
                    <a:bodyPr/>
                    <a:lstStyle>
                      <a:lvl1pPr marL="0" algn="l" defTabSz="914400" rtl="0" eaLnBrk="1" latinLnBrk="0" hangingPunct="1">
                        <a:defRPr sz="1800" b="1" kern="1200">
                          <a:solidFill>
                            <a:schemeClr val="lt1"/>
                          </a:solidFill>
                          <a:latin typeface="Times New Roman" panose="02020603050405020304"/>
                        </a:defRPr>
                      </a:lvl1pPr>
                      <a:lvl2pPr marL="457200" algn="l" defTabSz="914400" rtl="0" eaLnBrk="1" latinLnBrk="0" hangingPunct="1">
                        <a:defRPr sz="1800" b="1" kern="1200">
                          <a:solidFill>
                            <a:schemeClr val="lt1"/>
                          </a:solidFill>
                          <a:latin typeface="Times New Roman" panose="02020603050405020304"/>
                        </a:defRPr>
                      </a:lvl2pPr>
                      <a:lvl3pPr marL="914400" algn="l" defTabSz="914400" rtl="0" eaLnBrk="1" latinLnBrk="0" hangingPunct="1">
                        <a:defRPr sz="1800" b="1" kern="1200">
                          <a:solidFill>
                            <a:schemeClr val="lt1"/>
                          </a:solidFill>
                          <a:latin typeface="Times New Roman" panose="02020603050405020304"/>
                        </a:defRPr>
                      </a:lvl3pPr>
                      <a:lvl4pPr marL="1371600" algn="l" defTabSz="914400" rtl="0" eaLnBrk="1" latinLnBrk="0" hangingPunct="1">
                        <a:defRPr sz="1800" b="1" kern="1200">
                          <a:solidFill>
                            <a:schemeClr val="lt1"/>
                          </a:solidFill>
                          <a:latin typeface="Times New Roman" panose="02020603050405020304"/>
                        </a:defRPr>
                      </a:lvl4pPr>
                      <a:lvl5pPr marL="1828800" algn="l" defTabSz="914400" rtl="0" eaLnBrk="1" latinLnBrk="0" hangingPunct="1">
                        <a:defRPr sz="1800" b="1" kern="1200">
                          <a:solidFill>
                            <a:schemeClr val="lt1"/>
                          </a:solidFill>
                          <a:latin typeface="Times New Roman" panose="02020603050405020304"/>
                        </a:defRPr>
                      </a:lvl5pPr>
                      <a:lvl6pPr marL="2286000" algn="l" defTabSz="914400" rtl="0" eaLnBrk="1" latinLnBrk="0" hangingPunct="1">
                        <a:defRPr sz="1800" b="1" kern="1200">
                          <a:solidFill>
                            <a:schemeClr val="lt1"/>
                          </a:solidFill>
                          <a:latin typeface="Times New Roman" panose="02020603050405020304"/>
                        </a:defRPr>
                      </a:lvl6pPr>
                      <a:lvl7pPr marL="2743200" algn="l" defTabSz="914400" rtl="0" eaLnBrk="1" latinLnBrk="0" hangingPunct="1">
                        <a:defRPr sz="1800" b="1" kern="1200">
                          <a:solidFill>
                            <a:schemeClr val="lt1"/>
                          </a:solidFill>
                          <a:latin typeface="Times New Roman" panose="02020603050405020304"/>
                        </a:defRPr>
                      </a:lvl7pPr>
                      <a:lvl8pPr marL="3200400" algn="l" defTabSz="914400" rtl="0" eaLnBrk="1" latinLnBrk="0" hangingPunct="1">
                        <a:defRPr sz="1800" b="1" kern="1200">
                          <a:solidFill>
                            <a:schemeClr val="lt1"/>
                          </a:solidFill>
                          <a:latin typeface="Times New Roman" panose="02020603050405020304"/>
                        </a:defRPr>
                      </a:lvl8pPr>
                      <a:lvl9pPr marL="3657600" algn="l" defTabSz="914400" rtl="0" eaLnBrk="1" latinLnBrk="0" hangingPunct="1">
                        <a:defRPr sz="1800" b="1" kern="1200">
                          <a:solidFill>
                            <a:schemeClr val="lt1"/>
                          </a:solidFill>
                          <a:latin typeface="Times New Roman" panose="02020603050405020304"/>
                        </a:defRPr>
                      </a:lvl9pPr>
                    </a:lstStyle>
                    <a:p>
                      <a:pPr algn="ctr">
                        <a:lnSpc>
                          <a:spcPct val="80000"/>
                        </a:lnSpc>
                      </a:pPr>
                      <a:r>
                        <a:rPr lang="en-US" sz="1800" dirty="0">
                          <a:solidFill>
                            <a:schemeClr val="tx1"/>
                          </a:solidFill>
                        </a:rPr>
                        <a:t>Isotope</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Times New Roman" panose="02020603050405020304"/>
                        </a:defRPr>
                      </a:lvl1pPr>
                      <a:lvl2pPr marL="457200" algn="l" defTabSz="914400" rtl="0" eaLnBrk="1" latinLnBrk="0" hangingPunct="1">
                        <a:defRPr sz="1800" b="1" kern="1200">
                          <a:solidFill>
                            <a:schemeClr val="lt1"/>
                          </a:solidFill>
                          <a:latin typeface="Times New Roman" panose="02020603050405020304"/>
                        </a:defRPr>
                      </a:lvl2pPr>
                      <a:lvl3pPr marL="914400" algn="l" defTabSz="914400" rtl="0" eaLnBrk="1" latinLnBrk="0" hangingPunct="1">
                        <a:defRPr sz="1800" b="1" kern="1200">
                          <a:solidFill>
                            <a:schemeClr val="lt1"/>
                          </a:solidFill>
                          <a:latin typeface="Times New Roman" panose="02020603050405020304"/>
                        </a:defRPr>
                      </a:lvl3pPr>
                      <a:lvl4pPr marL="1371600" algn="l" defTabSz="914400" rtl="0" eaLnBrk="1" latinLnBrk="0" hangingPunct="1">
                        <a:defRPr sz="1800" b="1" kern="1200">
                          <a:solidFill>
                            <a:schemeClr val="lt1"/>
                          </a:solidFill>
                          <a:latin typeface="Times New Roman" panose="02020603050405020304"/>
                        </a:defRPr>
                      </a:lvl4pPr>
                      <a:lvl5pPr marL="1828800" algn="l" defTabSz="914400" rtl="0" eaLnBrk="1" latinLnBrk="0" hangingPunct="1">
                        <a:defRPr sz="1800" b="1" kern="1200">
                          <a:solidFill>
                            <a:schemeClr val="lt1"/>
                          </a:solidFill>
                          <a:latin typeface="Times New Roman" panose="02020603050405020304"/>
                        </a:defRPr>
                      </a:lvl5pPr>
                      <a:lvl6pPr marL="2286000" algn="l" defTabSz="914400" rtl="0" eaLnBrk="1" latinLnBrk="0" hangingPunct="1">
                        <a:defRPr sz="1800" b="1" kern="1200">
                          <a:solidFill>
                            <a:schemeClr val="lt1"/>
                          </a:solidFill>
                          <a:latin typeface="Times New Roman" panose="02020603050405020304"/>
                        </a:defRPr>
                      </a:lvl6pPr>
                      <a:lvl7pPr marL="2743200" algn="l" defTabSz="914400" rtl="0" eaLnBrk="1" latinLnBrk="0" hangingPunct="1">
                        <a:defRPr sz="1800" b="1" kern="1200">
                          <a:solidFill>
                            <a:schemeClr val="lt1"/>
                          </a:solidFill>
                          <a:latin typeface="Times New Roman" panose="02020603050405020304"/>
                        </a:defRPr>
                      </a:lvl7pPr>
                      <a:lvl8pPr marL="3200400" algn="l" defTabSz="914400" rtl="0" eaLnBrk="1" latinLnBrk="0" hangingPunct="1">
                        <a:defRPr sz="1800" b="1" kern="1200">
                          <a:solidFill>
                            <a:schemeClr val="lt1"/>
                          </a:solidFill>
                          <a:latin typeface="Times New Roman" panose="02020603050405020304"/>
                        </a:defRPr>
                      </a:lvl8pPr>
                      <a:lvl9pPr marL="3657600" algn="l" defTabSz="914400" rtl="0" eaLnBrk="1" latinLnBrk="0" hangingPunct="1">
                        <a:defRPr sz="1800" b="1" kern="1200">
                          <a:solidFill>
                            <a:schemeClr val="lt1"/>
                          </a:solidFill>
                          <a:latin typeface="Times New Roman" panose="02020603050405020304"/>
                        </a:defRPr>
                      </a:lvl9pPr>
                    </a:lstStyle>
                    <a:p>
                      <a:pPr algn="ctr">
                        <a:lnSpc>
                          <a:spcPct val="80000"/>
                        </a:lnSpc>
                      </a:pPr>
                      <a:r>
                        <a:rPr lang="en-US" sz="1800" dirty="0">
                          <a:solidFill>
                            <a:schemeClr val="tx1"/>
                          </a:solidFill>
                        </a:rPr>
                        <a:t>Weight Percent</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5259612"/>
                  </a:ext>
                </a:extLst>
              </a:tr>
              <a:tr h="914400">
                <a:tc>
                  <a:txBody>
                    <a:bodyPr/>
                    <a:lstStyle>
                      <a:lvl1pPr marL="0" algn="l" defTabSz="914400" rtl="0" eaLnBrk="1" latinLnBrk="0" hangingPunct="1">
                        <a:defRPr sz="1800" kern="1200">
                          <a:solidFill>
                            <a:schemeClr val="dk1"/>
                          </a:solidFill>
                          <a:latin typeface="Times New Roman" panose="02020603050405020304"/>
                        </a:defRPr>
                      </a:lvl1pPr>
                      <a:lvl2pPr marL="457200" algn="l" defTabSz="914400" rtl="0" eaLnBrk="1" latinLnBrk="0" hangingPunct="1">
                        <a:defRPr sz="1800" kern="1200">
                          <a:solidFill>
                            <a:schemeClr val="dk1"/>
                          </a:solidFill>
                          <a:latin typeface="Times New Roman" panose="02020603050405020304"/>
                        </a:defRPr>
                      </a:lvl2pPr>
                      <a:lvl3pPr marL="914400" algn="l" defTabSz="914400" rtl="0" eaLnBrk="1" latinLnBrk="0" hangingPunct="1">
                        <a:defRPr sz="1800" kern="1200">
                          <a:solidFill>
                            <a:schemeClr val="dk1"/>
                          </a:solidFill>
                          <a:latin typeface="Times New Roman" panose="02020603050405020304"/>
                        </a:defRPr>
                      </a:lvl3pPr>
                      <a:lvl4pPr marL="1371600" algn="l" defTabSz="914400" rtl="0" eaLnBrk="1" latinLnBrk="0" hangingPunct="1">
                        <a:defRPr sz="1800" kern="1200">
                          <a:solidFill>
                            <a:schemeClr val="dk1"/>
                          </a:solidFill>
                          <a:latin typeface="Times New Roman" panose="02020603050405020304"/>
                        </a:defRPr>
                      </a:lvl4pPr>
                      <a:lvl5pPr marL="1828800" algn="l" defTabSz="914400" rtl="0" eaLnBrk="1" latinLnBrk="0" hangingPunct="1">
                        <a:defRPr sz="1800" kern="1200">
                          <a:solidFill>
                            <a:schemeClr val="dk1"/>
                          </a:solidFill>
                          <a:latin typeface="Times New Roman" panose="02020603050405020304"/>
                        </a:defRPr>
                      </a:lvl5pPr>
                      <a:lvl6pPr marL="2286000" algn="l" defTabSz="914400" rtl="0" eaLnBrk="1" latinLnBrk="0" hangingPunct="1">
                        <a:defRPr sz="1800" kern="1200">
                          <a:solidFill>
                            <a:schemeClr val="dk1"/>
                          </a:solidFill>
                          <a:latin typeface="Times New Roman" panose="02020603050405020304"/>
                        </a:defRPr>
                      </a:lvl6pPr>
                      <a:lvl7pPr marL="2743200" algn="l" defTabSz="914400" rtl="0" eaLnBrk="1" latinLnBrk="0" hangingPunct="1">
                        <a:defRPr sz="1800" kern="1200">
                          <a:solidFill>
                            <a:schemeClr val="dk1"/>
                          </a:solidFill>
                          <a:latin typeface="Times New Roman" panose="02020603050405020304"/>
                        </a:defRPr>
                      </a:lvl7pPr>
                      <a:lvl8pPr marL="3200400" algn="l" defTabSz="914400" rtl="0" eaLnBrk="1" latinLnBrk="0" hangingPunct="1">
                        <a:defRPr sz="1800" kern="1200">
                          <a:solidFill>
                            <a:schemeClr val="dk1"/>
                          </a:solidFill>
                          <a:latin typeface="Times New Roman" panose="02020603050405020304"/>
                        </a:defRPr>
                      </a:lvl8pPr>
                      <a:lvl9pPr marL="3657600" algn="l" defTabSz="914400" rtl="0" eaLnBrk="1" latinLnBrk="0" hangingPunct="1">
                        <a:defRPr sz="1800" kern="1200">
                          <a:solidFill>
                            <a:schemeClr val="dk1"/>
                          </a:solidFill>
                          <a:latin typeface="Times New Roman" panose="02020603050405020304"/>
                        </a:defRPr>
                      </a:lvl9pPr>
                    </a:lstStyle>
                    <a:p>
                      <a:pPr algn="ctr">
                        <a:lnSpc>
                          <a:spcPct val="80000"/>
                        </a:lnSpc>
                      </a:pPr>
                      <a:r>
                        <a:rPr lang="en-US" sz="1800" dirty="0">
                          <a:solidFill>
                            <a:schemeClr val="tx1"/>
                          </a:solidFill>
                        </a:rPr>
                        <a:t>Pu-238</a:t>
                      </a:r>
                    </a:p>
                    <a:p>
                      <a:pPr algn="ctr">
                        <a:lnSpc>
                          <a:spcPct val="80000"/>
                        </a:lnSpc>
                      </a:pPr>
                      <a:r>
                        <a:rPr lang="en-US" sz="1800" dirty="0">
                          <a:solidFill>
                            <a:schemeClr val="tx1"/>
                          </a:solidFill>
                        </a:rPr>
                        <a:t>Pu-239</a:t>
                      </a:r>
                    </a:p>
                    <a:p>
                      <a:pPr algn="ctr">
                        <a:lnSpc>
                          <a:spcPct val="80000"/>
                        </a:lnSpc>
                      </a:pPr>
                      <a:r>
                        <a:rPr lang="en-US" sz="1800" dirty="0">
                          <a:solidFill>
                            <a:schemeClr val="tx1"/>
                          </a:solidFill>
                        </a:rPr>
                        <a:t>Pu-240</a:t>
                      </a:r>
                    </a:p>
                    <a:p>
                      <a:pPr algn="ctr">
                        <a:lnSpc>
                          <a:spcPct val="80000"/>
                        </a:lnSpc>
                      </a:pPr>
                      <a:r>
                        <a:rPr lang="en-US" sz="1800" dirty="0">
                          <a:solidFill>
                            <a:schemeClr val="tx1"/>
                          </a:solidFill>
                        </a:rPr>
                        <a:t>Pu-241</a:t>
                      </a:r>
                    </a:p>
                    <a:p>
                      <a:pPr algn="ctr">
                        <a:lnSpc>
                          <a:spcPct val="80000"/>
                        </a:lnSpc>
                      </a:pPr>
                      <a:r>
                        <a:rPr lang="en-US" sz="1800" dirty="0">
                          <a:solidFill>
                            <a:schemeClr val="tx1"/>
                          </a:solidFill>
                        </a:rPr>
                        <a:t>Pu-242</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imes New Roman" panose="02020603050405020304"/>
                        </a:defRPr>
                      </a:lvl1pPr>
                      <a:lvl2pPr marL="457200" algn="l" defTabSz="914400" rtl="0" eaLnBrk="1" latinLnBrk="0" hangingPunct="1">
                        <a:defRPr sz="1800" kern="1200">
                          <a:solidFill>
                            <a:schemeClr val="dk1"/>
                          </a:solidFill>
                          <a:latin typeface="Times New Roman" panose="02020603050405020304"/>
                        </a:defRPr>
                      </a:lvl2pPr>
                      <a:lvl3pPr marL="914400" algn="l" defTabSz="914400" rtl="0" eaLnBrk="1" latinLnBrk="0" hangingPunct="1">
                        <a:defRPr sz="1800" kern="1200">
                          <a:solidFill>
                            <a:schemeClr val="dk1"/>
                          </a:solidFill>
                          <a:latin typeface="Times New Roman" panose="02020603050405020304"/>
                        </a:defRPr>
                      </a:lvl3pPr>
                      <a:lvl4pPr marL="1371600" algn="l" defTabSz="914400" rtl="0" eaLnBrk="1" latinLnBrk="0" hangingPunct="1">
                        <a:defRPr sz="1800" kern="1200">
                          <a:solidFill>
                            <a:schemeClr val="dk1"/>
                          </a:solidFill>
                          <a:latin typeface="Times New Roman" panose="02020603050405020304"/>
                        </a:defRPr>
                      </a:lvl4pPr>
                      <a:lvl5pPr marL="1828800" algn="l" defTabSz="914400" rtl="0" eaLnBrk="1" latinLnBrk="0" hangingPunct="1">
                        <a:defRPr sz="1800" kern="1200">
                          <a:solidFill>
                            <a:schemeClr val="dk1"/>
                          </a:solidFill>
                          <a:latin typeface="Times New Roman" panose="02020603050405020304"/>
                        </a:defRPr>
                      </a:lvl5pPr>
                      <a:lvl6pPr marL="2286000" algn="l" defTabSz="914400" rtl="0" eaLnBrk="1" latinLnBrk="0" hangingPunct="1">
                        <a:defRPr sz="1800" kern="1200">
                          <a:solidFill>
                            <a:schemeClr val="dk1"/>
                          </a:solidFill>
                          <a:latin typeface="Times New Roman" panose="02020603050405020304"/>
                        </a:defRPr>
                      </a:lvl6pPr>
                      <a:lvl7pPr marL="2743200" algn="l" defTabSz="914400" rtl="0" eaLnBrk="1" latinLnBrk="0" hangingPunct="1">
                        <a:defRPr sz="1800" kern="1200">
                          <a:solidFill>
                            <a:schemeClr val="dk1"/>
                          </a:solidFill>
                          <a:latin typeface="Times New Roman" panose="02020603050405020304"/>
                        </a:defRPr>
                      </a:lvl7pPr>
                      <a:lvl8pPr marL="3200400" algn="l" defTabSz="914400" rtl="0" eaLnBrk="1" latinLnBrk="0" hangingPunct="1">
                        <a:defRPr sz="1800" kern="1200">
                          <a:solidFill>
                            <a:schemeClr val="dk1"/>
                          </a:solidFill>
                          <a:latin typeface="Times New Roman" panose="02020603050405020304"/>
                        </a:defRPr>
                      </a:lvl8pPr>
                      <a:lvl9pPr marL="3657600" algn="l" defTabSz="914400" rtl="0" eaLnBrk="1" latinLnBrk="0" hangingPunct="1">
                        <a:defRPr sz="1800" kern="1200">
                          <a:solidFill>
                            <a:schemeClr val="dk1"/>
                          </a:solidFill>
                          <a:latin typeface="Times New Roman" panose="02020603050405020304"/>
                        </a:defRPr>
                      </a:lvl9pPr>
                    </a:lstStyle>
                    <a:p>
                      <a:pPr algn="ctr">
                        <a:lnSpc>
                          <a:spcPct val="80000"/>
                        </a:lnSpc>
                      </a:pPr>
                      <a:r>
                        <a:rPr lang="en-US" sz="1800" dirty="0">
                          <a:solidFill>
                            <a:schemeClr val="tx1"/>
                          </a:solidFill>
                        </a:rPr>
                        <a:t>0.442567%</a:t>
                      </a:r>
                    </a:p>
                    <a:p>
                      <a:pPr algn="ctr">
                        <a:lnSpc>
                          <a:spcPct val="80000"/>
                        </a:lnSpc>
                      </a:pPr>
                      <a:r>
                        <a:rPr lang="en-US" sz="1800" dirty="0">
                          <a:solidFill>
                            <a:schemeClr val="tx1"/>
                          </a:solidFill>
                        </a:rPr>
                        <a:t>79.09877%</a:t>
                      </a:r>
                    </a:p>
                    <a:p>
                      <a:pPr algn="ctr">
                        <a:lnSpc>
                          <a:spcPct val="80000"/>
                        </a:lnSpc>
                      </a:pPr>
                      <a:r>
                        <a:rPr lang="en-US" sz="1800" dirty="0">
                          <a:solidFill>
                            <a:schemeClr val="tx1"/>
                          </a:solidFill>
                        </a:rPr>
                        <a:t>19.03038%</a:t>
                      </a:r>
                    </a:p>
                    <a:p>
                      <a:pPr algn="ctr">
                        <a:lnSpc>
                          <a:spcPct val="80000"/>
                        </a:lnSpc>
                      </a:pPr>
                      <a:r>
                        <a:rPr lang="en-US" sz="1800" dirty="0">
                          <a:solidFill>
                            <a:schemeClr val="tx1"/>
                          </a:solidFill>
                        </a:rPr>
                        <a:t>0.502917%</a:t>
                      </a:r>
                    </a:p>
                    <a:p>
                      <a:pPr algn="ctr">
                        <a:lnSpc>
                          <a:spcPct val="80000"/>
                        </a:lnSpc>
                      </a:pPr>
                      <a:r>
                        <a:rPr lang="en-US" sz="1800" dirty="0">
                          <a:solidFill>
                            <a:schemeClr val="tx1"/>
                          </a:solidFill>
                        </a:rPr>
                        <a:t>0.925367%</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533462159"/>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2F97A1C-3EE3-FE67-4478-F401EBED07C5}"/>
                  </a:ext>
                </a:extLst>
              </p:cNvPr>
              <p:cNvSpPr txBox="1"/>
              <p:nvPr/>
            </p:nvSpPr>
            <p:spPr>
              <a:xfrm>
                <a:off x="224299" y="758588"/>
                <a:ext cx="5099094" cy="5052665"/>
              </a:xfrm>
              <a:prstGeom prst="rect">
                <a:avLst/>
              </a:prstGeom>
              <a:noFill/>
            </p:spPr>
            <p:txBody>
              <a:bodyPr wrap="square">
                <a:spAutoFit/>
              </a:bodyPr>
              <a:lstStyle/>
              <a:p>
                <a:r>
                  <a:rPr lang="en-US" sz="2200" b="1" dirty="0">
                    <a:latin typeface="Arial" panose="020B0604020202020204" pitchFamily="34" charset="0"/>
                    <a:cs typeface="Arial" panose="020B0604020202020204" pitchFamily="34" charset="0"/>
                  </a:rPr>
                  <a:t>Sample:</a:t>
                </a:r>
              </a:p>
              <a:p>
                <a:endParaRPr lang="en-US" sz="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Pu(IV) oxalate calcined to PuO</a:t>
                </a:r>
                <a:r>
                  <a:rPr lang="en-US" sz="2000" baseline="-25000" dirty="0">
                    <a:latin typeface="Arial" panose="020B0604020202020204" pitchFamily="34" charset="0"/>
                    <a:cs typeface="Arial" panose="020B0604020202020204" pitchFamily="34" charset="0"/>
                  </a:rPr>
                  <a:t>2 </a:t>
                </a:r>
              </a:p>
              <a:p>
                <a:pPr marL="285750" indent="-285750">
                  <a:buFont typeface="Arial" panose="020B0604020202020204" pitchFamily="34" charset="0"/>
                  <a:buChar char="•"/>
                </a:pPr>
                <a:endParaRPr lang="en-US" sz="500" baseline="-25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20 mg of PuO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pelletized into disks</a:t>
                </a:r>
              </a:p>
              <a:p>
                <a:endParaRPr lang="en-US" sz="5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LIBS Setup:</a:t>
                </a:r>
              </a:p>
              <a:p>
                <a:endParaRPr lang="en-US" sz="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10 Hz – 1064 nm – 5 ns </a:t>
                </a:r>
                <a:r>
                  <a:rPr lang="en-US" sz="2000" dirty="0" err="1">
                    <a:latin typeface="Arial" panose="020B0604020202020204" pitchFamily="34" charset="0"/>
                    <a:cs typeface="Arial" panose="020B0604020202020204" pitchFamily="34" charset="0"/>
                  </a:rPr>
                  <a:t>Nd:YAG</a:t>
                </a:r>
                <a:r>
                  <a:rPr lang="en-US" sz="2000" dirty="0">
                    <a:latin typeface="Arial" panose="020B0604020202020204" pitchFamily="34" charset="0"/>
                    <a:cs typeface="Arial" panose="020B0604020202020204" pitchFamily="34" charset="0"/>
                  </a:rPr>
                  <a:t> Laser </a:t>
                </a:r>
              </a:p>
              <a:p>
                <a:pPr marL="285750" indent="-285750">
                  <a:buFont typeface="Arial" panose="020B0604020202020204" pitchFamily="34" charset="0"/>
                  <a:buChar char="•"/>
                </a:pPr>
                <a:endParaRPr lang="en-US" sz="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Low energy LIBS (500 </a:t>
                </a:r>
                <a14:m>
                  <m:oMath xmlns:m="http://schemas.openxmlformats.org/officeDocument/2006/math">
                    <m:r>
                      <m:rPr>
                        <m:sty m:val="p"/>
                      </m:rPr>
                      <a:rPr lang="en-US" sz="2000" i="0" smtClean="0">
                        <a:latin typeface="Cambria Math" panose="02040503050406030204" pitchFamily="18" charset="0"/>
                        <a:ea typeface="Cambria Math" panose="02040503050406030204" pitchFamily="18" charset="0"/>
                      </a:rPr>
                      <m:t>μ</m:t>
                    </m:r>
                    <m:r>
                      <m:rPr>
                        <m:sty m:val="p"/>
                      </m:rPr>
                      <a:rPr lang="en-US" sz="2000" b="0" i="0" smtClean="0">
                        <a:latin typeface="Cambria Math" panose="02040503050406030204" pitchFamily="18" charset="0"/>
                        <a:ea typeface="Cambria Math" panose="02040503050406030204" pitchFamily="18" charset="0"/>
                      </a:rPr>
                      <m:t>J</m:t>
                    </m:r>
                  </m:oMath>
                </a14:m>
                <a:r>
                  <a:rPr lang="en-US" sz="2000" dirty="0">
                    <a:latin typeface="Arial" panose="020B0604020202020204" pitchFamily="34" charset="0"/>
                    <a:cs typeface="Arial" panose="020B0604020202020204" pitchFamily="34" charset="0"/>
                  </a:rPr>
                  <a:t>) used to extend the usable lifetime of the limited actinide samples</a:t>
                </a:r>
              </a:p>
              <a:p>
                <a:endParaRPr lang="en-US" sz="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&lt;100 µm spot size</a:t>
                </a:r>
              </a:p>
              <a:p>
                <a:endParaRPr lang="en-US" sz="5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Spectrometer and Emission Lines:</a:t>
                </a:r>
              </a:p>
              <a:p>
                <a:endParaRPr lang="en-US" sz="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Instrumental linewidth at 435.83 nm is either 280 pm FWHM (600 g/mm grating) or 150 pm FWHM (1200 g/mm grating)</a:t>
                </a:r>
              </a:p>
              <a:p>
                <a:endParaRPr lang="en-US" dirty="0"/>
              </a:p>
            </p:txBody>
          </p:sp>
        </mc:Choice>
        <mc:Fallback xmlns="">
          <p:sp>
            <p:nvSpPr>
              <p:cNvPr id="4" name="TextBox 3">
                <a:extLst>
                  <a:ext uri="{FF2B5EF4-FFF2-40B4-BE49-F238E27FC236}">
                    <a16:creationId xmlns:a16="http://schemas.microsoft.com/office/drawing/2014/main" id="{F2F97A1C-3EE3-FE67-4478-F401EBED07C5}"/>
                  </a:ext>
                </a:extLst>
              </p:cNvPr>
              <p:cNvSpPr txBox="1">
                <a:spLocks noRot="1" noChangeAspect="1" noMove="1" noResize="1" noEditPoints="1" noAdjustHandles="1" noChangeArrowheads="1" noChangeShapeType="1" noTextEdit="1"/>
              </p:cNvSpPr>
              <p:nvPr/>
            </p:nvSpPr>
            <p:spPr>
              <a:xfrm>
                <a:off x="224299" y="758588"/>
                <a:ext cx="5099094" cy="5052665"/>
              </a:xfrm>
              <a:prstGeom prst="rect">
                <a:avLst/>
              </a:prstGeom>
              <a:blipFill>
                <a:blip r:embed="rId7"/>
                <a:stretch>
                  <a:fillRect l="-1489" t="-752" r="-2481"/>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3ADC748D-34FE-D24F-354A-B782FB2EE59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9227"/>
          <a:stretch/>
        </p:blipFill>
        <p:spPr>
          <a:xfrm>
            <a:off x="6381962" y="1139100"/>
            <a:ext cx="1726614" cy="1690867"/>
          </a:xfrm>
          <a:prstGeom prst="rect">
            <a:avLst/>
          </a:prstGeom>
        </p:spPr>
      </p:pic>
      <p:pic>
        <p:nvPicPr>
          <p:cNvPr id="1026" name="Picture 2" descr="SRS - Logo Gallery">
            <a:extLst>
              <a:ext uri="{FF2B5EF4-FFF2-40B4-BE49-F238E27FC236}">
                <a16:creationId xmlns:a16="http://schemas.microsoft.com/office/drawing/2014/main" id="{AD94190D-91DA-BFCA-EEF6-BF5F55ADA8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42773" y="625047"/>
            <a:ext cx="3657175" cy="77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413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a:xfrm>
            <a:off x="104119" y="134640"/>
            <a:ext cx="7801164" cy="493767"/>
          </a:xfrm>
        </p:spPr>
        <p:txBody>
          <a:bodyPr>
            <a:noAutofit/>
          </a:bodyPr>
          <a:lstStyle/>
          <a:p>
            <a:r>
              <a:rPr lang="en-US" sz="3000" b="1" dirty="0">
                <a:latin typeface="Times New Roman" panose="02020603050405020304" pitchFamily="18" charset="0"/>
                <a:cs typeface="Times New Roman" panose="02020603050405020304" pitchFamily="18" charset="0"/>
              </a:rPr>
              <a:t>Results: </a:t>
            </a:r>
            <a:r>
              <a:rPr lang="en-US" sz="3000" dirty="0" err="1">
                <a:latin typeface="Times New Roman" panose="02020603050405020304" pitchFamily="18" charset="0"/>
                <a:cs typeface="Times New Roman" panose="02020603050405020304" pitchFamily="18" charset="0"/>
              </a:rPr>
              <a:t>Pu</a:t>
            </a:r>
            <a:r>
              <a:rPr lang="en-US" sz="3000" baseline="-25000" dirty="0" err="1">
                <a:latin typeface="Times New Roman" panose="02020603050405020304" pitchFamily="18" charset="0"/>
                <a:cs typeface="Times New Roman" panose="02020603050405020304" pitchFamily="18" charset="0"/>
              </a:rPr>
              <a:t>x</a:t>
            </a:r>
            <a:r>
              <a:rPr lang="en-US" sz="3000" dirty="0" err="1">
                <a:latin typeface="Times New Roman" panose="02020603050405020304" pitchFamily="18" charset="0"/>
                <a:cs typeface="Times New Roman" panose="02020603050405020304" pitchFamily="18" charset="0"/>
              </a:rPr>
              <a:t>O</a:t>
            </a:r>
            <a:r>
              <a:rPr lang="en-US" sz="3000" baseline="-25000" dirty="0" err="1">
                <a:latin typeface="Times New Roman" panose="02020603050405020304" pitchFamily="18" charset="0"/>
                <a:cs typeface="Times New Roman" panose="02020603050405020304" pitchFamily="18" charset="0"/>
              </a:rPr>
              <a:t>y</a:t>
            </a:r>
            <a:r>
              <a:rPr lang="en-US" sz="3000" dirty="0">
                <a:latin typeface="Times New Roman" panose="02020603050405020304" pitchFamily="18" charset="0"/>
                <a:cs typeface="Times New Roman" panose="02020603050405020304" pitchFamily="18" charset="0"/>
              </a:rPr>
              <a:t> Spectral Signature Identification </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45D36695-64C0-5D18-78A6-833B8F7010C7}"/>
                  </a:ext>
                </a:extLst>
              </p14:cNvPr>
              <p14:cNvContentPartPr/>
              <p14:nvPr/>
            </p14:nvContentPartPr>
            <p14:xfrm>
              <a:off x="3187698" y="-185548"/>
              <a:ext cx="360" cy="360"/>
            </p14:xfrm>
          </p:contentPart>
        </mc:Choice>
        <mc:Fallback xmlns="">
          <p:pic>
            <p:nvPicPr>
              <p:cNvPr id="9" name="Ink 8">
                <a:extLst>
                  <a:ext uri="{FF2B5EF4-FFF2-40B4-BE49-F238E27FC236}">
                    <a16:creationId xmlns:a16="http://schemas.microsoft.com/office/drawing/2014/main" id="{45D36695-64C0-5D18-78A6-833B8F7010C7}"/>
                  </a:ext>
                </a:extLst>
              </p:cNvPr>
              <p:cNvPicPr/>
              <p:nvPr/>
            </p:nvPicPr>
            <p:blipFill>
              <a:blip r:embed="rId6"/>
              <a:stretch>
                <a:fillRect/>
              </a:stretch>
            </p:blipFill>
            <p:spPr>
              <a:xfrm>
                <a:off x="3134058" y="-293188"/>
                <a:ext cx="108000" cy="216000"/>
              </a:xfrm>
              <a:prstGeom prst="rect">
                <a:avLst/>
              </a:prstGeom>
            </p:spPr>
          </p:pic>
        </mc:Fallback>
      </mc:AlternateContent>
      <p:sp>
        <p:nvSpPr>
          <p:cNvPr id="14" name="TextBox 13">
            <a:extLst>
              <a:ext uri="{FF2B5EF4-FFF2-40B4-BE49-F238E27FC236}">
                <a16:creationId xmlns:a16="http://schemas.microsoft.com/office/drawing/2014/main" id="{B675A244-09C6-ACFA-906F-26BAF68E45F7}"/>
              </a:ext>
            </a:extLst>
          </p:cNvPr>
          <p:cNvSpPr txBox="1"/>
          <p:nvPr/>
        </p:nvSpPr>
        <p:spPr>
          <a:xfrm>
            <a:off x="3666037" y="6292473"/>
            <a:ext cx="5303291" cy="430887"/>
          </a:xfrm>
          <a:prstGeom prst="rect">
            <a:avLst/>
          </a:prstGeom>
          <a:noFill/>
        </p:spPr>
        <p:txBody>
          <a:bodyPr wrap="square">
            <a:spAutoFit/>
          </a:bodyPr>
          <a:lstStyle/>
          <a:p>
            <a:pPr algn="just"/>
            <a:r>
              <a:rPr lang="en-US" sz="1100" b="0" i="0" dirty="0">
                <a:solidFill>
                  <a:schemeClr val="bg1"/>
                </a:solidFill>
                <a:effectLst/>
                <a:latin typeface="Open Sans" panose="020F0502020204030204" pitchFamily="34" charset="0"/>
              </a:rPr>
              <a:t>E Villa-Aleman, EH </a:t>
            </a:r>
            <a:r>
              <a:rPr lang="en-US" sz="1100" b="0" i="0" dirty="0" err="1">
                <a:solidFill>
                  <a:schemeClr val="bg1"/>
                </a:solidFill>
                <a:effectLst/>
                <a:latin typeface="Open Sans" panose="020F0502020204030204" pitchFamily="34" charset="0"/>
              </a:rPr>
              <a:t>Kwapis</a:t>
            </a:r>
            <a:r>
              <a:rPr lang="en-US" sz="1100" dirty="0">
                <a:solidFill>
                  <a:schemeClr val="bg1"/>
                </a:solidFill>
                <a:latin typeface="Open Sans" panose="020F0502020204030204" pitchFamily="34" charset="0"/>
              </a:rPr>
              <a:t>,</a:t>
            </a:r>
            <a:r>
              <a:rPr lang="en-US" sz="1100" b="0" i="0" dirty="0">
                <a:solidFill>
                  <a:schemeClr val="bg1"/>
                </a:solidFill>
                <a:effectLst/>
                <a:latin typeface="Open Sans" panose="020F0502020204030204" pitchFamily="34" charset="0"/>
              </a:rPr>
              <a:t> BJ Foley, </a:t>
            </a:r>
            <a:r>
              <a:rPr lang="en-US" sz="1100" b="0" i="1" dirty="0">
                <a:solidFill>
                  <a:schemeClr val="bg1"/>
                </a:solidFill>
                <a:effectLst/>
                <a:latin typeface="Open Sans" panose="020F0502020204030204" pitchFamily="34" charset="0"/>
              </a:rPr>
              <a:t>et al.</a:t>
            </a:r>
            <a:r>
              <a:rPr lang="en-US" sz="1100" b="0" i="0" dirty="0">
                <a:solidFill>
                  <a:schemeClr val="bg1"/>
                </a:solidFill>
                <a:effectLst/>
                <a:latin typeface="Open Sans" panose="020F0502020204030204" pitchFamily="34" charset="0"/>
              </a:rPr>
              <a:t> Laser-Induced Plasmas of Plutonium Dioxide in a Double-Walled Cell. </a:t>
            </a:r>
            <a:r>
              <a:rPr lang="en-US" sz="1100" b="0" i="1" dirty="0">
                <a:solidFill>
                  <a:schemeClr val="bg1"/>
                </a:solidFill>
                <a:effectLst/>
                <a:latin typeface="Open Sans" panose="020B0606030504020204" pitchFamily="34" charset="0"/>
              </a:rPr>
              <a:t>Applied Spectroscopy</a:t>
            </a:r>
            <a:r>
              <a:rPr lang="en-US" sz="1100" b="0" i="0" dirty="0">
                <a:solidFill>
                  <a:schemeClr val="bg1"/>
                </a:solidFill>
                <a:effectLst/>
                <a:latin typeface="Open Sans" panose="020B0606030504020204" pitchFamily="34" charset="0"/>
              </a:rPr>
              <a:t>. 2024;78(4):412-422. </a:t>
            </a:r>
            <a:endParaRPr lang="en-US" sz="1100" dirty="0">
              <a:solidFill>
                <a:schemeClr val="bg1"/>
              </a:solidFill>
            </a:endParaRPr>
          </a:p>
        </p:txBody>
      </p:sp>
      <p:sp>
        <p:nvSpPr>
          <p:cNvPr id="16" name="Content Placeholder 2">
            <a:extLst>
              <a:ext uri="{FF2B5EF4-FFF2-40B4-BE49-F238E27FC236}">
                <a16:creationId xmlns:a16="http://schemas.microsoft.com/office/drawing/2014/main" id="{2D333CA1-EA69-AD2F-18AE-6ECDCDF9AE51}"/>
              </a:ext>
            </a:extLst>
          </p:cNvPr>
          <p:cNvSpPr>
            <a:spLocks noGrp="1"/>
          </p:cNvSpPr>
          <p:nvPr>
            <p:ph idx="1"/>
          </p:nvPr>
        </p:nvSpPr>
        <p:spPr>
          <a:xfrm>
            <a:off x="282867" y="935463"/>
            <a:ext cx="5809662" cy="4775166"/>
          </a:xfrm>
        </p:spPr>
        <p:txBody>
          <a:bodyPr>
            <a:noAutofit/>
          </a:bodyPr>
          <a:lstStyle/>
          <a:p>
            <a:pPr>
              <a:lnSpc>
                <a:spcPct val="90000"/>
              </a:lnSpc>
              <a:spcBef>
                <a:spcPts val="600"/>
              </a:spcBef>
              <a:spcAft>
                <a:spcPts val="0"/>
              </a:spcAft>
            </a:pPr>
            <a:r>
              <a:rPr lang="en-US" sz="2200" dirty="0">
                <a:latin typeface="Arial" panose="020B0604020202020204" pitchFamily="34" charset="0"/>
                <a:cs typeface="Arial" panose="020B0604020202020204" pitchFamily="34" charset="0"/>
              </a:rPr>
              <a:t>LIBS measurements are performed within a controlled atmosphere</a:t>
            </a:r>
          </a:p>
          <a:p>
            <a:pPr lvl="1">
              <a:lnSpc>
                <a:spcPct val="90000"/>
              </a:lnSpc>
              <a:spcBef>
                <a:spcPts val="600"/>
              </a:spcBef>
              <a:spcAft>
                <a:spcPts val="0"/>
              </a:spcAft>
            </a:pPr>
            <a:r>
              <a:rPr lang="en-US" sz="2200" dirty="0">
                <a:latin typeface="Arial" panose="020B0604020202020204" pitchFamily="34" charset="0"/>
                <a:cs typeface="Arial" panose="020B0604020202020204" pitchFamily="34" charset="0"/>
              </a:rPr>
              <a:t>760 Torr air</a:t>
            </a:r>
          </a:p>
          <a:p>
            <a:pPr>
              <a:lnSpc>
                <a:spcPct val="90000"/>
              </a:lnSpc>
              <a:spcBef>
                <a:spcPts val="600"/>
              </a:spcBef>
              <a:spcAft>
                <a:spcPts val="0"/>
              </a:spcAft>
            </a:pPr>
            <a:r>
              <a:rPr lang="en-US" sz="2200" dirty="0">
                <a:latin typeface="Arial" panose="020B0604020202020204" pitchFamily="34" charset="0"/>
                <a:cs typeface="Arial" panose="020B0604020202020204" pitchFamily="34" charset="0"/>
              </a:rPr>
              <a:t>Possible chemical reactions include the formation of either </a:t>
            </a:r>
            <a:r>
              <a:rPr lang="en-US" sz="2200" dirty="0" err="1">
                <a:latin typeface="Arial" panose="020B0604020202020204" pitchFamily="34" charset="0"/>
                <a:cs typeface="Arial" panose="020B0604020202020204" pitchFamily="34" charset="0"/>
              </a:rPr>
              <a:t>Pu</a:t>
            </a:r>
            <a:r>
              <a:rPr lang="en-US" sz="2200" baseline="-25000" dirty="0" err="1">
                <a:latin typeface="Arial" panose="020B0604020202020204" pitchFamily="34" charset="0"/>
                <a:cs typeface="Arial" panose="020B0604020202020204" pitchFamily="34" charset="0"/>
              </a:rPr>
              <a:t>x</a:t>
            </a:r>
            <a:r>
              <a:rPr lang="en-US" sz="2200" dirty="0" err="1">
                <a:latin typeface="Arial" panose="020B0604020202020204" pitchFamily="34" charset="0"/>
                <a:cs typeface="Arial" panose="020B0604020202020204" pitchFamily="34" charset="0"/>
              </a:rPr>
              <a:t>N</a:t>
            </a:r>
            <a:r>
              <a:rPr lang="en-US" sz="2200" baseline="-25000" dirty="0" err="1">
                <a:latin typeface="Arial" panose="020B0604020202020204" pitchFamily="34" charset="0"/>
                <a:cs typeface="Arial" panose="020B0604020202020204" pitchFamily="34" charset="0"/>
              </a:rPr>
              <a:t>y</a:t>
            </a:r>
            <a:r>
              <a:rPr lang="en-US" sz="2200" dirty="0">
                <a:latin typeface="Arial" panose="020B0604020202020204" pitchFamily="34" charset="0"/>
                <a:cs typeface="Arial" panose="020B0604020202020204" pitchFamily="34" charset="0"/>
              </a:rPr>
              <a:t> or </a:t>
            </a:r>
            <a:r>
              <a:rPr lang="en-US" sz="2200" dirty="0" err="1">
                <a:latin typeface="Arial" panose="020B0604020202020204" pitchFamily="34" charset="0"/>
                <a:cs typeface="Arial" panose="020B0604020202020204" pitchFamily="34" charset="0"/>
              </a:rPr>
              <a:t>Pu</a:t>
            </a:r>
            <a:r>
              <a:rPr lang="en-US" sz="2200" baseline="-25000" dirty="0" err="1">
                <a:latin typeface="Arial" panose="020B0604020202020204" pitchFamily="34" charset="0"/>
                <a:cs typeface="Arial" panose="020B0604020202020204" pitchFamily="34" charset="0"/>
              </a:rPr>
              <a:t>x</a:t>
            </a:r>
            <a:r>
              <a:rPr lang="en-US" sz="2200" dirty="0" err="1">
                <a:latin typeface="Arial" panose="020B0604020202020204" pitchFamily="34" charset="0"/>
                <a:cs typeface="Arial" panose="020B0604020202020204" pitchFamily="34" charset="0"/>
              </a:rPr>
              <a:t>O</a:t>
            </a:r>
            <a:r>
              <a:rPr lang="en-US" sz="2200" baseline="-25000" dirty="0" err="1">
                <a:latin typeface="Arial" panose="020B0604020202020204" pitchFamily="34" charset="0"/>
                <a:cs typeface="Arial" panose="020B0604020202020204" pitchFamily="34" charset="0"/>
              </a:rPr>
              <a:t>y</a:t>
            </a:r>
            <a:endParaRPr lang="en-US" sz="2200" dirty="0">
              <a:latin typeface="Arial" panose="020B0604020202020204" pitchFamily="34" charset="0"/>
              <a:cs typeface="Arial" panose="020B0604020202020204" pitchFamily="34" charset="0"/>
            </a:endParaRPr>
          </a:p>
          <a:p>
            <a:pPr lvl="1">
              <a:lnSpc>
                <a:spcPct val="90000"/>
              </a:lnSpc>
              <a:spcBef>
                <a:spcPts val="600"/>
              </a:spcBef>
              <a:spcAft>
                <a:spcPts val="0"/>
              </a:spcAft>
            </a:pPr>
            <a:r>
              <a:rPr lang="en-US" sz="2200" dirty="0">
                <a:latin typeface="Arial" panose="020B0604020202020204" pitchFamily="34" charset="0"/>
                <a:cs typeface="Arial" panose="020B0604020202020204" pitchFamily="34" charset="0"/>
              </a:rPr>
              <a:t>Formation of </a:t>
            </a:r>
            <a:r>
              <a:rPr lang="en-US" sz="2200" b="1" u="sng" dirty="0">
                <a:latin typeface="Arial" panose="020B0604020202020204" pitchFamily="34" charset="0"/>
                <a:cs typeface="Arial" panose="020B0604020202020204" pitchFamily="34" charset="0"/>
              </a:rPr>
              <a:t>oxides</a:t>
            </a:r>
            <a:r>
              <a:rPr lang="en-US" sz="2200" dirty="0">
                <a:latin typeface="Arial" panose="020B0604020202020204" pitchFamily="34" charset="0"/>
                <a:cs typeface="Arial" panose="020B0604020202020204" pitchFamily="34" charset="0"/>
              </a:rPr>
              <a:t> is typically strongly favored over the formation of nitrides for metal and U LPPs</a:t>
            </a:r>
          </a:p>
          <a:p>
            <a:pPr>
              <a:lnSpc>
                <a:spcPct val="90000"/>
              </a:lnSpc>
              <a:spcBef>
                <a:spcPts val="600"/>
              </a:spcBef>
              <a:spcAft>
                <a:spcPts val="0"/>
              </a:spcAft>
            </a:pPr>
            <a:r>
              <a:rPr lang="en-US" sz="2200" dirty="0">
                <a:latin typeface="Arial" panose="020B0604020202020204" pitchFamily="34" charset="0"/>
                <a:cs typeface="Arial" panose="020B0604020202020204" pitchFamily="34" charset="0"/>
              </a:rPr>
              <a:t>Triangular molecular features identified very likely represent several </a:t>
            </a:r>
            <a:r>
              <a:rPr lang="en-US" sz="2200" dirty="0" err="1">
                <a:latin typeface="Arial" panose="020B0604020202020204" pitchFamily="34" charset="0"/>
                <a:cs typeface="Arial" panose="020B0604020202020204" pitchFamily="34" charset="0"/>
              </a:rPr>
              <a:t>Pu</a:t>
            </a:r>
            <a:r>
              <a:rPr lang="en-US" sz="2200" baseline="-25000" dirty="0" err="1">
                <a:latin typeface="Arial" panose="020B0604020202020204" pitchFamily="34" charset="0"/>
                <a:cs typeface="Arial" panose="020B0604020202020204" pitchFamily="34" charset="0"/>
              </a:rPr>
              <a:t>x</a:t>
            </a:r>
            <a:r>
              <a:rPr lang="en-US" sz="2200" dirty="0" err="1">
                <a:latin typeface="Arial" panose="020B0604020202020204" pitchFamily="34" charset="0"/>
                <a:cs typeface="Arial" panose="020B0604020202020204" pitchFamily="34" charset="0"/>
              </a:rPr>
              <a:t>O</a:t>
            </a:r>
            <a:r>
              <a:rPr lang="en-US" sz="2200" baseline="-25000" dirty="0" err="1">
                <a:latin typeface="Arial" panose="020B0604020202020204" pitchFamily="34" charset="0"/>
                <a:cs typeface="Arial" panose="020B0604020202020204" pitchFamily="34" charset="0"/>
              </a:rPr>
              <a:t>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ro</a:t>
            </a:r>
            <a:r>
              <a:rPr lang="en-US" sz="2200" dirty="0">
                <a:latin typeface="Arial" panose="020B0604020202020204" pitchFamily="34" charset="0"/>
                <a:cs typeface="Arial" panose="020B0604020202020204" pitchFamily="34" charset="0"/>
              </a:rPr>
              <a:t>-vibronic transitions</a:t>
            </a:r>
          </a:p>
          <a:p>
            <a:pPr>
              <a:spcBef>
                <a:spcPts val="600"/>
              </a:spcBef>
            </a:pPr>
            <a:r>
              <a:rPr lang="en-US" sz="2200" dirty="0">
                <a:latin typeface="Arial" panose="020B0604020202020204" pitchFamily="34" charset="0"/>
                <a:cs typeface="Arial" panose="020B0604020202020204" pitchFamily="34" charset="0"/>
              </a:rPr>
              <a:t>Successful identification of multiple </a:t>
            </a:r>
            <a:r>
              <a:rPr lang="en-US" sz="2200" dirty="0" err="1">
                <a:latin typeface="Arial" panose="020B0604020202020204" pitchFamily="34" charset="0"/>
                <a:cs typeface="Arial" panose="020B0604020202020204" pitchFamily="34" charset="0"/>
              </a:rPr>
              <a:t>Pu</a:t>
            </a:r>
            <a:r>
              <a:rPr lang="en-US" sz="2200" baseline="-25000" dirty="0" err="1">
                <a:latin typeface="Arial" panose="020B0604020202020204" pitchFamily="34" charset="0"/>
                <a:cs typeface="Arial" panose="020B0604020202020204" pitchFamily="34" charset="0"/>
              </a:rPr>
              <a:t>x</a:t>
            </a:r>
            <a:r>
              <a:rPr lang="en-US" sz="2200" dirty="0" err="1">
                <a:latin typeface="Arial" panose="020B0604020202020204" pitchFamily="34" charset="0"/>
                <a:cs typeface="Arial" panose="020B0604020202020204" pitchFamily="34" charset="0"/>
              </a:rPr>
              <a:t>O</a:t>
            </a:r>
            <a:r>
              <a:rPr lang="en-US" sz="2200" baseline="-25000" dirty="0" err="1">
                <a:latin typeface="Arial" panose="020B0604020202020204" pitchFamily="34" charset="0"/>
                <a:cs typeface="Arial" panose="020B0604020202020204" pitchFamily="34" charset="0"/>
              </a:rPr>
              <a:t>y</a:t>
            </a:r>
            <a:r>
              <a:rPr lang="en-US" sz="2200" baseline="-250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bands at lower wavelength in the visible region than previously reported </a:t>
            </a:r>
          </a:p>
          <a:p>
            <a:pPr marL="0" indent="0">
              <a:lnSpc>
                <a:spcPct val="90000"/>
              </a:lnSpc>
              <a:spcBef>
                <a:spcPts val="600"/>
              </a:spcBef>
              <a:spcAft>
                <a:spcPts val="0"/>
              </a:spcAft>
              <a:buNone/>
            </a:pPr>
            <a:endParaRPr lang="en-US" sz="2200"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0EA7682A-871C-6E8C-4602-43A8D3A7DAB3}"/>
              </a:ext>
            </a:extLst>
          </p:cNvPr>
          <p:cNvGrpSpPr/>
          <p:nvPr/>
        </p:nvGrpSpPr>
        <p:grpSpPr>
          <a:xfrm>
            <a:off x="6317683" y="1030410"/>
            <a:ext cx="5591450" cy="4246128"/>
            <a:chOff x="6307048" y="1108615"/>
            <a:chExt cx="5190526" cy="4022326"/>
          </a:xfrm>
        </p:grpSpPr>
        <p:pic>
          <p:nvPicPr>
            <p:cNvPr id="6" name="Picture 5">
              <a:extLst>
                <a:ext uri="{FF2B5EF4-FFF2-40B4-BE49-F238E27FC236}">
                  <a16:creationId xmlns:a16="http://schemas.microsoft.com/office/drawing/2014/main" id="{AC13C7F9-5C17-3FE4-417D-8E856D853BD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307048" y="1108615"/>
              <a:ext cx="5190526" cy="4022326"/>
            </a:xfrm>
            <a:prstGeom prst="rect">
              <a:avLst/>
            </a:prstGeom>
          </p:spPr>
        </p:pic>
        <p:sp>
          <p:nvSpPr>
            <p:cNvPr id="10" name="Rectangle 9">
              <a:extLst>
                <a:ext uri="{FF2B5EF4-FFF2-40B4-BE49-F238E27FC236}">
                  <a16:creationId xmlns:a16="http://schemas.microsoft.com/office/drawing/2014/main" id="{66548904-498C-3EAF-F1CB-60186B6F7A44}"/>
                </a:ext>
              </a:extLst>
            </p:cNvPr>
            <p:cNvSpPr/>
            <p:nvPr/>
          </p:nvSpPr>
          <p:spPr>
            <a:xfrm>
              <a:off x="7045569" y="1969477"/>
              <a:ext cx="328247" cy="398585"/>
            </a:xfrm>
            <a:prstGeom prst="rect">
              <a:avLst/>
            </a:prstGeom>
            <a:solidFill>
              <a:srgbClr val="FFFF00">
                <a:alpha val="3806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481EEDC-C425-A691-4E74-BDAD1A1D0C38}"/>
                </a:ext>
              </a:extLst>
            </p:cNvPr>
            <p:cNvSpPr/>
            <p:nvPr/>
          </p:nvSpPr>
          <p:spPr>
            <a:xfrm rot="19905686">
              <a:off x="7914788" y="2930072"/>
              <a:ext cx="625674" cy="398585"/>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5E4AF42-FC9D-5B97-510F-9203564C1704}"/>
                </a:ext>
              </a:extLst>
            </p:cNvPr>
            <p:cNvSpPr txBox="1"/>
            <p:nvPr/>
          </p:nvSpPr>
          <p:spPr>
            <a:xfrm>
              <a:off x="6951817" y="3843608"/>
              <a:ext cx="2626367" cy="646331"/>
            </a:xfrm>
            <a:prstGeom prst="rect">
              <a:avLst/>
            </a:prstGeom>
            <a:noFill/>
          </p:spPr>
          <p:txBody>
            <a:bodyPr wrap="square" rtlCol="0">
              <a:spAutoFit/>
            </a:bodyPr>
            <a:lstStyle/>
            <a:p>
              <a:pPr algn="ctr"/>
              <a:r>
                <a:rPr lang="en-US" dirty="0">
                  <a:highlight>
                    <a:srgbClr val="FFFA97"/>
                  </a:highlight>
                  <a:latin typeface="Times New Roman" panose="02020603050405020304" pitchFamily="18" charset="0"/>
                  <a:cs typeface="Times New Roman" panose="02020603050405020304" pitchFamily="18" charset="0"/>
                </a:rPr>
                <a:t>Previously unidentified </a:t>
              </a:r>
              <a:r>
                <a:rPr lang="en-US" dirty="0" err="1">
                  <a:highlight>
                    <a:srgbClr val="FFFA97"/>
                  </a:highlight>
                  <a:latin typeface="Times New Roman" panose="02020603050405020304" pitchFamily="18" charset="0"/>
                  <a:cs typeface="Times New Roman" panose="02020603050405020304" pitchFamily="18" charset="0"/>
                </a:rPr>
                <a:t>Pu</a:t>
              </a:r>
              <a:r>
                <a:rPr lang="en-US" baseline="-25000" dirty="0" err="1">
                  <a:highlight>
                    <a:srgbClr val="FFFA97"/>
                  </a:highlight>
                  <a:latin typeface="Times New Roman" panose="02020603050405020304" pitchFamily="18" charset="0"/>
                  <a:cs typeface="Times New Roman" panose="02020603050405020304" pitchFamily="18" charset="0"/>
                </a:rPr>
                <a:t>x</a:t>
              </a:r>
              <a:r>
                <a:rPr lang="en-US" dirty="0" err="1">
                  <a:highlight>
                    <a:srgbClr val="FFFA97"/>
                  </a:highlight>
                  <a:latin typeface="Times New Roman" panose="02020603050405020304" pitchFamily="18" charset="0"/>
                  <a:cs typeface="Times New Roman" panose="02020603050405020304" pitchFamily="18" charset="0"/>
                </a:rPr>
                <a:t>O</a:t>
              </a:r>
              <a:r>
                <a:rPr lang="en-US" baseline="-25000" dirty="0" err="1">
                  <a:highlight>
                    <a:srgbClr val="FFFA97"/>
                  </a:highlight>
                  <a:latin typeface="Times New Roman" panose="02020603050405020304" pitchFamily="18" charset="0"/>
                  <a:cs typeface="Times New Roman" panose="02020603050405020304" pitchFamily="18" charset="0"/>
                </a:rPr>
                <a:t>y</a:t>
              </a:r>
              <a:r>
                <a:rPr lang="en-US" dirty="0">
                  <a:highlight>
                    <a:srgbClr val="FFFA97"/>
                  </a:highlight>
                  <a:latin typeface="Times New Roman" panose="02020603050405020304" pitchFamily="18" charset="0"/>
                  <a:cs typeface="Times New Roman" panose="02020603050405020304" pitchFamily="18" charset="0"/>
                </a:rPr>
                <a:t> bands</a:t>
              </a:r>
            </a:p>
          </p:txBody>
        </p:sp>
      </p:grpSp>
    </p:spTree>
    <p:extLst>
      <p:ext uri="{BB962C8B-B14F-4D97-AF65-F5344CB8AC3E}">
        <p14:creationId xmlns:p14="http://schemas.microsoft.com/office/powerpoint/2010/main" val="276678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BDA6C686-BC60-BC7A-108C-717E1BAA0E5D}"/>
              </a:ext>
            </a:extLst>
          </p:cNvPr>
          <p:cNvSpPr txBox="1"/>
          <p:nvPr/>
        </p:nvSpPr>
        <p:spPr>
          <a:xfrm>
            <a:off x="8949770" y="184658"/>
            <a:ext cx="768159" cy="400110"/>
          </a:xfrm>
          <a:prstGeom prst="rect">
            <a:avLst/>
          </a:prstGeom>
          <a:noFill/>
        </p:spPr>
        <p:txBody>
          <a:bodyPr wrap="none" rtlCol="0">
            <a:spAutoFit/>
          </a:bodyPr>
          <a:lstStyle/>
          <a:p>
            <a:pPr algn="l"/>
            <a:r>
              <a:rPr lang="en-US" sz="2000" b="1" dirty="0" err="1">
                <a:highlight>
                  <a:srgbClr val="FBC49B"/>
                </a:highlight>
                <a:latin typeface="Times New Roman" panose="02020603050405020304" pitchFamily="18" charset="0"/>
                <a:cs typeface="Times New Roman" panose="02020603050405020304" pitchFamily="18" charset="0"/>
              </a:rPr>
              <a:t>PuO</a:t>
            </a:r>
            <a:r>
              <a:rPr lang="en-US" sz="2000" b="1" baseline="-25000" dirty="0" err="1">
                <a:highlight>
                  <a:srgbClr val="FBC49B"/>
                </a:highlight>
                <a:latin typeface="Times New Roman" panose="02020603050405020304" pitchFamily="18" charset="0"/>
                <a:cs typeface="Times New Roman" panose="02020603050405020304" pitchFamily="18" charset="0"/>
              </a:rPr>
              <a:t>x</a:t>
            </a:r>
            <a:endParaRPr lang="en-US" sz="2000" b="1" dirty="0">
              <a:highlight>
                <a:srgbClr val="FBC49B"/>
              </a:highlight>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58DCB37-18A0-F1AB-5003-3464C6E9F6A2}"/>
              </a:ext>
            </a:extLst>
          </p:cNvPr>
          <p:cNvSpPr txBox="1"/>
          <p:nvPr/>
        </p:nvSpPr>
        <p:spPr>
          <a:xfrm>
            <a:off x="10140946" y="169710"/>
            <a:ext cx="768159" cy="400110"/>
          </a:xfrm>
          <a:prstGeom prst="rect">
            <a:avLst/>
          </a:prstGeom>
          <a:noFill/>
        </p:spPr>
        <p:txBody>
          <a:bodyPr wrap="none" rtlCol="0">
            <a:spAutoFit/>
          </a:bodyPr>
          <a:lstStyle/>
          <a:p>
            <a:pPr algn="l"/>
            <a:r>
              <a:rPr lang="en-US" sz="2000" b="1" dirty="0" err="1">
                <a:highlight>
                  <a:srgbClr val="FBC49B"/>
                </a:highlight>
                <a:latin typeface="Times New Roman" panose="02020603050405020304" pitchFamily="18" charset="0"/>
                <a:cs typeface="Times New Roman" panose="02020603050405020304" pitchFamily="18" charset="0"/>
              </a:rPr>
              <a:t>PuO</a:t>
            </a:r>
            <a:r>
              <a:rPr lang="en-US" sz="2000" b="1" baseline="-25000" dirty="0" err="1">
                <a:highlight>
                  <a:srgbClr val="FBC49B"/>
                </a:highlight>
                <a:latin typeface="Times New Roman" panose="02020603050405020304" pitchFamily="18" charset="0"/>
                <a:cs typeface="Times New Roman" panose="02020603050405020304" pitchFamily="18" charset="0"/>
              </a:rPr>
              <a:t>x</a:t>
            </a:r>
            <a:endParaRPr lang="en-US" sz="2000" b="1" dirty="0">
              <a:highlight>
                <a:srgbClr val="FBC49B"/>
              </a:highlight>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8D4190A1-BE39-F27F-3DB4-3B1C2FC4E6F3}"/>
              </a:ext>
            </a:extLst>
          </p:cNvPr>
          <p:cNvGrpSpPr/>
          <p:nvPr/>
        </p:nvGrpSpPr>
        <p:grpSpPr>
          <a:xfrm>
            <a:off x="8247340" y="579173"/>
            <a:ext cx="3580504" cy="5521824"/>
            <a:chOff x="2628835" y="386544"/>
            <a:chExt cx="2678108" cy="4756956"/>
          </a:xfrm>
        </p:grpSpPr>
        <p:pic>
          <p:nvPicPr>
            <p:cNvPr id="49" name="Picture 48">
              <a:extLst>
                <a:ext uri="{FF2B5EF4-FFF2-40B4-BE49-F238E27FC236}">
                  <a16:creationId xmlns:a16="http://schemas.microsoft.com/office/drawing/2014/main" id="{98BAF87B-63F4-E16C-3735-B83EF220120C}"/>
                </a:ext>
              </a:extLst>
            </p:cNvPr>
            <p:cNvPicPr>
              <a:picLocks noChangeAspect="1"/>
            </p:cNvPicPr>
            <p:nvPr/>
          </p:nvPicPr>
          <p:blipFill>
            <a:blip r:embed="rId3"/>
            <a:stretch>
              <a:fillRect/>
            </a:stretch>
          </p:blipFill>
          <p:spPr>
            <a:xfrm>
              <a:off x="2628835" y="386544"/>
              <a:ext cx="2678108" cy="4756956"/>
            </a:xfrm>
            <a:prstGeom prst="rect">
              <a:avLst/>
            </a:prstGeom>
          </p:spPr>
        </p:pic>
        <p:sp>
          <p:nvSpPr>
            <p:cNvPr id="50" name="Rectangle 49">
              <a:extLst>
                <a:ext uri="{FF2B5EF4-FFF2-40B4-BE49-F238E27FC236}">
                  <a16:creationId xmlns:a16="http://schemas.microsoft.com/office/drawing/2014/main" id="{B2292367-FF06-2B39-4D31-0999DD723D0C}"/>
                </a:ext>
              </a:extLst>
            </p:cNvPr>
            <p:cNvSpPr/>
            <p:nvPr/>
          </p:nvSpPr>
          <p:spPr>
            <a:xfrm>
              <a:off x="4126875" y="464949"/>
              <a:ext cx="64008" cy="4230015"/>
            </a:xfrm>
            <a:prstGeom prst="rect">
              <a:avLst/>
            </a:prstGeom>
            <a:solidFill>
              <a:srgbClr val="FF591A">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0" fontAlgn="base" hangingPunct="0">
                <a:spcBef>
                  <a:spcPct val="0"/>
                </a:spcBef>
                <a:spcAft>
                  <a:spcPct val="0"/>
                </a:spcAft>
              </a:pPr>
              <a:endParaRPr lang="en-US" sz="2400">
                <a:solidFill>
                  <a:prstClr val="white"/>
                </a:solidFill>
                <a:latin typeface="Times New Roman" panose="02020603050405020304"/>
              </a:endParaRPr>
            </a:p>
          </p:txBody>
        </p:sp>
        <p:sp>
          <p:nvSpPr>
            <p:cNvPr id="51" name="Rectangle 50">
              <a:extLst>
                <a:ext uri="{FF2B5EF4-FFF2-40B4-BE49-F238E27FC236}">
                  <a16:creationId xmlns:a16="http://schemas.microsoft.com/office/drawing/2014/main" id="{19F76D7F-B750-35B8-F2DD-F53B1772F556}"/>
                </a:ext>
              </a:extLst>
            </p:cNvPr>
            <p:cNvSpPr/>
            <p:nvPr/>
          </p:nvSpPr>
          <p:spPr>
            <a:xfrm>
              <a:off x="4275809" y="469366"/>
              <a:ext cx="91440" cy="4230015"/>
            </a:xfrm>
            <a:prstGeom prst="rect">
              <a:avLst/>
            </a:prstGeom>
            <a:solidFill>
              <a:srgbClr val="FF591A">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0" fontAlgn="base" hangingPunct="0">
                <a:spcBef>
                  <a:spcPct val="0"/>
                </a:spcBef>
                <a:spcAft>
                  <a:spcPct val="0"/>
                </a:spcAft>
              </a:pPr>
              <a:endParaRPr lang="en-US" sz="2400">
                <a:solidFill>
                  <a:prstClr val="white"/>
                </a:solidFill>
                <a:latin typeface="Times New Roman" panose="02020603050405020304"/>
              </a:endParaRPr>
            </a:p>
          </p:txBody>
        </p:sp>
        <p:sp>
          <p:nvSpPr>
            <p:cNvPr id="52" name="Rectangle 51">
              <a:extLst>
                <a:ext uri="{FF2B5EF4-FFF2-40B4-BE49-F238E27FC236}">
                  <a16:creationId xmlns:a16="http://schemas.microsoft.com/office/drawing/2014/main" id="{11B1FF70-B6C6-A71B-4F77-368D81657E73}"/>
                </a:ext>
              </a:extLst>
            </p:cNvPr>
            <p:cNvSpPr/>
            <p:nvPr/>
          </p:nvSpPr>
          <p:spPr>
            <a:xfrm>
              <a:off x="4494809" y="462697"/>
              <a:ext cx="73152" cy="4230015"/>
            </a:xfrm>
            <a:prstGeom prst="rect">
              <a:avLst/>
            </a:prstGeom>
            <a:solidFill>
              <a:srgbClr val="FF591A">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0" fontAlgn="base" hangingPunct="0">
                <a:spcBef>
                  <a:spcPct val="0"/>
                </a:spcBef>
                <a:spcAft>
                  <a:spcPct val="0"/>
                </a:spcAft>
              </a:pPr>
              <a:endParaRPr lang="en-US" sz="2400">
                <a:solidFill>
                  <a:prstClr val="white"/>
                </a:solidFill>
                <a:latin typeface="Times New Roman" panose="02020603050405020304"/>
              </a:endParaRPr>
            </a:p>
          </p:txBody>
        </p:sp>
        <p:sp>
          <p:nvSpPr>
            <p:cNvPr id="53" name="Rectangle 52">
              <a:extLst>
                <a:ext uri="{FF2B5EF4-FFF2-40B4-BE49-F238E27FC236}">
                  <a16:creationId xmlns:a16="http://schemas.microsoft.com/office/drawing/2014/main" id="{EF9F875F-CA15-4D70-3C8E-25901C5CBE1F}"/>
                </a:ext>
              </a:extLst>
            </p:cNvPr>
            <p:cNvSpPr/>
            <p:nvPr/>
          </p:nvSpPr>
          <p:spPr>
            <a:xfrm>
              <a:off x="3469640" y="471578"/>
              <a:ext cx="109728" cy="4230015"/>
            </a:xfrm>
            <a:prstGeom prst="rect">
              <a:avLst/>
            </a:prstGeom>
            <a:solidFill>
              <a:srgbClr val="FF591A">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0" fontAlgn="base" hangingPunct="0">
                <a:spcBef>
                  <a:spcPct val="0"/>
                </a:spcBef>
                <a:spcAft>
                  <a:spcPct val="0"/>
                </a:spcAft>
              </a:pPr>
              <a:endParaRPr lang="en-US" sz="2400">
                <a:solidFill>
                  <a:prstClr val="white"/>
                </a:solidFill>
                <a:latin typeface="Times New Roman" panose="02020603050405020304"/>
              </a:endParaRPr>
            </a:p>
          </p:txBody>
        </p:sp>
        <p:sp>
          <p:nvSpPr>
            <p:cNvPr id="54" name="Rectangle 53">
              <a:extLst>
                <a:ext uri="{FF2B5EF4-FFF2-40B4-BE49-F238E27FC236}">
                  <a16:creationId xmlns:a16="http://schemas.microsoft.com/office/drawing/2014/main" id="{DCB0CE03-BA4F-C380-6A58-32C405699909}"/>
                </a:ext>
              </a:extLst>
            </p:cNvPr>
            <p:cNvSpPr/>
            <p:nvPr/>
          </p:nvSpPr>
          <p:spPr>
            <a:xfrm>
              <a:off x="3350367" y="467161"/>
              <a:ext cx="73152" cy="4230015"/>
            </a:xfrm>
            <a:prstGeom prst="rect">
              <a:avLst/>
            </a:prstGeom>
            <a:solidFill>
              <a:srgbClr val="FF591A">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0" fontAlgn="base" hangingPunct="0">
                <a:spcBef>
                  <a:spcPct val="0"/>
                </a:spcBef>
                <a:spcAft>
                  <a:spcPct val="0"/>
                </a:spcAft>
              </a:pPr>
              <a:endParaRPr lang="en-US" sz="2400">
                <a:solidFill>
                  <a:prstClr val="white"/>
                </a:solidFill>
                <a:latin typeface="Times New Roman" panose="02020603050405020304"/>
              </a:endParaRPr>
            </a:p>
          </p:txBody>
        </p:sp>
        <p:sp>
          <p:nvSpPr>
            <p:cNvPr id="55" name="Rectangle 54">
              <a:extLst>
                <a:ext uri="{FF2B5EF4-FFF2-40B4-BE49-F238E27FC236}">
                  <a16:creationId xmlns:a16="http://schemas.microsoft.com/office/drawing/2014/main" id="{E6D1E738-55EB-FBCA-02EC-7FC6103F79D3}"/>
                </a:ext>
              </a:extLst>
            </p:cNvPr>
            <p:cNvSpPr/>
            <p:nvPr/>
          </p:nvSpPr>
          <p:spPr>
            <a:xfrm>
              <a:off x="4618361" y="485978"/>
              <a:ext cx="436039" cy="1908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0" fontAlgn="base" hangingPunct="0">
                <a:spcBef>
                  <a:spcPct val="0"/>
                </a:spcBef>
                <a:spcAft>
                  <a:spcPct val="0"/>
                </a:spcAft>
              </a:pPr>
              <a:endParaRPr lang="en-US" sz="2400">
                <a:solidFill>
                  <a:prstClr val="white"/>
                </a:solidFill>
                <a:latin typeface="Times New Roman" panose="02020603050405020304"/>
              </a:endParaRPr>
            </a:p>
          </p:txBody>
        </p:sp>
        <p:sp>
          <p:nvSpPr>
            <p:cNvPr id="56" name="Rectangle 55">
              <a:extLst>
                <a:ext uri="{FF2B5EF4-FFF2-40B4-BE49-F238E27FC236}">
                  <a16:creationId xmlns:a16="http://schemas.microsoft.com/office/drawing/2014/main" id="{97A133D0-D8AC-90D4-EC9C-EF509CD9580D}"/>
                </a:ext>
              </a:extLst>
            </p:cNvPr>
            <p:cNvSpPr/>
            <p:nvPr/>
          </p:nvSpPr>
          <p:spPr>
            <a:xfrm>
              <a:off x="4600601" y="1211728"/>
              <a:ext cx="436039" cy="1908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0" fontAlgn="base" hangingPunct="0">
                <a:spcBef>
                  <a:spcPct val="0"/>
                </a:spcBef>
                <a:spcAft>
                  <a:spcPct val="0"/>
                </a:spcAft>
              </a:pPr>
              <a:endParaRPr lang="en-US" sz="2400">
                <a:solidFill>
                  <a:prstClr val="white"/>
                </a:solidFill>
                <a:latin typeface="Times New Roman" panose="02020603050405020304"/>
              </a:endParaRPr>
            </a:p>
          </p:txBody>
        </p:sp>
        <p:sp>
          <p:nvSpPr>
            <p:cNvPr id="57" name="Rectangle 56">
              <a:extLst>
                <a:ext uri="{FF2B5EF4-FFF2-40B4-BE49-F238E27FC236}">
                  <a16:creationId xmlns:a16="http://schemas.microsoft.com/office/drawing/2014/main" id="{60FA422A-A2DF-1AB0-A7B3-4781D85DCE0C}"/>
                </a:ext>
              </a:extLst>
            </p:cNvPr>
            <p:cNvSpPr/>
            <p:nvPr/>
          </p:nvSpPr>
          <p:spPr>
            <a:xfrm>
              <a:off x="4607801" y="1906949"/>
              <a:ext cx="436039" cy="1908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0" fontAlgn="base" hangingPunct="0">
                <a:spcBef>
                  <a:spcPct val="0"/>
                </a:spcBef>
                <a:spcAft>
                  <a:spcPct val="0"/>
                </a:spcAft>
              </a:pPr>
              <a:endParaRPr lang="en-US" sz="2400">
                <a:solidFill>
                  <a:prstClr val="white"/>
                </a:solidFill>
                <a:latin typeface="Times New Roman" panose="02020603050405020304"/>
              </a:endParaRPr>
            </a:p>
          </p:txBody>
        </p:sp>
        <p:sp>
          <p:nvSpPr>
            <p:cNvPr id="58" name="Rectangle 57">
              <a:extLst>
                <a:ext uri="{FF2B5EF4-FFF2-40B4-BE49-F238E27FC236}">
                  <a16:creationId xmlns:a16="http://schemas.microsoft.com/office/drawing/2014/main" id="{D0C6347F-6284-DC9C-1199-54118E2460E3}"/>
                </a:ext>
              </a:extLst>
            </p:cNvPr>
            <p:cNvSpPr/>
            <p:nvPr/>
          </p:nvSpPr>
          <p:spPr>
            <a:xfrm>
              <a:off x="4603410" y="2615385"/>
              <a:ext cx="436039" cy="1908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0" fontAlgn="base" hangingPunct="0">
                <a:spcBef>
                  <a:spcPct val="0"/>
                </a:spcBef>
                <a:spcAft>
                  <a:spcPct val="0"/>
                </a:spcAft>
              </a:pPr>
              <a:endParaRPr lang="en-US" sz="2400">
                <a:solidFill>
                  <a:prstClr val="white"/>
                </a:solidFill>
                <a:latin typeface="Times New Roman" panose="02020603050405020304"/>
              </a:endParaRPr>
            </a:p>
          </p:txBody>
        </p:sp>
        <p:sp>
          <p:nvSpPr>
            <p:cNvPr id="59" name="Rectangle 58">
              <a:extLst>
                <a:ext uri="{FF2B5EF4-FFF2-40B4-BE49-F238E27FC236}">
                  <a16:creationId xmlns:a16="http://schemas.microsoft.com/office/drawing/2014/main" id="{F84E6960-F575-4E42-0D58-C844F36A327E}"/>
                </a:ext>
              </a:extLst>
            </p:cNvPr>
            <p:cNvSpPr/>
            <p:nvPr/>
          </p:nvSpPr>
          <p:spPr>
            <a:xfrm>
              <a:off x="4642777" y="3334402"/>
              <a:ext cx="436039" cy="1908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0" fontAlgn="base" hangingPunct="0">
                <a:spcBef>
                  <a:spcPct val="0"/>
                </a:spcBef>
                <a:spcAft>
                  <a:spcPct val="0"/>
                </a:spcAft>
              </a:pPr>
              <a:endParaRPr lang="en-US" sz="2400">
                <a:solidFill>
                  <a:prstClr val="white"/>
                </a:solidFill>
                <a:latin typeface="Times New Roman" panose="02020603050405020304"/>
              </a:endParaRPr>
            </a:p>
          </p:txBody>
        </p:sp>
        <p:sp>
          <p:nvSpPr>
            <p:cNvPr id="60" name="Rectangle 59">
              <a:extLst>
                <a:ext uri="{FF2B5EF4-FFF2-40B4-BE49-F238E27FC236}">
                  <a16:creationId xmlns:a16="http://schemas.microsoft.com/office/drawing/2014/main" id="{3184010E-1BFA-BF5D-CE3D-B42AE6582C2B}"/>
                </a:ext>
              </a:extLst>
            </p:cNvPr>
            <p:cNvSpPr/>
            <p:nvPr/>
          </p:nvSpPr>
          <p:spPr>
            <a:xfrm>
              <a:off x="4640470" y="4036643"/>
              <a:ext cx="436039" cy="1908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0" fontAlgn="base" hangingPunct="0">
                <a:spcBef>
                  <a:spcPct val="0"/>
                </a:spcBef>
                <a:spcAft>
                  <a:spcPct val="0"/>
                </a:spcAft>
              </a:pPr>
              <a:endParaRPr lang="en-US" sz="2400">
                <a:solidFill>
                  <a:prstClr val="white"/>
                </a:solidFill>
                <a:latin typeface="Times New Roman" panose="02020603050405020304"/>
              </a:endParaRPr>
            </a:p>
          </p:txBody>
        </p:sp>
        <p:sp>
          <p:nvSpPr>
            <p:cNvPr id="61" name="TextBox 60">
              <a:extLst>
                <a:ext uri="{FF2B5EF4-FFF2-40B4-BE49-F238E27FC236}">
                  <a16:creationId xmlns:a16="http://schemas.microsoft.com/office/drawing/2014/main" id="{B4B2383A-427E-C8C5-5263-FD9B02E25E30}"/>
                </a:ext>
              </a:extLst>
            </p:cNvPr>
            <p:cNvSpPr txBox="1"/>
            <p:nvPr/>
          </p:nvSpPr>
          <p:spPr>
            <a:xfrm>
              <a:off x="3885510" y="412829"/>
              <a:ext cx="994503" cy="253916"/>
            </a:xfrm>
            <a:prstGeom prst="rect">
              <a:avLst/>
            </a:prstGeom>
            <a:noFill/>
          </p:spPr>
          <p:txBody>
            <a:bodyPr wrap="none" rtlCol="0">
              <a:spAutoFit/>
            </a:bodyPr>
            <a:lstStyle/>
            <a:p>
              <a:pPr defTabSz="609585" eaLnBrk="0" fontAlgn="base" hangingPunct="0">
                <a:spcBef>
                  <a:spcPct val="0"/>
                </a:spcBef>
                <a:spcAft>
                  <a:spcPct val="0"/>
                </a:spcAft>
              </a:pPr>
              <a:r>
                <a:rPr lang="en-US" sz="1600" dirty="0">
                  <a:solidFill>
                    <a:prstClr val="black"/>
                  </a:solidFill>
                  <a:latin typeface="Times New Roman" panose="02020603050405020304"/>
                  <a:ea typeface="MS PGothic" charset="0"/>
                </a:rPr>
                <a:t>300 ns/500 ns</a:t>
              </a:r>
            </a:p>
          </p:txBody>
        </p:sp>
        <p:sp>
          <p:nvSpPr>
            <p:cNvPr id="62" name="TextBox 61">
              <a:extLst>
                <a:ext uri="{FF2B5EF4-FFF2-40B4-BE49-F238E27FC236}">
                  <a16:creationId xmlns:a16="http://schemas.microsoft.com/office/drawing/2014/main" id="{908792F9-4D12-BB9D-135B-E7D794631385}"/>
                </a:ext>
              </a:extLst>
            </p:cNvPr>
            <p:cNvSpPr txBox="1"/>
            <p:nvPr/>
          </p:nvSpPr>
          <p:spPr>
            <a:xfrm>
              <a:off x="3886710" y="1126828"/>
              <a:ext cx="994503" cy="253916"/>
            </a:xfrm>
            <a:prstGeom prst="rect">
              <a:avLst/>
            </a:prstGeom>
            <a:noFill/>
          </p:spPr>
          <p:txBody>
            <a:bodyPr wrap="none" rtlCol="0">
              <a:spAutoFit/>
            </a:bodyPr>
            <a:lstStyle/>
            <a:p>
              <a:pPr defTabSz="609585" eaLnBrk="0" fontAlgn="base" hangingPunct="0">
                <a:spcBef>
                  <a:spcPct val="0"/>
                </a:spcBef>
                <a:spcAft>
                  <a:spcPct val="0"/>
                </a:spcAft>
              </a:pPr>
              <a:r>
                <a:rPr lang="en-US" sz="1600" dirty="0">
                  <a:solidFill>
                    <a:prstClr val="black"/>
                  </a:solidFill>
                  <a:latin typeface="Times New Roman" panose="02020603050405020304"/>
                  <a:ea typeface="MS PGothic" charset="0"/>
                </a:rPr>
                <a:t>500 ns/500 ns</a:t>
              </a:r>
            </a:p>
          </p:txBody>
        </p:sp>
        <p:sp>
          <p:nvSpPr>
            <p:cNvPr id="63" name="TextBox 62">
              <a:extLst>
                <a:ext uri="{FF2B5EF4-FFF2-40B4-BE49-F238E27FC236}">
                  <a16:creationId xmlns:a16="http://schemas.microsoft.com/office/drawing/2014/main" id="{A9D2E8C9-D2D5-C401-E42D-0EFB940023BB}"/>
                </a:ext>
              </a:extLst>
            </p:cNvPr>
            <p:cNvSpPr txBox="1"/>
            <p:nvPr/>
          </p:nvSpPr>
          <p:spPr>
            <a:xfrm>
              <a:off x="3886710" y="1825122"/>
              <a:ext cx="994503" cy="253916"/>
            </a:xfrm>
            <a:prstGeom prst="rect">
              <a:avLst/>
            </a:prstGeom>
            <a:noFill/>
          </p:spPr>
          <p:txBody>
            <a:bodyPr wrap="none" rtlCol="0">
              <a:spAutoFit/>
            </a:bodyPr>
            <a:lstStyle/>
            <a:p>
              <a:pPr defTabSz="609585" eaLnBrk="0" fontAlgn="base" hangingPunct="0">
                <a:spcBef>
                  <a:spcPct val="0"/>
                </a:spcBef>
                <a:spcAft>
                  <a:spcPct val="0"/>
                </a:spcAft>
              </a:pPr>
              <a:r>
                <a:rPr lang="en-US" sz="1600" dirty="0">
                  <a:solidFill>
                    <a:prstClr val="black"/>
                  </a:solidFill>
                  <a:latin typeface="Times New Roman" panose="02020603050405020304"/>
                  <a:ea typeface="MS PGothic" charset="0"/>
                </a:rPr>
                <a:t>700 ns/500 ns</a:t>
              </a:r>
            </a:p>
          </p:txBody>
        </p:sp>
        <p:sp>
          <p:nvSpPr>
            <p:cNvPr id="64" name="TextBox 63">
              <a:extLst>
                <a:ext uri="{FF2B5EF4-FFF2-40B4-BE49-F238E27FC236}">
                  <a16:creationId xmlns:a16="http://schemas.microsoft.com/office/drawing/2014/main" id="{0817863E-3C19-8711-94DA-325BFC36390A}"/>
                </a:ext>
              </a:extLst>
            </p:cNvPr>
            <p:cNvSpPr txBox="1"/>
            <p:nvPr/>
          </p:nvSpPr>
          <p:spPr>
            <a:xfrm>
              <a:off x="3884761" y="2538032"/>
              <a:ext cx="994503" cy="253916"/>
            </a:xfrm>
            <a:prstGeom prst="rect">
              <a:avLst/>
            </a:prstGeom>
            <a:noFill/>
          </p:spPr>
          <p:txBody>
            <a:bodyPr wrap="none" rtlCol="0">
              <a:spAutoFit/>
            </a:bodyPr>
            <a:lstStyle/>
            <a:p>
              <a:pPr defTabSz="609585" eaLnBrk="0" fontAlgn="base" hangingPunct="0">
                <a:spcBef>
                  <a:spcPct val="0"/>
                </a:spcBef>
                <a:spcAft>
                  <a:spcPct val="0"/>
                </a:spcAft>
              </a:pPr>
              <a:r>
                <a:rPr lang="en-US" sz="1600" dirty="0">
                  <a:solidFill>
                    <a:prstClr val="black"/>
                  </a:solidFill>
                  <a:latin typeface="Times New Roman" panose="02020603050405020304"/>
                  <a:ea typeface="MS PGothic" charset="0"/>
                </a:rPr>
                <a:t>900 ns/500 ns</a:t>
              </a:r>
            </a:p>
          </p:txBody>
        </p:sp>
        <p:sp>
          <p:nvSpPr>
            <p:cNvPr id="65" name="TextBox 64">
              <a:extLst>
                <a:ext uri="{FF2B5EF4-FFF2-40B4-BE49-F238E27FC236}">
                  <a16:creationId xmlns:a16="http://schemas.microsoft.com/office/drawing/2014/main" id="{FA84E8DD-EA2B-68DA-EDC0-66AFF240357F}"/>
                </a:ext>
              </a:extLst>
            </p:cNvPr>
            <p:cNvSpPr txBox="1"/>
            <p:nvPr/>
          </p:nvSpPr>
          <p:spPr>
            <a:xfrm>
              <a:off x="3729461" y="3241616"/>
              <a:ext cx="1148391" cy="253916"/>
            </a:xfrm>
            <a:prstGeom prst="rect">
              <a:avLst/>
            </a:prstGeom>
            <a:noFill/>
          </p:spPr>
          <p:txBody>
            <a:bodyPr wrap="none" rtlCol="0">
              <a:spAutoFit/>
            </a:bodyPr>
            <a:lstStyle/>
            <a:p>
              <a:pPr defTabSz="609585" eaLnBrk="0" fontAlgn="base" hangingPunct="0">
                <a:spcBef>
                  <a:spcPct val="0"/>
                </a:spcBef>
                <a:spcAft>
                  <a:spcPct val="0"/>
                </a:spcAft>
              </a:pPr>
              <a:r>
                <a:rPr lang="en-US" sz="1600" dirty="0">
                  <a:solidFill>
                    <a:prstClr val="black"/>
                  </a:solidFill>
                  <a:latin typeface="Times New Roman" panose="02020603050405020304"/>
                  <a:ea typeface="MS PGothic" charset="0"/>
                </a:rPr>
                <a:t>1500 ns/1000 ns</a:t>
              </a:r>
            </a:p>
          </p:txBody>
        </p:sp>
        <p:sp>
          <p:nvSpPr>
            <p:cNvPr id="66" name="TextBox 65">
              <a:extLst>
                <a:ext uri="{FF2B5EF4-FFF2-40B4-BE49-F238E27FC236}">
                  <a16:creationId xmlns:a16="http://schemas.microsoft.com/office/drawing/2014/main" id="{64AF6E08-CA85-AF31-40F7-AA29B3A704A6}"/>
                </a:ext>
              </a:extLst>
            </p:cNvPr>
            <p:cNvSpPr txBox="1"/>
            <p:nvPr/>
          </p:nvSpPr>
          <p:spPr>
            <a:xfrm>
              <a:off x="3728791" y="3949294"/>
              <a:ext cx="1148391" cy="253916"/>
            </a:xfrm>
            <a:prstGeom prst="rect">
              <a:avLst/>
            </a:prstGeom>
            <a:noFill/>
          </p:spPr>
          <p:txBody>
            <a:bodyPr wrap="none" rtlCol="0">
              <a:spAutoFit/>
            </a:bodyPr>
            <a:lstStyle/>
            <a:p>
              <a:pPr defTabSz="609585" eaLnBrk="0" fontAlgn="base" hangingPunct="0">
                <a:spcBef>
                  <a:spcPct val="0"/>
                </a:spcBef>
                <a:spcAft>
                  <a:spcPct val="0"/>
                </a:spcAft>
              </a:pPr>
              <a:r>
                <a:rPr lang="en-US" sz="1600" dirty="0">
                  <a:solidFill>
                    <a:prstClr val="black"/>
                  </a:solidFill>
                  <a:latin typeface="Times New Roman" panose="02020603050405020304"/>
                  <a:ea typeface="MS PGothic" charset="0"/>
                </a:rPr>
                <a:t>1700 ns/1000 ns</a:t>
              </a:r>
            </a:p>
          </p:txBody>
        </p:sp>
      </p:grpSp>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2B69ABBE-4F33-AE85-E7CD-545A7A86AA26}"/>
                  </a:ext>
                </a:extLst>
              </p:cNvPr>
              <p:cNvSpPr>
                <a:spLocks noGrp="1"/>
              </p:cNvSpPr>
              <p:nvPr>
                <p:ph idx="1"/>
              </p:nvPr>
            </p:nvSpPr>
            <p:spPr>
              <a:xfrm>
                <a:off x="308220" y="962894"/>
                <a:ext cx="7631041" cy="4932212"/>
              </a:xfrm>
            </p:spPr>
            <p:txBody>
              <a:bodyPr>
                <a:normAutofit/>
              </a:bodyPr>
              <a:lstStyle/>
              <a:p>
                <a:pPr marL="0" indent="0">
                  <a:buNone/>
                </a:pPr>
                <a:r>
                  <a:rPr lang="en-US" sz="2400" dirty="0">
                    <a:latin typeface="Arial" panose="020B0604020202020204" pitchFamily="34" charset="0"/>
                    <a:cs typeface="Arial" panose="020B0604020202020204" pitchFamily="34" charset="0"/>
                  </a:rPr>
                  <a:t>Phase identification deduced from thermodynamics and dissociation properties of vapor-phase molecules</a:t>
                </a:r>
              </a:p>
              <a:p>
                <a:pPr marL="0" indent="0">
                  <a:buNone/>
                </a:pPr>
                <a:endParaRPr lang="en-US" sz="500" dirty="0">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Molecules with higher dissociation energies form at earlier times when plasma temperature is hotter</a:t>
                </a:r>
              </a:p>
              <a:p>
                <a:pPr lvl="1"/>
                <a:endParaRPr lang="en-US" sz="500" dirty="0">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Theoretical dissociation energies (</a:t>
                </a:r>
                <a14:m>
                  <m:oMath xmlns:m="http://schemas.openxmlformats.org/officeDocument/2006/math">
                    <m:sSub>
                      <m:sSubPr>
                        <m:ctrlPr>
                          <a:rPr lang="en-US" sz="2200" i="1" smtClean="0">
                            <a:latin typeface="Cambria Math" panose="02040503050406030204" pitchFamily="18" charset="0"/>
                          </a:rPr>
                        </m:ctrlPr>
                      </m:sSubPr>
                      <m:e>
                        <m:r>
                          <m:rPr>
                            <m:sty m:val="p"/>
                          </m:rPr>
                          <a:rPr lang="en-US" sz="2200" i="0">
                            <a:latin typeface="Cambria Math" panose="02040503050406030204" pitchFamily="18" charset="0"/>
                          </a:rPr>
                          <m:t>D</m:t>
                        </m:r>
                      </m:e>
                      <m:sub>
                        <m:r>
                          <m:rPr>
                            <m:sty m:val="p"/>
                          </m:rPr>
                          <a:rPr lang="en-US" sz="2200" i="0">
                            <a:latin typeface="Cambria Math" panose="02040503050406030204" pitchFamily="18" charset="0"/>
                          </a:rPr>
                          <m:t>o</m:t>
                        </m:r>
                      </m:sub>
                    </m:sSub>
                    <m:r>
                      <a:rPr lang="en-US" sz="2200" b="0" i="1" smtClean="0">
                        <a:latin typeface="Cambria Math" panose="02040503050406030204" pitchFamily="18" charset="0"/>
                      </a:rPr>
                      <m:t>)</m:t>
                    </m:r>
                  </m:oMath>
                </a14:m>
                <a:r>
                  <a:rPr lang="en-US" sz="2200" dirty="0">
                    <a:latin typeface="Arial" panose="020B0604020202020204" pitchFamily="34" charset="0"/>
                    <a:cs typeface="Arial" panose="020B0604020202020204" pitchFamily="34" charset="0"/>
                  </a:rPr>
                  <a:t> for </a:t>
                </a:r>
                <a:r>
                  <a:rPr lang="en-US" sz="2200" dirty="0" err="1">
                    <a:latin typeface="Arial" panose="020B0604020202020204" pitchFamily="34" charset="0"/>
                    <a:cs typeface="Arial" panose="020B0604020202020204" pitchFamily="34" charset="0"/>
                  </a:rPr>
                  <a:t>PuO</a:t>
                </a:r>
                <a:r>
                  <a:rPr lang="en-US" sz="2200" baseline="-25000" dirty="0" err="1">
                    <a:latin typeface="Arial" panose="020B0604020202020204" pitchFamily="34" charset="0"/>
                    <a:cs typeface="Arial" panose="020B0604020202020204" pitchFamily="34" charset="0"/>
                  </a:rPr>
                  <a:t>x</a:t>
                </a:r>
                <a:r>
                  <a:rPr lang="en-US" sz="2200" dirty="0">
                    <a:latin typeface="Arial" panose="020B0604020202020204" pitchFamily="34" charset="0"/>
                    <a:cs typeface="Arial" panose="020B0604020202020204" pitchFamily="34" charset="0"/>
                  </a:rPr>
                  <a:t>:</a:t>
                </a:r>
              </a:p>
              <a:p>
                <a:pPr marL="457200" lvl="1" indent="0" algn="ctr">
                  <a:buNone/>
                </a:pPr>
                <a14:m>
                  <m:oMath xmlns:m="http://schemas.openxmlformats.org/officeDocument/2006/math">
                    <m:sSub>
                      <m:sSubPr>
                        <m:ctrlPr>
                          <a:rPr lang="en-US" sz="2200" i="1">
                            <a:latin typeface="Cambria Math" panose="02040503050406030204" pitchFamily="18" charset="0"/>
                          </a:rPr>
                        </m:ctrlPr>
                      </m:sSubPr>
                      <m:e>
                        <m:r>
                          <m:rPr>
                            <m:sty m:val="p"/>
                          </m:rPr>
                          <a:rPr lang="en-US" sz="2200" i="0">
                            <a:latin typeface="Cambria Math" panose="02040503050406030204" pitchFamily="18" charset="0"/>
                          </a:rPr>
                          <m:t>D</m:t>
                        </m:r>
                      </m:e>
                      <m:sub>
                        <m:r>
                          <m:rPr>
                            <m:sty m:val="p"/>
                          </m:rPr>
                          <a:rPr lang="en-US" sz="2200" i="0">
                            <a:latin typeface="Cambria Math" panose="02040503050406030204" pitchFamily="18" charset="0"/>
                          </a:rPr>
                          <m:t>o</m:t>
                        </m:r>
                        <m:r>
                          <a:rPr lang="en-US" sz="2200" i="0">
                            <a:latin typeface="Cambria Math" panose="02040503050406030204" pitchFamily="18" charset="0"/>
                          </a:rPr>
                          <m:t>,   </m:t>
                        </m:r>
                        <m:r>
                          <m:rPr>
                            <m:sty m:val="p"/>
                          </m:rPr>
                          <a:rPr lang="en-US" sz="2200" i="0">
                            <a:latin typeface="Cambria Math" panose="02040503050406030204" pitchFamily="18" charset="0"/>
                          </a:rPr>
                          <m:t>PuO</m:t>
                        </m:r>
                      </m:sub>
                    </m:sSub>
                    <m:r>
                      <a:rPr lang="en-US" sz="2200" i="0" dirty="0" smtClean="0">
                        <a:latin typeface="Cambria Math" panose="02040503050406030204" pitchFamily="18" charset="0"/>
                      </a:rPr>
                      <m:t>=</m:t>
                    </m:r>
                    <m:r>
                      <a:rPr lang="en-US" sz="2200" i="0" dirty="0">
                        <a:latin typeface="Cambria Math" panose="02040503050406030204" pitchFamily="18" charset="0"/>
                      </a:rPr>
                      <m:t> </m:t>
                    </m:r>
                    <m:r>
                      <a:rPr lang="en-US" sz="2200" i="0" dirty="0" smtClean="0">
                        <a:latin typeface="Cambria Math" panose="02040503050406030204" pitchFamily="18" charset="0"/>
                      </a:rPr>
                      <m:t>600</m:t>
                    </m:r>
                    <m:r>
                      <a:rPr lang="en-US" sz="2200" b="0" i="0" dirty="0" smtClean="0">
                        <a:latin typeface="Cambria Math" panose="02040503050406030204" pitchFamily="18" charset="0"/>
                      </a:rPr>
                      <m:t>−</m:t>
                    </m:r>
                    <m:r>
                      <a:rPr lang="en-US" sz="2200" i="0" dirty="0" smtClean="0">
                        <a:latin typeface="Cambria Math" panose="02040503050406030204" pitchFamily="18" charset="0"/>
                      </a:rPr>
                      <m:t>700 </m:t>
                    </m:r>
                  </m:oMath>
                </a14:m>
                <a:r>
                  <a:rPr lang="en-US" sz="2200" dirty="0">
                    <a:latin typeface="Arial" panose="020B0604020202020204" pitchFamily="34" charset="0"/>
                    <a:cs typeface="Arial" panose="020B0604020202020204" pitchFamily="34" charset="0"/>
                  </a:rPr>
                  <a:t>kJ/mol</a:t>
                </a:r>
              </a:p>
              <a:p>
                <a:pPr marL="457200" lvl="1" indent="0" algn="ctr">
                  <a:buNone/>
                </a:pPr>
                <a14:m>
                  <m:oMath xmlns:m="http://schemas.openxmlformats.org/officeDocument/2006/math">
                    <m:sSub>
                      <m:sSubPr>
                        <m:ctrlPr>
                          <a:rPr lang="en-US" sz="2200" b="0" i="1" smtClean="0">
                            <a:latin typeface="Cambria Math" panose="02040503050406030204" pitchFamily="18" charset="0"/>
                          </a:rPr>
                        </m:ctrlPr>
                      </m:sSubPr>
                      <m:e>
                        <m:r>
                          <m:rPr>
                            <m:sty m:val="p"/>
                          </m:rPr>
                          <a:rPr lang="en-US" sz="2200" b="0" i="0" smtClean="0">
                            <a:latin typeface="Cambria Math" panose="02040503050406030204" pitchFamily="18" charset="0"/>
                          </a:rPr>
                          <m:t>D</m:t>
                        </m:r>
                      </m:e>
                      <m:sub>
                        <m:r>
                          <m:rPr>
                            <m:sty m:val="p"/>
                          </m:rPr>
                          <a:rPr lang="en-US" sz="2200" b="0" i="0" smtClean="0">
                            <a:latin typeface="Cambria Math" panose="02040503050406030204" pitchFamily="18" charset="0"/>
                          </a:rPr>
                          <m:t>o</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Pu</m:t>
                        </m:r>
                        <m:sSub>
                          <m:sSubPr>
                            <m:ctrlPr>
                              <a:rPr lang="en-US" sz="2200" b="0" i="1" smtClean="0">
                                <a:latin typeface="Cambria Math" panose="02040503050406030204" pitchFamily="18" charset="0"/>
                              </a:rPr>
                            </m:ctrlPr>
                          </m:sSubPr>
                          <m:e>
                            <m:r>
                              <m:rPr>
                                <m:sty m:val="p"/>
                              </m:rPr>
                              <a:rPr lang="en-US" sz="2200" b="0" i="0" smtClean="0">
                                <a:latin typeface="Cambria Math" panose="02040503050406030204" pitchFamily="18" charset="0"/>
                              </a:rPr>
                              <m:t>O</m:t>
                            </m:r>
                          </m:e>
                          <m:sub>
                            <m:r>
                              <a:rPr lang="en-US" sz="2200" b="0" i="0" smtClean="0">
                                <a:latin typeface="Cambria Math" panose="02040503050406030204" pitchFamily="18" charset="0"/>
                              </a:rPr>
                              <m:t>2</m:t>
                            </m:r>
                          </m:sub>
                        </m:sSub>
                      </m:sub>
                    </m:sSub>
                    <m:r>
                      <a:rPr lang="en-US" sz="2200" b="0" i="0" smtClean="0">
                        <a:latin typeface="Cambria Math" panose="02040503050406030204" pitchFamily="18" charset="0"/>
                      </a:rPr>
                      <m:t>=550−600 </m:t>
                    </m:r>
                  </m:oMath>
                </a14:m>
                <a:r>
                  <a:rPr lang="en-US" sz="2200" dirty="0">
                    <a:latin typeface="Arial" panose="020B0604020202020204" pitchFamily="34" charset="0"/>
                    <a:cs typeface="Arial" panose="020B0604020202020204" pitchFamily="34" charset="0"/>
                  </a:rPr>
                  <a:t>kJ/mol</a:t>
                </a:r>
              </a:p>
              <a:p>
                <a:pPr marL="457200" lvl="1" indent="0" algn="ctr">
                  <a:buNone/>
                </a:pPr>
                <a14:m>
                  <m:oMath xmlns:m="http://schemas.openxmlformats.org/officeDocument/2006/math">
                    <m:sSub>
                      <m:sSubPr>
                        <m:ctrlPr>
                          <a:rPr lang="en-US" sz="2200" b="0" i="1" smtClean="0">
                            <a:latin typeface="Cambria Math" panose="02040503050406030204" pitchFamily="18" charset="0"/>
                          </a:rPr>
                        </m:ctrlPr>
                      </m:sSubPr>
                      <m:e>
                        <m:r>
                          <m:rPr>
                            <m:sty m:val="p"/>
                          </m:rPr>
                          <a:rPr lang="en-US" sz="2200" b="0" i="0" smtClean="0">
                            <a:latin typeface="Cambria Math" panose="02040503050406030204" pitchFamily="18" charset="0"/>
                          </a:rPr>
                          <m:t>D</m:t>
                        </m:r>
                      </m:e>
                      <m:sub>
                        <m:r>
                          <m:rPr>
                            <m:sty m:val="p"/>
                          </m:rPr>
                          <a:rPr lang="en-US" sz="2200" b="0" i="0" smtClean="0">
                            <a:latin typeface="Cambria Math" panose="02040503050406030204" pitchFamily="18" charset="0"/>
                          </a:rPr>
                          <m:t>o</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Pu</m:t>
                        </m:r>
                        <m:sSub>
                          <m:sSubPr>
                            <m:ctrlPr>
                              <a:rPr lang="en-US" sz="2200" b="0" i="1" smtClean="0">
                                <a:latin typeface="Cambria Math" panose="02040503050406030204" pitchFamily="18" charset="0"/>
                              </a:rPr>
                            </m:ctrlPr>
                          </m:sSubPr>
                          <m:e>
                            <m:r>
                              <m:rPr>
                                <m:sty m:val="p"/>
                              </m:rPr>
                              <a:rPr lang="en-US" sz="2200" b="0" i="0" smtClean="0">
                                <a:latin typeface="Cambria Math" panose="02040503050406030204" pitchFamily="18" charset="0"/>
                              </a:rPr>
                              <m:t>O</m:t>
                            </m:r>
                          </m:e>
                          <m:sub>
                            <m:r>
                              <a:rPr lang="en-US" sz="2200" b="0" i="0" smtClean="0">
                                <a:latin typeface="Cambria Math" panose="02040503050406030204" pitchFamily="18" charset="0"/>
                              </a:rPr>
                              <m:t>3</m:t>
                            </m:r>
                          </m:sub>
                        </m:sSub>
                        <m:r>
                          <a:rPr lang="en-US" sz="2200" b="0" i="0" smtClean="0">
                            <a:latin typeface="Cambria Math" panose="02040503050406030204" pitchFamily="18" charset="0"/>
                          </a:rPr>
                          <m:t> &amp; </m:t>
                        </m:r>
                        <m:r>
                          <m:rPr>
                            <m:sty m:val="p"/>
                          </m:rPr>
                          <a:rPr lang="en-US" sz="2200" b="0" i="0" smtClean="0">
                            <a:latin typeface="Cambria Math" panose="02040503050406030204" pitchFamily="18" charset="0"/>
                          </a:rPr>
                          <m:t>Pu</m:t>
                        </m:r>
                        <m:sSub>
                          <m:sSubPr>
                            <m:ctrlPr>
                              <a:rPr lang="en-US" sz="2200" b="0" i="1" smtClean="0">
                                <a:latin typeface="Cambria Math" panose="02040503050406030204" pitchFamily="18" charset="0"/>
                              </a:rPr>
                            </m:ctrlPr>
                          </m:sSubPr>
                          <m:e>
                            <m:r>
                              <m:rPr>
                                <m:sty m:val="p"/>
                              </m:rPr>
                              <a:rPr lang="en-US" sz="2200" b="0" i="0" smtClean="0">
                                <a:latin typeface="Cambria Math" panose="02040503050406030204" pitchFamily="18" charset="0"/>
                              </a:rPr>
                              <m:t>O</m:t>
                            </m:r>
                          </m:e>
                          <m:sub>
                            <m:r>
                              <a:rPr lang="en-US" sz="2200" b="0" i="0" smtClean="0">
                                <a:latin typeface="Cambria Math" panose="02040503050406030204" pitchFamily="18" charset="0"/>
                              </a:rPr>
                              <m:t>4</m:t>
                            </m:r>
                          </m:sub>
                        </m:sSub>
                      </m:sub>
                    </m:sSub>
                    <m:r>
                      <a:rPr lang="en-US" sz="2200" b="0" i="0" smtClean="0">
                        <a:latin typeface="Cambria Math" panose="02040503050406030204" pitchFamily="18" charset="0"/>
                      </a:rPr>
                      <m:t>&lt;400 </m:t>
                    </m:r>
                  </m:oMath>
                </a14:m>
                <a:r>
                  <a:rPr lang="en-US" sz="2200" dirty="0">
                    <a:latin typeface="Arial" panose="020B0604020202020204" pitchFamily="34" charset="0"/>
                    <a:cs typeface="Arial" panose="020B0604020202020204" pitchFamily="34" charset="0"/>
                  </a:rPr>
                  <a:t>kJ/mol</a:t>
                </a:r>
              </a:p>
              <a:p>
                <a:pPr lvl="1"/>
                <a:r>
                  <a:rPr lang="en-US" sz="2200" dirty="0">
                    <a:latin typeface="Arial" panose="020B0604020202020204" pitchFamily="34" charset="0"/>
                    <a:cs typeface="Arial" panose="020B0604020202020204" pitchFamily="34" charset="0"/>
                  </a:rPr>
                  <a:t>PuO</a:t>
                </a:r>
                <a:r>
                  <a:rPr lang="en-US" sz="2200" baseline="-25000" dirty="0">
                    <a:latin typeface="Arial" panose="020B0604020202020204" pitchFamily="34" charset="0"/>
                    <a:cs typeface="Arial" panose="020B0604020202020204" pitchFamily="34" charset="0"/>
                  </a:rPr>
                  <a:t>3</a:t>
                </a:r>
                <a:r>
                  <a:rPr lang="en-US" sz="2200" dirty="0">
                    <a:latin typeface="Arial" panose="020B0604020202020204" pitchFamily="34" charset="0"/>
                    <a:cs typeface="Arial" panose="020B0604020202020204" pitchFamily="34" charset="0"/>
                  </a:rPr>
                  <a:t> (g) and PuO</a:t>
                </a:r>
                <a:r>
                  <a:rPr lang="en-US" sz="2200" baseline="-25000" dirty="0">
                    <a:latin typeface="Arial" panose="020B0604020202020204" pitchFamily="34" charset="0"/>
                    <a:cs typeface="Arial" panose="020B0604020202020204" pitchFamily="34" charset="0"/>
                  </a:rPr>
                  <a:t>4</a:t>
                </a:r>
                <a:r>
                  <a:rPr lang="en-US" sz="2200" dirty="0">
                    <a:latin typeface="Arial" panose="020B0604020202020204" pitchFamily="34" charset="0"/>
                    <a:cs typeface="Arial" panose="020B0604020202020204" pitchFamily="34" charset="0"/>
                  </a:rPr>
                  <a:t> (g) are believed to be unstable and readily transform to Pu</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O</a:t>
                </a:r>
                <a:r>
                  <a:rPr lang="en-US" sz="2200" baseline="-25000" dirty="0">
                    <a:latin typeface="Arial" panose="020B0604020202020204" pitchFamily="34" charset="0"/>
                    <a:cs typeface="Arial" panose="020B0604020202020204" pitchFamily="34" charset="0"/>
                  </a:rPr>
                  <a:t>7</a:t>
                </a:r>
                <a:r>
                  <a:rPr lang="en-US" sz="2200" dirty="0">
                    <a:latin typeface="Arial" panose="020B0604020202020204" pitchFamily="34" charset="0"/>
                    <a:cs typeface="Arial" panose="020B0604020202020204" pitchFamily="34" charset="0"/>
                  </a:rPr>
                  <a:t> (g)</a:t>
                </a:r>
              </a:p>
              <a:p>
                <a:r>
                  <a:rPr lang="en-US" sz="2400" b="1" u="sng" dirty="0">
                    <a:latin typeface="Arial" panose="020B0604020202020204" pitchFamily="34" charset="0"/>
                    <a:cs typeface="Arial" panose="020B0604020202020204" pitchFamily="34" charset="0"/>
                  </a:rPr>
                  <a:t>Conclusion:</a:t>
                </a:r>
                <a:r>
                  <a:rPr lang="en-US" sz="2400" dirty="0">
                    <a:latin typeface="Arial" panose="020B0604020202020204" pitchFamily="34" charset="0"/>
                    <a:cs typeface="Arial" panose="020B0604020202020204" pitchFamily="34" charset="0"/>
                  </a:rPr>
                  <a:t> Molecular bands observed are believed to correspond to either </a:t>
                </a:r>
                <a:r>
                  <a:rPr lang="en-US" sz="2400" dirty="0" err="1">
                    <a:latin typeface="Arial" panose="020B0604020202020204" pitchFamily="34" charset="0"/>
                    <a:cs typeface="Arial" panose="020B0604020202020204" pitchFamily="34" charset="0"/>
                  </a:rPr>
                  <a:t>PuO</a:t>
                </a:r>
                <a:r>
                  <a:rPr lang="en-US" sz="2400" dirty="0">
                    <a:latin typeface="Arial" panose="020B0604020202020204" pitchFamily="34" charset="0"/>
                    <a:cs typeface="Arial" panose="020B0604020202020204" pitchFamily="34" charset="0"/>
                  </a:rPr>
                  <a:t> or PuO</a:t>
                </a:r>
                <a:r>
                  <a:rPr lang="en-US" sz="2400" baseline="-25000" dirty="0">
                    <a:latin typeface="Arial" panose="020B0604020202020204" pitchFamily="34" charset="0"/>
                    <a:cs typeface="Arial" panose="020B0604020202020204" pitchFamily="34" charset="0"/>
                  </a:rPr>
                  <a:t>2</a:t>
                </a:r>
                <a:endParaRPr lang="en-US" sz="2400" b="1" dirty="0">
                  <a:latin typeface="Arial" panose="020B0604020202020204" pitchFamily="34" charset="0"/>
                  <a:cs typeface="Arial" panose="020B0604020202020204" pitchFamily="34" charset="0"/>
                </a:endParaRPr>
              </a:p>
            </p:txBody>
          </p:sp>
        </mc:Choice>
        <mc:Fallback xmlns="">
          <p:sp>
            <p:nvSpPr>
              <p:cNvPr id="68" name="Content Placeholder 2">
                <a:extLst>
                  <a:ext uri="{FF2B5EF4-FFF2-40B4-BE49-F238E27FC236}">
                    <a16:creationId xmlns:a16="http://schemas.microsoft.com/office/drawing/2014/main" id="{2B69ABBE-4F33-AE85-E7CD-545A7A86AA26}"/>
                  </a:ext>
                </a:extLst>
              </p:cNvPr>
              <p:cNvSpPr>
                <a:spLocks noGrp="1" noRot="1" noChangeAspect="1" noMove="1" noResize="1" noEditPoints="1" noAdjustHandles="1" noChangeArrowheads="1" noChangeShapeType="1" noTextEdit="1"/>
              </p:cNvSpPr>
              <p:nvPr>
                <p:ph idx="1"/>
              </p:nvPr>
            </p:nvSpPr>
            <p:spPr>
              <a:xfrm>
                <a:off x="308220" y="962894"/>
                <a:ext cx="7631041" cy="4932212"/>
              </a:xfrm>
              <a:blipFill>
                <a:blip r:embed="rId6"/>
                <a:stretch>
                  <a:fillRect l="-1331" t="-1538" r="-1830"/>
                </a:stretch>
              </a:blipFill>
            </p:spPr>
            <p:txBody>
              <a:bodyPr/>
              <a:lstStyle/>
              <a:p>
                <a:r>
                  <a:rPr lang="en-US">
                    <a:noFill/>
                  </a:rPr>
                  <a:t> </a:t>
                </a:r>
              </a:p>
            </p:txBody>
          </p:sp>
        </mc:Fallback>
      </mc:AlternateContent>
      <p:sp>
        <p:nvSpPr>
          <p:cNvPr id="69" name="Title 1">
            <a:extLst>
              <a:ext uri="{FF2B5EF4-FFF2-40B4-BE49-F238E27FC236}">
                <a16:creationId xmlns:a16="http://schemas.microsoft.com/office/drawing/2014/main" id="{8D7328E4-D799-7EBC-AE45-6E872E5978CB}"/>
              </a:ext>
            </a:extLst>
          </p:cNvPr>
          <p:cNvSpPr txBox="1">
            <a:spLocks/>
          </p:cNvSpPr>
          <p:nvPr/>
        </p:nvSpPr>
        <p:spPr>
          <a:xfrm>
            <a:off x="93123" y="137829"/>
            <a:ext cx="7801164" cy="4937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Times New Roman" panose="02020603050405020304" pitchFamily="18" charset="0"/>
                <a:cs typeface="Times New Roman" panose="02020603050405020304" pitchFamily="18" charset="0"/>
              </a:rPr>
              <a:t>Results: </a:t>
            </a:r>
            <a:r>
              <a:rPr lang="en-US" sz="3000" dirty="0" err="1">
                <a:latin typeface="Times New Roman" panose="02020603050405020304" pitchFamily="18" charset="0"/>
                <a:cs typeface="Times New Roman" panose="02020603050405020304" pitchFamily="18" charset="0"/>
              </a:rPr>
              <a:t>Pu</a:t>
            </a:r>
            <a:r>
              <a:rPr lang="en-US" sz="3000" baseline="-25000" dirty="0" err="1">
                <a:latin typeface="Times New Roman" panose="02020603050405020304" pitchFamily="18" charset="0"/>
                <a:cs typeface="Times New Roman" panose="02020603050405020304" pitchFamily="18" charset="0"/>
              </a:rPr>
              <a:t>x</a:t>
            </a:r>
            <a:r>
              <a:rPr lang="en-US" sz="3000" dirty="0" err="1">
                <a:latin typeface="Times New Roman" panose="02020603050405020304" pitchFamily="18" charset="0"/>
                <a:cs typeface="Times New Roman" panose="02020603050405020304" pitchFamily="18" charset="0"/>
              </a:rPr>
              <a:t>O</a:t>
            </a:r>
            <a:r>
              <a:rPr lang="en-US" sz="3000" baseline="-25000" dirty="0" err="1">
                <a:latin typeface="Times New Roman" panose="02020603050405020304" pitchFamily="18" charset="0"/>
                <a:cs typeface="Times New Roman" panose="02020603050405020304" pitchFamily="18" charset="0"/>
              </a:rPr>
              <a:t>y</a:t>
            </a:r>
            <a:r>
              <a:rPr lang="en-US" sz="3000" dirty="0">
                <a:latin typeface="Times New Roman" panose="02020603050405020304" pitchFamily="18" charset="0"/>
                <a:cs typeface="Times New Roman" panose="02020603050405020304" pitchFamily="18" charset="0"/>
              </a:rPr>
              <a:t> Phase Assignment</a:t>
            </a:r>
          </a:p>
        </p:txBody>
      </p:sp>
      <p:sp>
        <p:nvSpPr>
          <p:cNvPr id="2" name="TextBox 1">
            <a:extLst>
              <a:ext uri="{FF2B5EF4-FFF2-40B4-BE49-F238E27FC236}">
                <a16:creationId xmlns:a16="http://schemas.microsoft.com/office/drawing/2014/main" id="{7CE12866-979D-80CE-88BD-720D4F9FB98D}"/>
              </a:ext>
            </a:extLst>
          </p:cNvPr>
          <p:cNvSpPr txBox="1"/>
          <p:nvPr/>
        </p:nvSpPr>
        <p:spPr>
          <a:xfrm>
            <a:off x="3666037" y="6292473"/>
            <a:ext cx="5303291" cy="430887"/>
          </a:xfrm>
          <a:prstGeom prst="rect">
            <a:avLst/>
          </a:prstGeom>
          <a:noFill/>
        </p:spPr>
        <p:txBody>
          <a:bodyPr wrap="square">
            <a:spAutoFit/>
          </a:bodyPr>
          <a:lstStyle/>
          <a:p>
            <a:pPr algn="just"/>
            <a:r>
              <a:rPr lang="en-US" sz="1100" b="0" i="0" dirty="0">
                <a:solidFill>
                  <a:schemeClr val="bg1"/>
                </a:solidFill>
                <a:effectLst/>
                <a:latin typeface="Open Sans" panose="020F0502020204030204" pitchFamily="34" charset="0"/>
              </a:rPr>
              <a:t>E Villa-Aleman, EH </a:t>
            </a:r>
            <a:r>
              <a:rPr lang="en-US" sz="1100" b="0" i="0" dirty="0" err="1">
                <a:solidFill>
                  <a:schemeClr val="bg1"/>
                </a:solidFill>
                <a:effectLst/>
                <a:latin typeface="Open Sans" panose="020F0502020204030204" pitchFamily="34" charset="0"/>
              </a:rPr>
              <a:t>Kwapis</a:t>
            </a:r>
            <a:r>
              <a:rPr lang="en-US" sz="1100" dirty="0">
                <a:solidFill>
                  <a:schemeClr val="bg1"/>
                </a:solidFill>
                <a:latin typeface="Open Sans" panose="020F0502020204030204" pitchFamily="34" charset="0"/>
              </a:rPr>
              <a:t>,</a:t>
            </a:r>
            <a:r>
              <a:rPr lang="en-US" sz="1100" b="0" i="0" dirty="0">
                <a:solidFill>
                  <a:schemeClr val="bg1"/>
                </a:solidFill>
                <a:effectLst/>
                <a:latin typeface="Open Sans" panose="020F0502020204030204" pitchFamily="34" charset="0"/>
              </a:rPr>
              <a:t> BJ Foley, </a:t>
            </a:r>
            <a:r>
              <a:rPr lang="en-US" sz="1100" b="0" i="1" dirty="0">
                <a:solidFill>
                  <a:schemeClr val="bg1"/>
                </a:solidFill>
                <a:effectLst/>
                <a:latin typeface="Open Sans" panose="020F0502020204030204" pitchFamily="34" charset="0"/>
              </a:rPr>
              <a:t>et al.</a:t>
            </a:r>
            <a:r>
              <a:rPr lang="en-US" sz="1100" b="0" i="0" dirty="0">
                <a:solidFill>
                  <a:schemeClr val="bg1"/>
                </a:solidFill>
                <a:effectLst/>
                <a:latin typeface="Open Sans" panose="020F0502020204030204" pitchFamily="34" charset="0"/>
              </a:rPr>
              <a:t> Laser-Induced Plasmas of Plutonium Dioxide in a Double-Walled Cell. </a:t>
            </a:r>
            <a:r>
              <a:rPr lang="en-US" sz="1100" b="0" i="1" dirty="0">
                <a:solidFill>
                  <a:schemeClr val="bg1"/>
                </a:solidFill>
                <a:effectLst/>
                <a:latin typeface="Open Sans" panose="020B0606030504020204" pitchFamily="34" charset="0"/>
              </a:rPr>
              <a:t>Applied Spectroscopy</a:t>
            </a:r>
            <a:r>
              <a:rPr lang="en-US" sz="1100" b="0" i="0" dirty="0">
                <a:solidFill>
                  <a:schemeClr val="bg1"/>
                </a:solidFill>
                <a:effectLst/>
                <a:latin typeface="Open Sans" panose="020B0606030504020204" pitchFamily="34" charset="0"/>
              </a:rPr>
              <a:t>. 2024;78(4):412-422. </a:t>
            </a:r>
            <a:endParaRPr lang="en-US" sz="1100" dirty="0">
              <a:solidFill>
                <a:schemeClr val="bg1"/>
              </a:solidFill>
            </a:endParaRPr>
          </a:p>
        </p:txBody>
      </p:sp>
    </p:spTree>
    <p:extLst>
      <p:ext uri="{BB962C8B-B14F-4D97-AF65-F5344CB8AC3E}">
        <p14:creationId xmlns:p14="http://schemas.microsoft.com/office/powerpoint/2010/main" val="3232157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C712F1-9D10-3594-A035-01B71E31AA89}"/>
              </a:ext>
            </a:extLst>
          </p:cNvPr>
          <p:cNvSpPr>
            <a:spLocks noGrp="1"/>
          </p:cNvSpPr>
          <p:nvPr>
            <p:ph type="title"/>
          </p:nvPr>
        </p:nvSpPr>
        <p:spPr>
          <a:xfrm>
            <a:off x="0" y="3556"/>
            <a:ext cx="12382500" cy="704538"/>
          </a:xfrm>
        </p:spPr>
        <p:txBody>
          <a:bodyPr>
            <a:noAutofit/>
          </a:bodyPr>
          <a:lstStyle/>
          <a:p>
            <a:r>
              <a:rPr lang="en-US" sz="3000" b="1" dirty="0">
                <a:latin typeface="Times New Roman" panose="02020603050405020304" pitchFamily="18" charset="0"/>
                <a:cs typeface="Times New Roman" panose="02020603050405020304" pitchFamily="18" charset="0"/>
              </a:rPr>
              <a:t>Technical Approach: </a:t>
            </a:r>
            <a:r>
              <a:rPr lang="en-US" sz="3000" dirty="0">
                <a:latin typeface="Times New Roman" panose="02020603050405020304" pitchFamily="18" charset="0"/>
                <a:cs typeface="Times New Roman" panose="02020603050405020304" pitchFamily="18" charset="0"/>
              </a:rPr>
              <a:t>Plasma-Particle Interaction of Suspended Particles</a:t>
            </a:r>
          </a:p>
        </p:txBody>
      </p:sp>
      <p:pic>
        <p:nvPicPr>
          <p:cNvPr id="5" name="Picture 4" descr="A diagram of a machine&#10;&#10;Description automatically generated">
            <a:extLst>
              <a:ext uri="{FF2B5EF4-FFF2-40B4-BE49-F238E27FC236}">
                <a16:creationId xmlns:a16="http://schemas.microsoft.com/office/drawing/2014/main" id="{7FDDFF28-F640-FDB4-DADD-04C19FE325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56"/>
          <a:stretch/>
        </p:blipFill>
        <p:spPr>
          <a:xfrm>
            <a:off x="5858436" y="617482"/>
            <a:ext cx="6233922" cy="3186778"/>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E211D57-14E7-193F-9D65-AF6E9AC52A20}"/>
                  </a:ext>
                </a:extLst>
              </p:cNvPr>
              <p:cNvSpPr txBox="1"/>
              <p:nvPr/>
            </p:nvSpPr>
            <p:spPr>
              <a:xfrm>
                <a:off x="99642" y="1005259"/>
                <a:ext cx="6555443" cy="4539704"/>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Sample:</a:t>
                </a:r>
              </a:p>
              <a:p>
                <a:endParaRPr lang="en-US" sz="5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1-5</a:t>
                </a:r>
                <a14:m>
                  <m:oMath xmlns:m="http://schemas.openxmlformats.org/officeDocument/2006/math">
                    <m:r>
                      <a:rPr lang="en-US" sz="2000" b="0" i="0" smtClean="0">
                        <a:latin typeface="Cambria Math" panose="02040503050406030204" pitchFamily="18" charset="0"/>
                        <a:ea typeface="Cambria Math" panose="02040503050406030204" pitchFamily="18" charset="0"/>
                      </a:rPr>
                      <m:t> </m:t>
                    </m:r>
                    <m:r>
                      <m:rPr>
                        <m:sty m:val="p"/>
                      </m:rPr>
                      <a:rPr lang="en-US" sz="2000" i="0" smtClean="0">
                        <a:latin typeface="Cambria Math" panose="02040503050406030204" pitchFamily="18" charset="0"/>
                        <a:ea typeface="Cambria Math" panose="02040503050406030204" pitchFamily="18" charset="0"/>
                      </a:rPr>
                      <m:t>μ</m:t>
                    </m:r>
                    <m:r>
                      <m:rPr>
                        <m:sty m:val="p"/>
                      </m:rPr>
                      <a:rPr lang="en-US" sz="2000" b="0" i="0" smtClean="0">
                        <a:latin typeface="Cambria Math" panose="02040503050406030204" pitchFamily="18" charset="0"/>
                        <a:ea typeface="Cambria Math" panose="02040503050406030204" pitchFamily="18" charset="0"/>
                      </a:rPr>
                      <m:t>m</m:t>
                    </m:r>
                  </m:oMath>
                </a14:m>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CuO</a:t>
                </a:r>
                <a:r>
                  <a:rPr lang="en-US" sz="2000" dirty="0">
                    <a:latin typeface="Arial" panose="020B0604020202020204" pitchFamily="34" charset="0"/>
                    <a:cs typeface="Arial" panose="020B0604020202020204" pitchFamily="34" charset="0"/>
                  </a:rPr>
                  <a:t> powder</a:t>
                </a:r>
              </a:p>
              <a:p>
                <a:endParaRPr lang="en-US" sz="5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Optical Trapping Setup:</a:t>
                </a:r>
              </a:p>
              <a:p>
                <a:endParaRPr lang="en-US"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1 W – 532 nm CW Gaussian beam converted to Bessel Beam via Dual Axicon Lenses</a:t>
                </a:r>
              </a:p>
              <a:p>
                <a:pPr marL="285750" indent="-285750">
                  <a:buFont typeface="Arial" panose="020B0604020202020204" pitchFamily="34" charset="0"/>
                  <a:buChar char="•"/>
                </a:pPr>
                <a:endParaRPr lang="en-US" sz="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Vertical photophoretic trapping scheme </a:t>
                </a:r>
              </a:p>
              <a:p>
                <a:pPr marL="285750" indent="-285750">
                  <a:buFont typeface="Arial" panose="020B0604020202020204" pitchFamily="34" charset="0"/>
                  <a:buChar char="•"/>
                </a:pPr>
                <a:endParaRPr lang="en-US" sz="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3 degree of freedom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x,y,z</a:t>
                </a:r>
                <a:r>
                  <a:rPr lang="en-US" sz="2000" dirty="0">
                    <a:latin typeface="Arial" panose="020B0604020202020204" pitchFamily="34" charset="0"/>
                    <a:cs typeface="Arial" panose="020B0604020202020204" pitchFamily="34" charset="0"/>
                  </a:rPr>
                  <a:t>) for beam-particle alignment</a:t>
                </a:r>
              </a:p>
              <a:p>
                <a:pPr marL="285750" indent="-285750">
                  <a:buFont typeface="Arial" panose="020B0604020202020204" pitchFamily="34" charset="0"/>
                  <a:buChar char="•"/>
                </a:pPr>
                <a:endParaRPr lang="en-US" sz="5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LIBS Setup:</a:t>
                </a:r>
              </a:p>
              <a:p>
                <a:endParaRPr lang="en-US" sz="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800 nm – 35 fs Laser operating at 5.3 </a:t>
                </a:r>
                <a:r>
                  <a:rPr lang="en-US" sz="2000" dirty="0" err="1">
                    <a:latin typeface="Arial" panose="020B0604020202020204" pitchFamily="34" charset="0"/>
                    <a:cs typeface="Arial" panose="020B0604020202020204" pitchFamily="34" charset="0"/>
                  </a:rPr>
                  <a:t>mJ</a:t>
                </a:r>
                <a:r>
                  <a:rPr lang="en-US" sz="2000" dirty="0">
                    <a:latin typeface="Arial" panose="020B0604020202020204" pitchFamily="34" charset="0"/>
                    <a:cs typeface="Arial" panose="020B0604020202020204" pitchFamily="34" charset="0"/>
                  </a:rPr>
                  <a:t> – 0.15 TW</a:t>
                </a:r>
              </a:p>
              <a:p>
                <a:pPr marL="285750" indent="-285750">
                  <a:buFont typeface="Arial" panose="020B0604020202020204" pitchFamily="34" charset="0"/>
                  <a:buChar char="•"/>
                </a:pPr>
                <a:endParaRPr lang="en-US" sz="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Short to long focusing length (50 – 300 mm) used </a:t>
                </a:r>
              </a:p>
              <a:p>
                <a:pPr marL="285750" indent="-285750">
                  <a:buFont typeface="Arial" panose="020B0604020202020204" pitchFamily="34" charset="0"/>
                  <a:buChar char="•"/>
                </a:pPr>
                <a:endParaRPr lang="en-US" dirty="0"/>
              </a:p>
            </p:txBody>
          </p:sp>
        </mc:Choice>
        <mc:Fallback xmlns="">
          <p:sp>
            <p:nvSpPr>
              <p:cNvPr id="3" name="TextBox 2">
                <a:extLst>
                  <a:ext uri="{FF2B5EF4-FFF2-40B4-BE49-F238E27FC236}">
                    <a16:creationId xmlns:a16="http://schemas.microsoft.com/office/drawing/2014/main" id="{8E211D57-14E7-193F-9D65-AF6E9AC52A20}"/>
                  </a:ext>
                </a:extLst>
              </p:cNvPr>
              <p:cNvSpPr txBox="1">
                <a:spLocks noRot="1" noChangeAspect="1" noMove="1" noResize="1" noEditPoints="1" noAdjustHandles="1" noChangeArrowheads="1" noChangeShapeType="1" noTextEdit="1"/>
              </p:cNvSpPr>
              <p:nvPr/>
            </p:nvSpPr>
            <p:spPr>
              <a:xfrm>
                <a:off x="99642" y="1005259"/>
                <a:ext cx="6555443" cy="4539704"/>
              </a:xfrm>
              <a:prstGeom prst="rect">
                <a:avLst/>
              </a:prstGeom>
              <a:blipFill>
                <a:blip r:embed="rId6"/>
                <a:stretch>
                  <a:fillRect l="-1158" t="-1117"/>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756EDF5C-7662-A0B7-E1C5-1428E83A6FB5}"/>
              </a:ext>
            </a:extLst>
          </p:cNvPr>
          <p:cNvGrpSpPr/>
          <p:nvPr/>
        </p:nvGrpSpPr>
        <p:grpSpPr>
          <a:xfrm>
            <a:off x="6945228" y="4153454"/>
            <a:ext cx="4699925" cy="1736358"/>
            <a:chOff x="6393026" y="1299931"/>
            <a:chExt cx="5349672" cy="1851064"/>
          </a:xfrm>
        </p:grpSpPr>
        <p:pic>
          <p:nvPicPr>
            <p:cNvPr id="7" name="Picture 6" descr="A circle with a green arrow pointing to the center&#10;&#10;Description automatically generated">
              <a:extLst>
                <a:ext uri="{FF2B5EF4-FFF2-40B4-BE49-F238E27FC236}">
                  <a16:creationId xmlns:a16="http://schemas.microsoft.com/office/drawing/2014/main" id="{BBF2042D-03F3-1B17-169C-1F8A119B4E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3026" y="1299931"/>
              <a:ext cx="5349672" cy="1851064"/>
            </a:xfrm>
            <a:prstGeom prst="rect">
              <a:avLst/>
            </a:prstGeom>
          </p:spPr>
        </p:pic>
        <p:sp>
          <p:nvSpPr>
            <p:cNvPr id="8" name="Rectangle 7">
              <a:extLst>
                <a:ext uri="{FF2B5EF4-FFF2-40B4-BE49-F238E27FC236}">
                  <a16:creationId xmlns:a16="http://schemas.microsoft.com/office/drawing/2014/main" id="{6098F395-65E4-86F6-C5A3-C92944D184E6}"/>
                </a:ext>
              </a:extLst>
            </p:cNvPr>
            <p:cNvSpPr/>
            <p:nvPr/>
          </p:nvSpPr>
          <p:spPr>
            <a:xfrm>
              <a:off x="6407936" y="1319236"/>
              <a:ext cx="1569456" cy="2592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4E359D9-70EB-4B4E-DB1E-B60CB2643491}"/>
                </a:ext>
              </a:extLst>
            </p:cNvPr>
            <p:cNvSpPr/>
            <p:nvPr/>
          </p:nvSpPr>
          <p:spPr>
            <a:xfrm>
              <a:off x="10848567" y="2669876"/>
              <a:ext cx="886744" cy="4609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18348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CE61E7-7885-5577-F798-2CBD04AFFBCF}"/>
              </a:ext>
            </a:extLst>
          </p:cNvPr>
          <p:cNvSpPr txBox="1">
            <a:spLocks/>
          </p:cNvSpPr>
          <p:nvPr/>
        </p:nvSpPr>
        <p:spPr>
          <a:xfrm>
            <a:off x="161317" y="130462"/>
            <a:ext cx="10687249" cy="4937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Times New Roman" panose="02020603050405020304" pitchFamily="18" charset="0"/>
                <a:cs typeface="Times New Roman" panose="02020603050405020304" pitchFamily="18" charset="0"/>
              </a:rPr>
              <a:t>Results: </a:t>
            </a:r>
            <a:r>
              <a:rPr lang="en-US" sz="3000" dirty="0">
                <a:latin typeface="Times New Roman" panose="02020603050405020304" pitchFamily="18" charset="0"/>
                <a:cs typeface="Times New Roman" panose="02020603050405020304" pitchFamily="18" charset="0"/>
              </a:rPr>
              <a:t>Effect of short and long focusing length on Cu I Emission </a:t>
            </a:r>
          </a:p>
        </p:txBody>
      </p:sp>
      <p:sp>
        <p:nvSpPr>
          <p:cNvPr id="26" name="TextBox 25">
            <a:extLst>
              <a:ext uri="{FF2B5EF4-FFF2-40B4-BE49-F238E27FC236}">
                <a16:creationId xmlns:a16="http://schemas.microsoft.com/office/drawing/2014/main" id="{E57481E0-8DBF-CF96-BECC-33B49CA59666}"/>
              </a:ext>
            </a:extLst>
          </p:cNvPr>
          <p:cNvSpPr txBox="1"/>
          <p:nvPr/>
        </p:nvSpPr>
        <p:spPr>
          <a:xfrm>
            <a:off x="161317" y="772974"/>
            <a:ext cx="6648387" cy="784830"/>
          </a:xfrm>
          <a:prstGeom prst="rect">
            <a:avLst/>
          </a:prstGeom>
          <a:noFill/>
        </p:spPr>
        <p:txBody>
          <a:bodyPr wrap="square" rtlCol="0">
            <a:spAutoFit/>
          </a:bodyPr>
          <a:lstStyle/>
          <a:p>
            <a:endParaRPr lang="en-US" sz="5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Cu I (510 nm) intensity shows a decrease with increasing focal length</a:t>
            </a:r>
          </a:p>
        </p:txBody>
      </p:sp>
      <p:graphicFrame>
        <p:nvGraphicFramePr>
          <p:cNvPr id="29" name="Table 29">
            <a:extLst>
              <a:ext uri="{FF2B5EF4-FFF2-40B4-BE49-F238E27FC236}">
                <a16:creationId xmlns:a16="http://schemas.microsoft.com/office/drawing/2014/main" id="{859AD1DE-326B-4690-4ECE-072A768D316F}"/>
              </a:ext>
            </a:extLst>
          </p:cNvPr>
          <p:cNvGraphicFramePr>
            <a:graphicFrameLocks noGrp="1"/>
          </p:cNvGraphicFramePr>
          <p:nvPr>
            <p:extLst>
              <p:ext uri="{D42A27DB-BD31-4B8C-83A1-F6EECF244321}">
                <p14:modId xmlns:p14="http://schemas.microsoft.com/office/powerpoint/2010/main" val="2139880438"/>
              </p:ext>
            </p:extLst>
          </p:nvPr>
        </p:nvGraphicFramePr>
        <p:xfrm>
          <a:off x="1283316" y="1706549"/>
          <a:ext cx="4404388" cy="2219960"/>
        </p:xfrm>
        <a:graphic>
          <a:graphicData uri="http://schemas.openxmlformats.org/drawingml/2006/table">
            <a:tbl>
              <a:tblPr firstRow="1" bandRow="1">
                <a:tableStyleId>{5C22544A-7EE6-4342-B048-85BDC9FD1C3A}</a:tableStyleId>
              </a:tblPr>
              <a:tblGrid>
                <a:gridCol w="1035618">
                  <a:extLst>
                    <a:ext uri="{9D8B030D-6E8A-4147-A177-3AD203B41FA5}">
                      <a16:colId xmlns:a16="http://schemas.microsoft.com/office/drawing/2014/main" val="4081767724"/>
                    </a:ext>
                  </a:extLst>
                </a:gridCol>
                <a:gridCol w="945124">
                  <a:extLst>
                    <a:ext uri="{9D8B030D-6E8A-4147-A177-3AD203B41FA5}">
                      <a16:colId xmlns:a16="http://schemas.microsoft.com/office/drawing/2014/main" val="2027296574"/>
                    </a:ext>
                  </a:extLst>
                </a:gridCol>
                <a:gridCol w="900914">
                  <a:extLst>
                    <a:ext uri="{9D8B030D-6E8A-4147-A177-3AD203B41FA5}">
                      <a16:colId xmlns:a16="http://schemas.microsoft.com/office/drawing/2014/main" val="2238801881"/>
                    </a:ext>
                  </a:extLst>
                </a:gridCol>
                <a:gridCol w="1522732">
                  <a:extLst>
                    <a:ext uri="{9D8B030D-6E8A-4147-A177-3AD203B41FA5}">
                      <a16:colId xmlns:a16="http://schemas.microsoft.com/office/drawing/2014/main" val="3120368183"/>
                    </a:ext>
                  </a:extLst>
                </a:gridCol>
              </a:tblGrid>
              <a:tr h="0">
                <a:tc>
                  <a:txBody>
                    <a:bodyPr/>
                    <a:lstStyle/>
                    <a:p>
                      <a:pPr algn="ctr"/>
                      <a:r>
                        <a:rPr lang="en-US" sz="1800" dirty="0">
                          <a:solidFill>
                            <a:schemeClr val="tx1"/>
                          </a:solidFill>
                        </a:rPr>
                        <a:t>F(mm)</a:t>
                      </a:r>
                    </a:p>
                  </a:txBody>
                  <a:tcPr>
                    <a:lnB w="12700" cap="flat" cmpd="sng" algn="ctr">
                      <a:solidFill>
                        <a:schemeClr val="tx1"/>
                      </a:solidFill>
                      <a:prstDash val="solid"/>
                      <a:round/>
                      <a:headEnd type="none" w="med" len="med"/>
                      <a:tailEnd type="none" w="med" len="med"/>
                    </a:lnB>
                    <a:noFill/>
                  </a:tcPr>
                </a:tc>
                <a:tc>
                  <a:txBody>
                    <a:bodyPr/>
                    <a:lstStyle/>
                    <a:p>
                      <a:pPr algn="ctr"/>
                      <a:r>
                        <a:rPr lang="en-US" sz="1800" i="1" dirty="0">
                          <a:solidFill>
                            <a:schemeClr val="tx1"/>
                          </a:solidFill>
                        </a:rPr>
                        <a:t>I</a:t>
                      </a:r>
                      <a:r>
                        <a:rPr lang="en-US" sz="1800" i="1" baseline="-25000" dirty="0">
                          <a:solidFill>
                            <a:schemeClr val="tx1"/>
                          </a:solidFill>
                        </a:rPr>
                        <a:t>510nm</a:t>
                      </a:r>
                      <a:endParaRPr lang="en-US" sz="1800" i="1"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1" dirty="0">
                          <a:solidFill>
                            <a:schemeClr val="tx1"/>
                          </a:solidFill>
                        </a:rPr>
                        <a:t>I</a:t>
                      </a:r>
                      <a:r>
                        <a:rPr lang="en-US" sz="1800" i="1" baseline="-25000" dirty="0">
                          <a:solidFill>
                            <a:schemeClr val="tx1"/>
                          </a:solidFill>
                        </a:rPr>
                        <a:t>515nm</a:t>
                      </a:r>
                      <a:endParaRPr lang="en-US" sz="1800" i="1"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1" dirty="0">
                          <a:solidFill>
                            <a:schemeClr val="tx1"/>
                          </a:solidFill>
                        </a:rPr>
                        <a:t>I</a:t>
                      </a:r>
                      <a:r>
                        <a:rPr lang="en-US" sz="1800" i="1" baseline="-25000" dirty="0">
                          <a:solidFill>
                            <a:schemeClr val="tx1"/>
                          </a:solidFill>
                        </a:rPr>
                        <a:t>510nm </a:t>
                      </a:r>
                      <a:r>
                        <a:rPr lang="en-US" sz="1800" i="1" baseline="0" dirty="0">
                          <a:solidFill>
                            <a:schemeClr val="tx1"/>
                          </a:solidFill>
                        </a:rPr>
                        <a:t>/ </a:t>
                      </a:r>
                      <a:r>
                        <a:rPr lang="en-US" sz="1800" i="1" dirty="0">
                          <a:solidFill>
                            <a:schemeClr val="tx1"/>
                          </a:solidFill>
                        </a:rPr>
                        <a:t>I</a:t>
                      </a:r>
                      <a:r>
                        <a:rPr lang="en-US" sz="1800" i="1" baseline="-25000" dirty="0">
                          <a:solidFill>
                            <a:schemeClr val="tx1"/>
                          </a:solidFill>
                        </a:rPr>
                        <a:t>515nm</a:t>
                      </a:r>
                      <a:endParaRPr lang="en-US" sz="1800" i="1" dirty="0">
                        <a:solidFill>
                          <a:schemeClr val="tx1"/>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7003195"/>
                  </a:ext>
                </a:extLst>
              </a:tr>
              <a:tr h="370840">
                <a:tc>
                  <a:txBody>
                    <a:bodyPr/>
                    <a:lstStyle/>
                    <a:p>
                      <a:pPr algn="ctr"/>
                      <a:r>
                        <a:rPr lang="en-US" sz="1800" dirty="0">
                          <a:solidFill>
                            <a:schemeClr val="tx1"/>
                          </a:solidFill>
                        </a:rPr>
                        <a:t>50</a:t>
                      </a:r>
                    </a:p>
                  </a:txBody>
                  <a:tcPr>
                    <a:lnT w="12700" cap="flat" cmpd="sng" algn="ctr">
                      <a:solidFill>
                        <a:schemeClr val="tx1"/>
                      </a:solidFill>
                      <a:prstDash val="solid"/>
                      <a:round/>
                      <a:headEnd type="none" w="med" len="med"/>
                      <a:tailEnd type="none" w="med" len="med"/>
                    </a:lnT>
                    <a:noFill/>
                  </a:tcPr>
                </a:tc>
                <a:tc>
                  <a:txBody>
                    <a:bodyPr/>
                    <a:lstStyle/>
                    <a:p>
                      <a:pPr algn="ctr"/>
                      <a:r>
                        <a:rPr lang="en-US" sz="1800" dirty="0">
                          <a:solidFill>
                            <a:schemeClr val="tx1"/>
                          </a:solidFill>
                        </a:rPr>
                        <a:t>2910</a:t>
                      </a:r>
                    </a:p>
                  </a:txBody>
                  <a:tcPr>
                    <a:lnT w="12700" cap="flat" cmpd="sng" algn="ctr">
                      <a:solidFill>
                        <a:schemeClr val="tx1"/>
                      </a:solidFill>
                      <a:prstDash val="solid"/>
                      <a:round/>
                      <a:headEnd type="none" w="med" len="med"/>
                      <a:tailEnd type="none" w="med" len="med"/>
                    </a:lnT>
                    <a:noFill/>
                  </a:tcPr>
                </a:tc>
                <a:tc>
                  <a:txBody>
                    <a:bodyPr/>
                    <a:lstStyle/>
                    <a:p>
                      <a:pPr algn="ctr"/>
                      <a:r>
                        <a:rPr lang="en-US" sz="1800" dirty="0">
                          <a:solidFill>
                            <a:schemeClr val="tx1"/>
                          </a:solidFill>
                        </a:rPr>
                        <a:t>5680</a:t>
                      </a:r>
                    </a:p>
                  </a:txBody>
                  <a:tcPr>
                    <a:lnT w="12700" cap="flat" cmpd="sng" algn="ctr">
                      <a:solidFill>
                        <a:schemeClr val="tx1"/>
                      </a:solidFill>
                      <a:prstDash val="solid"/>
                      <a:round/>
                      <a:headEnd type="none" w="med" len="med"/>
                      <a:tailEnd type="none" w="med" len="med"/>
                    </a:lnT>
                    <a:noFill/>
                  </a:tcPr>
                </a:tc>
                <a:tc>
                  <a:txBody>
                    <a:bodyPr/>
                    <a:lstStyle/>
                    <a:p>
                      <a:pPr algn="ctr"/>
                      <a:r>
                        <a:rPr lang="en-US" sz="1800" dirty="0">
                          <a:solidFill>
                            <a:schemeClr val="tx1"/>
                          </a:solidFill>
                        </a:rPr>
                        <a:t>0.52</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912184269"/>
                  </a:ext>
                </a:extLst>
              </a:tr>
              <a:tr h="370840">
                <a:tc>
                  <a:txBody>
                    <a:bodyPr/>
                    <a:lstStyle/>
                    <a:p>
                      <a:pPr algn="ctr"/>
                      <a:r>
                        <a:rPr lang="en-US" sz="1800" dirty="0">
                          <a:solidFill>
                            <a:schemeClr val="tx1"/>
                          </a:solidFill>
                        </a:rPr>
                        <a:t>100</a:t>
                      </a:r>
                    </a:p>
                  </a:txBody>
                  <a:tcPr>
                    <a:noFill/>
                  </a:tcPr>
                </a:tc>
                <a:tc>
                  <a:txBody>
                    <a:bodyPr/>
                    <a:lstStyle/>
                    <a:p>
                      <a:pPr algn="ctr"/>
                      <a:r>
                        <a:rPr lang="en-US" sz="1800" dirty="0">
                          <a:solidFill>
                            <a:schemeClr val="tx1"/>
                          </a:solidFill>
                        </a:rPr>
                        <a:t>677</a:t>
                      </a:r>
                    </a:p>
                  </a:txBody>
                  <a:tcPr>
                    <a:noFill/>
                  </a:tcPr>
                </a:tc>
                <a:tc>
                  <a:txBody>
                    <a:bodyPr/>
                    <a:lstStyle/>
                    <a:p>
                      <a:pPr algn="ctr"/>
                      <a:r>
                        <a:rPr lang="en-US" sz="1800" dirty="0">
                          <a:solidFill>
                            <a:schemeClr val="tx1"/>
                          </a:solidFill>
                        </a:rPr>
                        <a:t>510</a:t>
                      </a:r>
                    </a:p>
                  </a:txBody>
                  <a:tcPr>
                    <a:noFill/>
                  </a:tcPr>
                </a:tc>
                <a:tc>
                  <a:txBody>
                    <a:bodyPr/>
                    <a:lstStyle/>
                    <a:p>
                      <a:pPr algn="ctr"/>
                      <a:r>
                        <a:rPr lang="en-US" sz="1800" dirty="0">
                          <a:solidFill>
                            <a:schemeClr val="tx1"/>
                          </a:solidFill>
                        </a:rPr>
                        <a:t>1.14</a:t>
                      </a:r>
                    </a:p>
                  </a:txBody>
                  <a:tcPr>
                    <a:noFill/>
                  </a:tcPr>
                </a:tc>
                <a:extLst>
                  <a:ext uri="{0D108BD9-81ED-4DB2-BD59-A6C34878D82A}">
                    <a16:rowId xmlns:a16="http://schemas.microsoft.com/office/drawing/2014/main" val="463486505"/>
                  </a:ext>
                </a:extLst>
              </a:tr>
              <a:tr h="370840">
                <a:tc>
                  <a:txBody>
                    <a:bodyPr/>
                    <a:lstStyle/>
                    <a:p>
                      <a:pPr algn="ctr"/>
                      <a:r>
                        <a:rPr lang="en-US" sz="1800" dirty="0">
                          <a:solidFill>
                            <a:schemeClr val="tx1"/>
                          </a:solidFill>
                        </a:rPr>
                        <a:t>150</a:t>
                      </a:r>
                    </a:p>
                  </a:txBody>
                  <a:tcPr>
                    <a:noFill/>
                  </a:tcPr>
                </a:tc>
                <a:tc>
                  <a:txBody>
                    <a:bodyPr/>
                    <a:lstStyle/>
                    <a:p>
                      <a:pPr algn="ctr"/>
                      <a:r>
                        <a:rPr lang="en-US" sz="1800" dirty="0">
                          <a:solidFill>
                            <a:schemeClr val="tx1"/>
                          </a:solidFill>
                        </a:rPr>
                        <a:t>24</a:t>
                      </a:r>
                    </a:p>
                  </a:txBody>
                  <a:tcPr>
                    <a:noFill/>
                  </a:tcPr>
                </a:tc>
                <a:tc>
                  <a:txBody>
                    <a:bodyPr/>
                    <a:lstStyle/>
                    <a:p>
                      <a:pPr algn="ctr"/>
                      <a:r>
                        <a:rPr lang="en-US" sz="1800" dirty="0">
                          <a:solidFill>
                            <a:schemeClr val="tx1"/>
                          </a:solidFill>
                        </a:rPr>
                        <a:t>16</a:t>
                      </a:r>
                    </a:p>
                  </a:txBody>
                  <a:tcPr>
                    <a:noFill/>
                  </a:tcPr>
                </a:tc>
                <a:tc>
                  <a:txBody>
                    <a:bodyPr/>
                    <a:lstStyle/>
                    <a:p>
                      <a:pPr algn="ctr"/>
                      <a:r>
                        <a:rPr lang="en-US" sz="1800" dirty="0">
                          <a:solidFill>
                            <a:schemeClr val="tx1"/>
                          </a:solidFill>
                        </a:rPr>
                        <a:t>1.39</a:t>
                      </a:r>
                    </a:p>
                  </a:txBody>
                  <a:tcPr>
                    <a:noFill/>
                  </a:tcPr>
                </a:tc>
                <a:extLst>
                  <a:ext uri="{0D108BD9-81ED-4DB2-BD59-A6C34878D82A}">
                    <a16:rowId xmlns:a16="http://schemas.microsoft.com/office/drawing/2014/main" val="3938790108"/>
                  </a:ext>
                </a:extLst>
              </a:tr>
              <a:tr h="370840">
                <a:tc>
                  <a:txBody>
                    <a:bodyPr/>
                    <a:lstStyle/>
                    <a:p>
                      <a:pPr algn="ctr"/>
                      <a:r>
                        <a:rPr lang="en-US" sz="1800" dirty="0">
                          <a:solidFill>
                            <a:schemeClr val="tx1"/>
                          </a:solidFill>
                        </a:rPr>
                        <a:t>200</a:t>
                      </a:r>
                    </a:p>
                  </a:txBody>
                  <a:tcPr>
                    <a:noFill/>
                  </a:tcPr>
                </a:tc>
                <a:tc>
                  <a:txBody>
                    <a:bodyPr/>
                    <a:lstStyle/>
                    <a:p>
                      <a:pPr algn="ctr"/>
                      <a:r>
                        <a:rPr lang="en-US" sz="1800" dirty="0">
                          <a:solidFill>
                            <a:schemeClr val="tx1"/>
                          </a:solidFill>
                        </a:rPr>
                        <a:t>21</a:t>
                      </a:r>
                    </a:p>
                  </a:txBody>
                  <a:tcPr>
                    <a:noFill/>
                  </a:tcPr>
                </a:tc>
                <a:tc>
                  <a:txBody>
                    <a:bodyPr/>
                    <a:lstStyle/>
                    <a:p>
                      <a:pPr algn="ctr"/>
                      <a:r>
                        <a:rPr lang="en-US" sz="1800" dirty="0">
                          <a:solidFill>
                            <a:schemeClr val="tx1"/>
                          </a:solidFill>
                        </a:rPr>
                        <a:t>11</a:t>
                      </a:r>
                    </a:p>
                  </a:txBody>
                  <a:tcPr>
                    <a:noFill/>
                  </a:tcPr>
                </a:tc>
                <a:tc>
                  <a:txBody>
                    <a:bodyPr/>
                    <a:lstStyle/>
                    <a:p>
                      <a:pPr algn="ctr"/>
                      <a:r>
                        <a:rPr lang="en-US" sz="1800" dirty="0">
                          <a:solidFill>
                            <a:schemeClr val="tx1"/>
                          </a:solidFill>
                        </a:rPr>
                        <a:t>1.68</a:t>
                      </a:r>
                    </a:p>
                  </a:txBody>
                  <a:tcPr>
                    <a:noFill/>
                  </a:tcPr>
                </a:tc>
                <a:extLst>
                  <a:ext uri="{0D108BD9-81ED-4DB2-BD59-A6C34878D82A}">
                    <a16:rowId xmlns:a16="http://schemas.microsoft.com/office/drawing/2014/main" val="2848310789"/>
                  </a:ext>
                </a:extLst>
              </a:tr>
              <a:tr h="370840">
                <a:tc>
                  <a:txBody>
                    <a:bodyPr/>
                    <a:lstStyle/>
                    <a:p>
                      <a:pPr algn="ctr"/>
                      <a:r>
                        <a:rPr lang="en-US" sz="1800" dirty="0">
                          <a:solidFill>
                            <a:schemeClr val="tx1"/>
                          </a:solidFill>
                        </a:rPr>
                        <a:t>300</a:t>
                      </a:r>
                    </a:p>
                  </a:txBody>
                  <a:tcPr>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2.8</a:t>
                      </a:r>
                    </a:p>
                  </a:txBody>
                  <a:tcPr>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1.7</a:t>
                      </a:r>
                    </a:p>
                  </a:txBody>
                  <a:tcPr>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rPr>
                        <a:t>2.00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179839"/>
                  </a:ext>
                </a:extLst>
              </a:tr>
            </a:tbl>
          </a:graphicData>
        </a:graphic>
      </p:graphicFrame>
      <p:sp>
        <p:nvSpPr>
          <p:cNvPr id="30" name="TextBox 29">
            <a:extLst>
              <a:ext uri="{FF2B5EF4-FFF2-40B4-BE49-F238E27FC236}">
                <a16:creationId xmlns:a16="http://schemas.microsoft.com/office/drawing/2014/main" id="{1CFE1E2A-487E-3268-2B56-75E24DFD5DCB}"/>
              </a:ext>
            </a:extLst>
          </p:cNvPr>
          <p:cNvSpPr txBox="1"/>
          <p:nvPr/>
        </p:nvSpPr>
        <p:spPr>
          <a:xfrm>
            <a:off x="136071" y="4297165"/>
            <a:ext cx="6500256"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Increase in 510/515 nm intensity ratio suggest:</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Downward shift in population of excited states of Cu indicating a decrease in energy deposition.</a:t>
            </a:r>
          </a:p>
        </p:txBody>
      </p:sp>
      <p:pic>
        <p:nvPicPr>
          <p:cNvPr id="3" name="Picture 2" descr="A graph of a cu and a cu&#10;&#10;Description automatically generated with medium confidence">
            <a:extLst>
              <a:ext uri="{FF2B5EF4-FFF2-40B4-BE49-F238E27FC236}">
                <a16:creationId xmlns:a16="http://schemas.microsoft.com/office/drawing/2014/main" id="{2E737592-33B0-B9A4-F00A-8984C7BEF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7999" y="739588"/>
            <a:ext cx="4414895" cy="5297874"/>
          </a:xfrm>
          <a:prstGeom prst="rect">
            <a:avLst/>
          </a:prstGeom>
        </p:spPr>
      </p:pic>
    </p:spTree>
    <p:extLst>
      <p:ext uri="{BB962C8B-B14F-4D97-AF65-F5344CB8AC3E}">
        <p14:creationId xmlns:p14="http://schemas.microsoft.com/office/powerpoint/2010/main" val="1576394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079EECE-A262-D4CF-7B81-8782FF2D3F56}"/>
              </a:ext>
            </a:extLst>
          </p:cNvPr>
          <p:cNvSpPr txBox="1">
            <a:spLocks/>
          </p:cNvSpPr>
          <p:nvPr/>
        </p:nvSpPr>
        <p:spPr>
          <a:xfrm>
            <a:off x="161317" y="130462"/>
            <a:ext cx="11299859" cy="4937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Times New Roman" panose="02020603050405020304" pitchFamily="18" charset="0"/>
                <a:cs typeface="Times New Roman" panose="02020603050405020304" pitchFamily="18" charset="0"/>
              </a:rPr>
              <a:t>Results: </a:t>
            </a:r>
            <a:r>
              <a:rPr lang="en-US" sz="3000" dirty="0">
                <a:latin typeface="Times New Roman" panose="02020603050405020304" pitchFamily="18" charset="0"/>
                <a:cs typeface="Times New Roman" panose="02020603050405020304" pitchFamily="18" charset="0"/>
              </a:rPr>
              <a:t>Breaking Point Between Plasma and Laser-Particle Interactions </a:t>
            </a:r>
          </a:p>
        </p:txBody>
      </p:sp>
      <p:sp>
        <p:nvSpPr>
          <p:cNvPr id="19" name="TextBox 18">
            <a:extLst>
              <a:ext uri="{FF2B5EF4-FFF2-40B4-BE49-F238E27FC236}">
                <a16:creationId xmlns:a16="http://schemas.microsoft.com/office/drawing/2014/main" id="{B00DFCC5-D391-DE08-9150-0CD74A7F74C3}"/>
              </a:ext>
            </a:extLst>
          </p:cNvPr>
          <p:cNvSpPr txBox="1"/>
          <p:nvPr/>
        </p:nvSpPr>
        <p:spPr>
          <a:xfrm>
            <a:off x="74679" y="1080030"/>
            <a:ext cx="6395394" cy="4755148"/>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Decrease in thermal background and electron density indicate</a:t>
            </a:r>
            <a:r>
              <a:rPr lang="en-US" sz="2100" dirty="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Drastic changes in plasma characteristics occur under short focal lengths</a:t>
            </a:r>
            <a:endParaRPr lang="en-US" sz="5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5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Does </a:t>
            </a:r>
            <a:r>
              <a:rPr lang="en-US" sz="2000" b="1" dirty="0">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indicate</a:t>
            </a:r>
            <a:r>
              <a:rPr lang="en-US" sz="2000" dirty="0">
                <a:latin typeface="Arial" panose="020B0604020202020204" pitchFamily="34" charset="0"/>
                <a:cs typeface="Arial" panose="020B0604020202020204" pitchFamily="34" charset="0"/>
              </a:rPr>
              <a:t> Cu emission is solely due to plasma-particle interaction</a:t>
            </a: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Cu particles (7.72 eV) positioned at N</a:t>
            </a:r>
            <a:r>
              <a:rPr lang="en-US" sz="2200" baseline="-25000" dirty="0">
                <a:latin typeface="Arial" panose="020B0604020202020204" pitchFamily="34" charset="0"/>
                <a:cs typeface="Arial" panose="020B0604020202020204" pitchFamily="34" charset="0"/>
              </a:rPr>
              <a:t>2</a:t>
            </a:r>
            <a:r>
              <a:rPr lang="en-US" sz="2200" baseline="300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(15.5 eV) result in laser interactions:</a:t>
            </a:r>
          </a:p>
          <a:p>
            <a:pPr marL="800100" lvl="1" indent="-342900">
              <a:buFont typeface="Arial" panose="020B0604020202020204" pitchFamily="34" charset="0"/>
              <a:buChar char="•"/>
            </a:pPr>
            <a:endParaRPr lang="en-US" sz="5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Decrease in Cu I at </a:t>
            </a:r>
            <a:r>
              <a:rPr lang="en-US" sz="2000" i="1" dirty="0">
                <a:latin typeface="Arial" panose="020B0604020202020204" pitchFamily="34" charset="0"/>
                <a:cs typeface="Arial" panose="020B0604020202020204" pitchFamily="34" charset="0"/>
              </a:rPr>
              <a:t>f =150 mm</a:t>
            </a:r>
            <a:r>
              <a:rPr lang="en-US" sz="2000" dirty="0">
                <a:latin typeface="Arial" panose="020B0604020202020204" pitchFamily="34" charset="0"/>
                <a:cs typeface="Arial" panose="020B0604020202020204" pitchFamily="34" charset="0"/>
              </a:rPr>
              <a:t> is resulted from emission decaying within the intensity-clamped pulses, as seen during fs-filaments</a:t>
            </a:r>
          </a:p>
          <a:p>
            <a:pPr marL="800100" lvl="1" indent="-342900">
              <a:buFont typeface="Arial" panose="020B0604020202020204" pitchFamily="34" charset="0"/>
              <a:buChar char="•"/>
            </a:pPr>
            <a:endParaRPr lang="en-US" sz="5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Emission is cause from limited energy disposition to the surface of the particle</a:t>
            </a:r>
          </a:p>
        </p:txBody>
      </p:sp>
      <p:pic>
        <p:nvPicPr>
          <p:cNvPr id="3" name="Picture 2" descr="A graph of different colors and numbers&#10;&#10;Description automatically generated with medium confidence">
            <a:extLst>
              <a:ext uri="{FF2B5EF4-FFF2-40B4-BE49-F238E27FC236}">
                <a16:creationId xmlns:a16="http://schemas.microsoft.com/office/drawing/2014/main" id="{5F8220DE-11B2-B7AE-066C-4B34EF696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258" y="856020"/>
            <a:ext cx="5145959" cy="5145959"/>
          </a:xfrm>
          <a:prstGeom prst="rect">
            <a:avLst/>
          </a:prstGeom>
        </p:spPr>
      </p:pic>
    </p:spTree>
    <p:extLst>
      <p:ext uri="{BB962C8B-B14F-4D97-AF65-F5344CB8AC3E}">
        <p14:creationId xmlns:p14="http://schemas.microsoft.com/office/powerpoint/2010/main" val="4024431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17762</TotalTime>
  <Words>2764</Words>
  <Application>Microsoft Macintosh PowerPoint</Application>
  <PresentationFormat>Widescreen</PresentationFormat>
  <Paragraphs>248</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Avenir Book</vt:lpstr>
      <vt:lpstr>Calibri</vt:lpstr>
      <vt:lpstr>Calibri Light</vt:lpstr>
      <vt:lpstr>Cambria Math</vt:lpstr>
      <vt:lpstr>Helvetica</vt:lpstr>
      <vt:lpstr>Helvetica Light</vt:lpstr>
      <vt:lpstr>Open Sans</vt:lpstr>
      <vt:lpstr>Times New Roman</vt:lpstr>
      <vt:lpstr>Trebuchet MS</vt:lpstr>
      <vt:lpstr>Office Theme</vt:lpstr>
      <vt:lpstr>PowerPoint Presentation</vt:lpstr>
      <vt:lpstr>Introduction and Motivation</vt:lpstr>
      <vt:lpstr>Mission Relevance and Research Objectives</vt:lpstr>
      <vt:lpstr>Technical Approach: Resolving Pu Vapor-Phase Chemistry</vt:lpstr>
      <vt:lpstr>Results: PuxOy Spectral Signature Identification </vt:lpstr>
      <vt:lpstr>PowerPoint Presentation</vt:lpstr>
      <vt:lpstr>Technical Approach: Plasma-Particle Interaction of Suspended Particles</vt:lpstr>
      <vt:lpstr>PowerPoint Presentation</vt:lpstr>
      <vt:lpstr>PowerPoint Presentation</vt:lpstr>
      <vt:lpstr>PowerPoint Presentation</vt:lpstr>
      <vt:lpstr>MTV Impact and Deliverables (past year)</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DNNG</dc:creator>
  <cp:lastModifiedBy>Borrero, Justin I.</cp:lastModifiedBy>
  <cp:revision>323</cp:revision>
  <dcterms:created xsi:type="dcterms:W3CDTF">2019-02-11T21:15:40Z</dcterms:created>
  <dcterms:modified xsi:type="dcterms:W3CDTF">2024-03-19T13:44:00Z</dcterms:modified>
</cp:coreProperties>
</file>