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651" r:id="rId3"/>
    <p:sldId id="687" r:id="rId4"/>
    <p:sldId id="283" r:id="rId5"/>
    <p:sldId id="679" r:id="rId6"/>
    <p:sldId id="685" r:id="rId7"/>
    <p:sldId id="688" r:id="rId8"/>
    <p:sldId id="692" r:id="rId9"/>
    <p:sldId id="689" r:id="rId10"/>
    <p:sldId id="691" r:id="rId11"/>
    <p:sldId id="693" r:id="rId12"/>
    <p:sldId id="696" r:id="rId13"/>
    <p:sldId id="650" r:id="rId14"/>
    <p:sldId id="694" r:id="rId15"/>
    <p:sldId id="686" r:id="rId16"/>
    <p:sldId id="678" r:id="rId17"/>
    <p:sldId id="6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5" autoAdjust="0"/>
    <p:restoredTop sz="83808"/>
  </p:normalViewPr>
  <p:slideViewPr>
    <p:cSldViewPr snapToGrid="0">
      <p:cViewPr varScale="1">
        <p:scale>
          <a:sx n="78" d="100"/>
          <a:sy n="78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17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43A34-90D5-4B34-BED2-C2556C11AAE9}" type="datetimeFigureOut">
              <a:rPr lang="en-US" smtClean="0"/>
              <a:t>3/20/24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9EEBB-ED59-45EE-94F8-A00B3D53A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A8C40-71BB-42E5-9001-96A113230332}" type="datetimeFigureOut">
              <a:rPr lang="en-US" smtClean="0"/>
              <a:t>3/20/24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ECAEE-CE33-4B9A-BC1D-E2668F76A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6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Beta gamma coincidence system looks for </a:t>
            </a:r>
          </a:p>
          <a:p>
            <a:r>
              <a:rPr lang="en-US" dirty="0"/>
              <a:t>Rounded beta cell allows for use of 1 PMT, refocusing signal on cap side back towards the readout</a:t>
            </a:r>
          </a:p>
          <a:p>
            <a:endParaRPr lang="en-US" dirty="0"/>
          </a:p>
          <a:p>
            <a:r>
              <a:rPr lang="en-US" dirty="0"/>
              <a:t>State previous work shows stilbene has reduced memory effect, but…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CAEE-CE33-4B9A-BC1D-E2668F76AF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13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CAEE-CE33-4B9A-BC1D-E2668F76AF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90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B67C-1DC4-7048-8F01-108CCE2CC1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65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CAEE-CE33-4B9A-BC1D-E2668F76AF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00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CAEE-CE33-4B9A-BC1D-E2668F76AF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57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CAEE-CE33-4B9A-BC1D-E2668F76AF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5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CAEE-CE33-4B9A-BC1D-E2668F76AF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59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CAEE-CE33-4B9A-BC1D-E2668F76AF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0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CAEE-CE33-4B9A-BC1D-E2668F76AF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89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a typeface="Avenir Book" charset="0"/>
                <a:cs typeface="Avenir Book" charset="0"/>
              </a:rPr>
              <a:t>Energy resolution determination from organics alone difficult due to dominant Compton scattering interaction</a:t>
            </a:r>
          </a:p>
          <a:p>
            <a:r>
              <a:rPr lang="en-US" dirty="0"/>
              <a:t>Explain quadrature sum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CAEE-CE33-4B9A-BC1D-E2668F76AF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37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CAEE-CE33-4B9A-BC1D-E2668F76AF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75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ECAEE-CE33-4B9A-BC1D-E2668F76AF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2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C9D8E-B781-455D-9489-3A5C4A4D9D14}" type="datetime1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4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9D82-20C3-40A5-A820-1BB3D53279A0}" type="datetime1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8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097-9716-4D94-ABD8-451A9756AB9A}" type="datetime1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3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4304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149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D1D1-89CC-4D30-A421-39993E9E186B}" type="datetime1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AF26B-6C04-4E83-9FA0-EBDA8889F5C0}" type="datetime1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5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3D2F-C8D9-4421-BCCB-5B43FF1BD27D}" type="datetime1">
              <a:rPr lang="en-US" smtClean="0"/>
              <a:t>3/20/24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6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6F30-0BFB-4AE7-8E5E-DDD754248C39}" type="datetime1">
              <a:rPr lang="en-US" smtClean="0"/>
              <a:t>3/20/24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9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2EC4-87EF-4AFB-B1D1-885728A0B41A}" type="datetime1">
              <a:rPr lang="en-US" smtClean="0"/>
              <a:t>3/20/24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3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9FEE-C083-410F-8170-78648A612973}" type="datetime1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5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EBD5-E00F-47F4-A4C3-876DC0BE9F3B}" type="datetime1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3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29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BB423-6061-48DF-B249-33DE0875FAD0}" type="datetime1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297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29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99B8A-0457-4E1E-8FD2-4E3A912134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096001"/>
            <a:ext cx="12192000" cy="76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931" y="6184505"/>
            <a:ext cx="1510478" cy="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1004104" y="6272674"/>
            <a:ext cx="0" cy="4117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77" y="6207824"/>
            <a:ext cx="535351" cy="535589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9152142" y="634113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4699B8A-0457-4E1E-8FD2-4E3A9121342F}" type="slidenum"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2" descr="U-M primary logo">
            <a:extLst>
              <a:ext uri="{FF2B5EF4-FFF2-40B4-BE49-F238E27FC236}">
                <a16:creationId xmlns:a16="http://schemas.microsoft.com/office/drawing/2014/main" id="{0D33A24D-1A1F-0BA5-2573-FF5E57FC9A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199" y="6112432"/>
            <a:ext cx="707697" cy="74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30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13" Type="http://schemas.openxmlformats.org/officeDocument/2006/relationships/image" Target="../media/image48.tiff"/><Relationship Id="rId18" Type="http://schemas.openxmlformats.org/officeDocument/2006/relationships/image" Target="../media/image53.tiff"/><Relationship Id="rId3" Type="http://schemas.openxmlformats.org/officeDocument/2006/relationships/image" Target="../media/image38.jpeg"/><Relationship Id="rId7" Type="http://schemas.openxmlformats.org/officeDocument/2006/relationships/image" Target="../media/image42.tiff"/><Relationship Id="rId12" Type="http://schemas.openxmlformats.org/officeDocument/2006/relationships/image" Target="../media/image47.tiff"/><Relationship Id="rId17" Type="http://schemas.openxmlformats.org/officeDocument/2006/relationships/image" Target="../media/image52.tif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11" Type="http://schemas.openxmlformats.org/officeDocument/2006/relationships/image" Target="../media/image46.tiff"/><Relationship Id="rId5" Type="http://schemas.openxmlformats.org/officeDocument/2006/relationships/image" Target="../media/image40.tiff"/><Relationship Id="rId15" Type="http://schemas.openxmlformats.org/officeDocument/2006/relationships/image" Target="../media/image50.tiff"/><Relationship Id="rId10" Type="http://schemas.openxmlformats.org/officeDocument/2006/relationships/image" Target="../media/image45.tiff"/><Relationship Id="rId4" Type="http://schemas.openxmlformats.org/officeDocument/2006/relationships/image" Target="../media/image39.jpeg"/><Relationship Id="rId9" Type="http://schemas.openxmlformats.org/officeDocument/2006/relationships/image" Target="../media/image44.tiff"/><Relationship Id="rId14" Type="http://schemas.openxmlformats.org/officeDocument/2006/relationships/image" Target="../media/image4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4161" y="519621"/>
            <a:ext cx="840359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Characterizing Early Organic Glass Scintillator Beta-Cell Prototypes for Radioxenon Monitoring</a:t>
            </a:r>
          </a:p>
          <a:p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43A72-1531-164D-8F90-A1481AA9A8BF}"/>
              </a:ext>
            </a:extLst>
          </p:cNvPr>
          <p:cNvSpPr txBox="1"/>
          <p:nvPr/>
        </p:nvSpPr>
        <p:spPr>
          <a:xfrm>
            <a:off x="3414161" y="3071351"/>
            <a:ext cx="4118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2024 MTV Workshop</a:t>
            </a:r>
          </a:p>
          <a:p>
            <a:r>
              <a:rPr lang="en-US" dirty="0"/>
              <a:t>March 26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35" y="1617571"/>
            <a:ext cx="2602724" cy="26038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CFC876-38B3-E04F-A6EB-7F8649A2875D}"/>
              </a:ext>
            </a:extLst>
          </p:cNvPr>
          <p:cNvCxnSpPr/>
          <p:nvPr/>
        </p:nvCxnSpPr>
        <p:spPr>
          <a:xfrm>
            <a:off x="3205150" y="1967011"/>
            <a:ext cx="0" cy="190500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C03A3C7-B033-380B-673B-E2E47D3035DA}"/>
              </a:ext>
            </a:extLst>
          </p:cNvPr>
          <p:cNvSpPr txBox="1"/>
          <p:nvPr/>
        </p:nvSpPr>
        <p:spPr>
          <a:xfrm>
            <a:off x="4479236" y="4415744"/>
            <a:ext cx="73385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Tessa Maurer</a:t>
            </a:r>
          </a:p>
          <a:p>
            <a:pPr algn="r"/>
            <a:r>
              <a:rPr lang="en-US" sz="2000" dirty="0"/>
              <a:t>Graduate Student, University of Michigan </a:t>
            </a:r>
          </a:p>
          <a:p>
            <a:pPr algn="r"/>
            <a:r>
              <a:rPr lang="en-US" sz="2000" dirty="0"/>
              <a:t>E. A. Schneider</a:t>
            </a:r>
            <a:r>
              <a:rPr lang="en-US" sz="2000" baseline="30000" dirty="0"/>
              <a:t>1</a:t>
            </a:r>
            <a:r>
              <a:rPr lang="en-US" sz="2000" dirty="0"/>
              <a:t>, S. D. Clarke</a:t>
            </a:r>
            <a:r>
              <a:rPr lang="en-US" sz="2000" baseline="30000" dirty="0"/>
              <a:t>1</a:t>
            </a:r>
            <a:r>
              <a:rPr lang="en-US" sz="2000" dirty="0"/>
              <a:t>, K. L. Meagher</a:t>
            </a:r>
            <a:r>
              <a:rPr lang="en-US" sz="2000" baseline="30000" dirty="0"/>
              <a:t>1</a:t>
            </a:r>
            <a:r>
              <a:rPr lang="en-US" sz="2000" dirty="0"/>
              <a:t>, P. L. Feng</a:t>
            </a:r>
            <a:r>
              <a:rPr lang="en-US" sz="2000" baseline="30000" dirty="0"/>
              <a:t>2</a:t>
            </a:r>
            <a:r>
              <a:rPr lang="en-US" sz="2000" dirty="0"/>
              <a:t>, S. A. Pozzi</a:t>
            </a:r>
            <a:r>
              <a:rPr lang="en-US" sz="2000" baseline="30000" dirty="0"/>
              <a:t>1</a:t>
            </a:r>
            <a:r>
              <a:rPr lang="en-US" sz="2000" dirty="0"/>
              <a:t> </a:t>
            </a:r>
            <a:endParaRPr lang="en-US" sz="2000" baseline="30000" dirty="0"/>
          </a:p>
          <a:p>
            <a:pPr algn="r"/>
            <a:r>
              <a:rPr lang="en-US" sz="2000" baseline="30000" dirty="0"/>
              <a:t>1</a:t>
            </a:r>
            <a:r>
              <a:rPr lang="en-US" sz="2000" dirty="0"/>
              <a:t>University of Michigan</a:t>
            </a:r>
          </a:p>
          <a:p>
            <a:pPr algn="r"/>
            <a:r>
              <a:rPr lang="en-US" sz="2000" baseline="30000" dirty="0"/>
              <a:t>2</a:t>
            </a:r>
            <a:r>
              <a:rPr lang="en-US" sz="2000" dirty="0"/>
              <a:t>Sandia National Laboratories</a:t>
            </a:r>
          </a:p>
        </p:txBody>
      </p:sp>
    </p:spTree>
    <p:extLst>
      <p:ext uri="{BB962C8B-B14F-4D97-AF65-F5344CB8AC3E}">
        <p14:creationId xmlns:p14="http://schemas.microsoft.com/office/powerpoint/2010/main" val="132345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DC3A0-E792-5AE8-92D0-B394773EA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9275"/>
            <a:ext cx="11353800" cy="1325563"/>
          </a:xfrm>
        </p:spPr>
        <p:txBody>
          <a:bodyPr/>
          <a:lstStyle/>
          <a:p>
            <a:r>
              <a:rPr lang="en-US" baseline="30000" dirty="0"/>
              <a:t>137</a:t>
            </a:r>
            <a:r>
              <a:rPr lang="en-US" dirty="0"/>
              <a:t>Cs Coincidence Distributions for OGS Beta-Cells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39E52-50E9-7F86-EC7B-AB6437FE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460" y="1349095"/>
            <a:ext cx="6040540" cy="4530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0EF2A6-082D-109D-E767-EA4654D2A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13" y="1344838"/>
            <a:ext cx="6040539" cy="45304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02325E-390D-A6F6-DE37-C86CECFA4F7E}"/>
              </a:ext>
            </a:extLst>
          </p:cNvPr>
          <p:cNvSpPr/>
          <p:nvPr/>
        </p:nvSpPr>
        <p:spPr>
          <a:xfrm>
            <a:off x="1701312" y="1192198"/>
            <a:ext cx="3123139" cy="309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2.8 mm thick OGS beta-cell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3036F2-C1EC-01DE-D31C-5725718332DC}"/>
              </a:ext>
            </a:extLst>
          </p:cNvPr>
          <p:cNvSpPr/>
          <p:nvPr/>
        </p:nvSpPr>
        <p:spPr>
          <a:xfrm>
            <a:off x="7740991" y="1192198"/>
            <a:ext cx="2861477" cy="3097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5 mm thick OGS beta-cell</a:t>
            </a:r>
          </a:p>
        </p:txBody>
      </p:sp>
    </p:spTree>
    <p:extLst>
      <p:ext uri="{BB962C8B-B14F-4D97-AF65-F5344CB8AC3E}">
        <p14:creationId xmlns:p14="http://schemas.microsoft.com/office/powerpoint/2010/main" val="1811976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48D0F-C54A-77A6-6500-14A83601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Domed Hollow Cylinder Geometry OGS Beta-Cell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3873F-53A9-D0E1-0B81-1F2F39CA8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5563"/>
            <a:ext cx="5429865" cy="4351338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2000" dirty="0"/>
              <a:t>3D printed polyvinyl alcohol mold to produce hollow domed cylinder piece according to ‘test tube’ shapes used in field</a:t>
            </a:r>
          </a:p>
          <a:p>
            <a:pPr lvl="1">
              <a:lnSpc>
                <a:spcPct val="125000"/>
              </a:lnSpc>
            </a:pPr>
            <a:r>
              <a:rPr lang="en-US" sz="2000" dirty="0"/>
              <a:t>Polyvinyl alcohol is water soluble</a:t>
            </a:r>
          </a:p>
          <a:p>
            <a:pPr lvl="2">
              <a:lnSpc>
                <a:spcPct val="125000"/>
              </a:lnSpc>
            </a:pPr>
            <a:r>
              <a:rPr lang="en-US" dirty="0"/>
              <a:t>Mold release is water bath, inducing least amount of stress to OGS sample </a:t>
            </a:r>
          </a:p>
          <a:p>
            <a:pPr lvl="1">
              <a:lnSpc>
                <a:spcPct val="125000"/>
              </a:lnSpc>
            </a:pPr>
            <a:r>
              <a:rPr lang="en-US" sz="2000" dirty="0"/>
              <a:t>3D printed material not smooth, OGS sample may require machining or sanding</a:t>
            </a:r>
          </a:p>
          <a:p>
            <a:pPr>
              <a:lnSpc>
                <a:spcPct val="125000"/>
              </a:lnSpc>
            </a:pPr>
            <a:endParaRPr lang="en-US" sz="2400" dirty="0"/>
          </a:p>
          <a:p>
            <a:pPr lvl="1">
              <a:lnSpc>
                <a:spcPct val="125000"/>
              </a:lnSpc>
            </a:pPr>
            <a:endParaRPr lang="en-US" sz="2000" dirty="0"/>
          </a:p>
        </p:txBody>
      </p:sp>
      <p:pic>
        <p:nvPicPr>
          <p:cNvPr id="4" name="Picture 3" descr="A hand holding a white round object&#10;&#10;Description automatically generated">
            <a:extLst>
              <a:ext uri="{FF2B5EF4-FFF2-40B4-BE49-F238E27FC236}">
                <a16:creationId xmlns:a16="http://schemas.microsoft.com/office/drawing/2014/main" id="{6EA992F8-EF05-E010-1103-C7C399C78F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26419" r="6964" b="16902"/>
          <a:stretch/>
        </p:blipFill>
        <p:spPr>
          <a:xfrm>
            <a:off x="7597345" y="1472025"/>
            <a:ext cx="1647825" cy="1807794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pic>
        <p:nvPicPr>
          <p:cNvPr id="5" name="Picture 4" descr="A hand holding a piece of food&#10;&#10;Description automatically generated">
            <a:extLst>
              <a:ext uri="{FF2B5EF4-FFF2-40B4-BE49-F238E27FC236}">
                <a16:creationId xmlns:a16="http://schemas.microsoft.com/office/drawing/2014/main" id="{F92CF4CB-80DC-2CD2-8C37-498DC9A7CD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6" t="19491" r="6110" b="34565"/>
          <a:stretch/>
        </p:blipFill>
        <p:spPr>
          <a:xfrm>
            <a:off x="9441130" y="3429000"/>
            <a:ext cx="2165985" cy="2108200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6EA02B-2F2F-4E46-DAE2-213A7510D79B}"/>
              </a:ext>
            </a:extLst>
          </p:cNvPr>
          <p:cNvSpPr/>
          <p:nvPr/>
        </p:nvSpPr>
        <p:spPr>
          <a:xfrm>
            <a:off x="7366288" y="5676901"/>
            <a:ext cx="4254854" cy="92333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CAD models and PVA 3D printed hollow domed cylinder mold (</a:t>
            </a:r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note t</a:t>
            </a:r>
            <a:r>
              <a:rPr lang="en-US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here is cavity within mold that molten OGS fill</a:t>
            </a:r>
            <a:r>
              <a:rPr lang="en-US" dirty="0">
                <a:ea typeface="Times New Roman" panose="02020603050405020304" pitchFamily="18" charset="0"/>
                <a:cs typeface="Arial" panose="020B0604020202020204" pitchFamily="34" charset="0"/>
              </a:rPr>
              <a:t>s)</a:t>
            </a:r>
            <a:endParaRPr 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50DC6-4A56-4217-821B-2C22A975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2205" y="1472025"/>
            <a:ext cx="2107549" cy="1810512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A3174-215A-68F9-805F-569121922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288" y="3429000"/>
            <a:ext cx="2017807" cy="2108200"/>
          </a:xfrm>
          <a:prstGeom prst="rect">
            <a:avLst/>
          </a:prstGeom>
          <a:noFill/>
          <a:ln w="38100"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3850535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A54-AB03-1CE8-76F9-832DD8C4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EFD0E-59F7-397A-BEF3-35B2BDDB2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5823857" cy="4351338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000" dirty="0"/>
              <a:t>Increased level of radioxenon can be due to variety of reasons, not just nuclear weapon detonation</a:t>
            </a:r>
          </a:p>
          <a:p>
            <a:pPr lvl="1"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000" dirty="0"/>
              <a:t>Ratio of xenon radioisotopes indicates origins of increase</a:t>
            </a:r>
          </a:p>
          <a:p>
            <a:pPr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000" dirty="0"/>
              <a:t>Improved beta-cell energy resolution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>
                <a:cs typeface="Arial" panose="020B0604020202020204" pitchFamily="34" charset="0"/>
                <a:sym typeface="Wingdings" pitchFamily="2" charset="2"/>
              </a:rPr>
              <a:t>better distinction of key radioxenon isotopes used for </a:t>
            </a:r>
            <a:r>
              <a:rPr lang="en-US" sz="2000" b="1" dirty="0">
                <a:cs typeface="Arial" panose="020B0604020202020204" pitchFamily="34" charset="0"/>
                <a:sym typeface="Wingdings" pitchFamily="2" charset="2"/>
              </a:rPr>
              <a:t>event identification</a:t>
            </a:r>
          </a:p>
          <a:p>
            <a:pPr lvl="1"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000" dirty="0">
                <a:cs typeface="Arial" panose="020B0604020202020204" pitchFamily="34" charset="0"/>
                <a:sym typeface="Wingdings" pitchFamily="2" charset="2"/>
              </a:rPr>
              <a:t>Higher confidence in International Monitoring System’s reporting violations of the Comprehensive Nuclear Test Ban Treaty</a:t>
            </a:r>
          </a:p>
          <a:p>
            <a:pPr lvl="1"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</a:pPr>
            <a:endParaRPr lang="en-US" sz="2000" dirty="0">
              <a:cs typeface="Arial" panose="020B0604020202020204" pitchFamily="34" charset="0"/>
              <a:sym typeface="Wingdings" pitchFamily="2" charset="2"/>
            </a:endParaRPr>
          </a:p>
          <a:p>
            <a:pPr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</a:pPr>
            <a:endParaRPr lang="en-US" sz="2000" dirty="0"/>
          </a:p>
          <a:p>
            <a:pPr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</a:pPr>
            <a:endParaRPr lang="en-US" sz="2000" dirty="0"/>
          </a:p>
        </p:txBody>
      </p:sp>
      <p:pic>
        <p:nvPicPr>
          <p:cNvPr id="4" name="Picture 12" descr="page40image11428592">
            <a:extLst>
              <a:ext uri="{FF2B5EF4-FFF2-40B4-BE49-F238E27FC236}">
                <a16:creationId xmlns:a16="http://schemas.microsoft.com/office/drawing/2014/main" id="{41AD126B-5760-9D83-9C62-737983F0C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83" y="851188"/>
            <a:ext cx="4067927" cy="30099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758B1-E6A5-65EF-E9D7-3792ED67C9D5}"/>
              </a:ext>
            </a:extLst>
          </p:cNvPr>
          <p:cNvSpPr txBox="1"/>
          <p:nvPr/>
        </p:nvSpPr>
        <p:spPr>
          <a:xfrm>
            <a:off x="8275837" y="149206"/>
            <a:ext cx="3386962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>
                <a:cs typeface="Arial" panose="020B0604020202020204" pitchFamily="34" charset="0"/>
              </a:rPr>
              <a:t>C.B. </a:t>
            </a:r>
            <a:r>
              <a:rPr lang="en-US" sz="1100" dirty="0" err="1">
                <a:cs typeface="Arial" panose="020B0604020202020204" pitchFamily="34" charset="0"/>
              </a:rPr>
              <a:t>Sivels</a:t>
            </a:r>
            <a:r>
              <a:rPr lang="en-US" sz="1100" dirty="0">
                <a:cs typeface="Arial" panose="020B0604020202020204" pitchFamily="34" charset="0"/>
              </a:rPr>
              <a:t> (2018). ”Development of an Advanced Radioxenon Detector for Nuclear Explosion Monitoring” (Handle: 2027.42/147543) [Doctoral dissertation, University of Michigan, Ann Arbor]. Deep Blue</a:t>
            </a:r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B8170FA9-FE82-DDB2-F85D-5748B8D7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04" y="4021201"/>
            <a:ext cx="2878028" cy="2769237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6F4C67-0C34-60F2-B014-4B5FE230DBF2}"/>
              </a:ext>
            </a:extLst>
          </p:cNvPr>
          <p:cNvSpPr txBox="1"/>
          <p:nvPr/>
        </p:nvSpPr>
        <p:spPr>
          <a:xfrm>
            <a:off x="6341653" y="5851719"/>
            <a:ext cx="2038326" cy="938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/>
              <a:t>P.E. Keller, “Categorization of Radioxenon,” Pacific Northwest National Laboratory, 2012, </a:t>
            </a:r>
            <a:r>
              <a:rPr lang="en-US" sz="1100" dirty="0" err="1"/>
              <a:t>pnnl.gov</a:t>
            </a:r>
            <a:r>
              <a:rPr lang="en-US" sz="1100" dirty="0"/>
              <a:t>/publications/categorization-radioxenon</a:t>
            </a:r>
          </a:p>
        </p:txBody>
      </p:sp>
    </p:spTree>
    <p:extLst>
      <p:ext uri="{BB962C8B-B14F-4D97-AF65-F5344CB8AC3E}">
        <p14:creationId xmlns:p14="http://schemas.microsoft.com/office/powerpoint/2010/main" val="3245344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4F9C-F09F-914A-E434-671C8AE61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Summary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DC3CB1-5D35-F96A-A5A9-F1157F7FFB43}"/>
              </a:ext>
            </a:extLst>
          </p:cNvPr>
          <p:cNvSpPr txBox="1">
            <a:spLocks/>
          </p:cNvSpPr>
          <p:nvPr/>
        </p:nvSpPr>
        <p:spPr>
          <a:xfrm>
            <a:off x="838200" y="1325563"/>
            <a:ext cx="7962900" cy="5078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Avenir Book" charset="0"/>
                <a:cs typeface="Avenir Book" charset="0"/>
              </a:rPr>
              <a:t>Square hollow cylindrical cells of organic glass have been successfully cast and tested using a </a:t>
            </a:r>
            <a:r>
              <a:rPr lang="en-US" sz="2000" baseline="30000" dirty="0">
                <a:ea typeface="Avenir Book" charset="0"/>
                <a:cs typeface="Avenir Book" charset="0"/>
              </a:rPr>
              <a:t>137</a:t>
            </a:r>
            <a:r>
              <a:rPr lang="en-US" sz="2000" dirty="0">
                <a:ea typeface="Avenir Book" charset="0"/>
                <a:cs typeface="Avenir Book" charset="0"/>
              </a:rPr>
              <a:t>Cs source  </a:t>
            </a:r>
          </a:p>
          <a:p>
            <a:pPr marL="914400" lvl="1" indent="-45720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ea typeface="Avenir Book" charset="0"/>
                <a:cs typeface="Avenir Book" charset="0"/>
              </a:rPr>
              <a:t>OGS 2.8 mm and 5 mm thick beta-cells do not have significant differences in energy resolution</a:t>
            </a:r>
          </a:p>
          <a:p>
            <a:pPr marL="914400" lvl="2" indent="-45720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Light transport complexities due to geometry merit further investigation and may be degrading energy resolution</a:t>
            </a:r>
          </a:p>
          <a:p>
            <a:pPr marL="457200" indent="-45720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If better performing beta-cells compared to currently deployed plastic scintillators, will support nonproliferation efforts to identify nuclear weapon detonation via radioxenon monitoring </a:t>
            </a:r>
          </a:p>
        </p:txBody>
      </p:sp>
    </p:spTree>
    <p:extLst>
      <p:ext uri="{BB962C8B-B14F-4D97-AF65-F5344CB8AC3E}">
        <p14:creationId xmlns:p14="http://schemas.microsoft.com/office/powerpoint/2010/main" val="271619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51"/>
    </mc:Choice>
    <mc:Fallback xmlns="">
      <p:transition spd="slow" advTm="6765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4F9C-F09F-914A-E434-671C8AE61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9DC3CB1-5D35-F96A-A5A9-F1157F7FFB43}"/>
              </a:ext>
            </a:extLst>
          </p:cNvPr>
          <p:cNvSpPr txBox="1">
            <a:spLocks/>
          </p:cNvSpPr>
          <p:nvPr/>
        </p:nvSpPr>
        <p:spPr>
          <a:xfrm>
            <a:off x="838200" y="1325563"/>
            <a:ext cx="9034220" cy="5078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Avenir Book" charset="0"/>
                <a:cs typeface="Avenir Book" charset="0"/>
              </a:rPr>
              <a:t>Use epoxy or thermal coupling to assemble OGS beta-cell pieces instead of PVA and water mixture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Avenir Book" charset="0"/>
                <a:cs typeface="Avenir Book" charset="0"/>
              </a:rPr>
              <a:t>Investigate 3D printed water-soluble molds for ‘test tube’ beta-cell geometry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Avenir Book" charset="0"/>
                <a:cs typeface="Avenir Book" charset="0"/>
              </a:rPr>
              <a:t>Compare results with simulation and plastic beta-cells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Avenir Book" charset="0"/>
                <a:cs typeface="Avenir Book" charset="0"/>
              </a:rPr>
              <a:t>Investigate other geometries and additives such polymers to improve mechanical properties</a:t>
            </a:r>
          </a:p>
        </p:txBody>
      </p:sp>
    </p:spTree>
    <p:extLst>
      <p:ext uri="{BB962C8B-B14F-4D97-AF65-F5344CB8AC3E}">
        <p14:creationId xmlns:p14="http://schemas.microsoft.com/office/powerpoint/2010/main" val="250034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51"/>
    </mc:Choice>
    <mc:Fallback xmlns="">
      <p:transition spd="slow" advTm="6765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971550" y="2134214"/>
            <a:ext cx="8229600" cy="30868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The Consortium for Monitoring, Technology, and Verification would like to thank the DOE-NNSA for the continued support of these research activities. </a:t>
            </a:r>
          </a:p>
          <a:p>
            <a:pPr marL="0" indent="0">
              <a:buNone/>
            </a:pPr>
            <a:endParaRPr lang="en-US" sz="1800" dirty="0">
              <a:latin typeface="Avenir Book" charset="0"/>
              <a:ea typeface="Avenir Book" charset="0"/>
              <a:cs typeface="Avenir Book" charset="0"/>
            </a:endParaRPr>
          </a:p>
          <a:p>
            <a:pPr marL="400050" lvl="1" indent="0">
              <a:buNone/>
            </a:pPr>
            <a:r>
              <a:rPr lang="en-US" sz="1800" dirty="0">
                <a:latin typeface="Avenir Book" charset="0"/>
                <a:ea typeface="Avenir Book" charset="0"/>
                <a:cs typeface="Avenir Book" charset="0"/>
              </a:rPr>
              <a:t>This work was funded by the Consortium for Monitoring, Technology, and Verification under Department of Energy National Nuclear Security Administration award number DE-NA0003920</a:t>
            </a:r>
            <a:endParaRPr lang="en-US" sz="18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pic>
        <p:nvPicPr>
          <p:cNvPr id="13" name="Picture 18" descr="DOE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593" y="5256616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NNSA Logo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6790" y="5278063"/>
            <a:ext cx="2372430" cy="67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CE6D5-5773-9547-A6D1-905B8289F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985638"/>
            <a:ext cx="849124" cy="849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559F6-20D9-EB47-97B7-FC9EA41B2A3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126802"/>
            <a:ext cx="849124" cy="5608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4D14EE-A644-BB42-B141-0BA8EB46F0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5" y="3066798"/>
            <a:ext cx="761995" cy="761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B4CB7-A05E-154B-829F-ED1FFE7F2D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05" y="2126809"/>
            <a:ext cx="781314" cy="641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3A56EA-0954-994F-A4C9-50CA4AF86CF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5" y="979675"/>
            <a:ext cx="849124" cy="849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306836-C282-7B41-9D66-E591BB41B18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488" y="5161312"/>
            <a:ext cx="684982" cy="679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F8AB70-5F2A-3342-AE45-3659303EC8C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582" y="1060207"/>
            <a:ext cx="724383" cy="679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B7E71E-3FC7-AA47-808D-3ECC7AE1DF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770" y="3240642"/>
            <a:ext cx="1092419" cy="5188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8C02C2-6360-E740-BB64-01BF527F83E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7213" y="2060507"/>
            <a:ext cx="955532" cy="955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417527-3E44-CB4B-9D62-C787BC0051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8770" y="859460"/>
            <a:ext cx="1092419" cy="10924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DF35EF-D6C3-CC45-A9D5-E930C10F114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150" y="871109"/>
            <a:ext cx="1080770" cy="10807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4CC569-624D-B742-88A3-53B0401A41C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579" y="1066804"/>
            <a:ext cx="761995" cy="7619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6BF608-8EB0-E645-9D55-452D18FD60C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298" y="1048828"/>
            <a:ext cx="684981" cy="7619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9D481B-BB39-1C47-9028-C7A94611708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518" y="4017523"/>
            <a:ext cx="642952" cy="9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3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5"/>
    </mc:Choice>
    <mc:Fallback xmlns="">
      <p:transition spd="slow" advTm="638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A79CA-0790-D896-404E-333630206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07" y="-4983"/>
            <a:ext cx="11353800" cy="1325563"/>
          </a:xfrm>
        </p:spPr>
        <p:txBody>
          <a:bodyPr/>
          <a:lstStyle/>
          <a:p>
            <a:r>
              <a:rPr lang="en-US" dirty="0"/>
              <a:t>Organic Glass Scintillating (OGS) Material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58E396-828C-DB24-4D4C-722096EF629C}"/>
              </a:ext>
            </a:extLst>
          </p:cNvPr>
          <p:cNvSpPr txBox="1"/>
          <p:nvPr/>
        </p:nvSpPr>
        <p:spPr>
          <a:xfrm>
            <a:off x="441402" y="1114323"/>
            <a:ext cx="5765118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Roboto" panose="02000000000000000000" pitchFamily="2" charset="0"/>
                <a:cs typeface="Arial" panose="020B0604020202020204" pitchFamily="34" charset="0"/>
              </a:rPr>
              <a:t>OGS material produced by Sandia National Laboratories</a:t>
            </a:r>
            <a:r>
              <a:rPr lang="en-US" sz="2000" baseline="30000" dirty="0">
                <a:ea typeface="Roboto" panose="02000000000000000000" pitchFamily="2" charset="0"/>
                <a:cs typeface="Arial" panose="020B0604020202020204" pitchFamily="34" charset="0"/>
              </a:rPr>
              <a:t>5</a:t>
            </a:r>
            <a:endParaRPr lang="en-US" sz="20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Roboto" panose="02000000000000000000" pitchFamily="2" charset="0"/>
                <a:cs typeface="Arial" panose="020B0604020202020204" pitchFamily="34" charset="0"/>
              </a:rPr>
              <a:t>OGS emits blue light</a:t>
            </a:r>
            <a:endParaRPr lang="en-US" sz="2000" dirty="0">
              <a:highlight>
                <a:srgbClr val="FFFF00"/>
              </a:highlight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Roboto" panose="02000000000000000000" pitchFamily="2" charset="0"/>
                <a:cs typeface="Arial" panose="020B0604020202020204" pitchFamily="34" charset="0"/>
              </a:rPr>
              <a:t>90:10 mixture of P2 and PB3 with 0.2 </a:t>
            </a:r>
            <a:r>
              <a:rPr lang="en-US" sz="2000" dirty="0" err="1">
                <a:ea typeface="Roboto" panose="02000000000000000000" pitchFamily="2" charset="0"/>
                <a:cs typeface="Arial" panose="020B0604020202020204" pitchFamily="34" charset="0"/>
              </a:rPr>
              <a:t>wt</a:t>
            </a:r>
            <a:r>
              <a:rPr lang="en-US" sz="2000" dirty="0">
                <a:ea typeface="Roboto" panose="02000000000000000000" pitchFamily="2" charset="0"/>
                <a:cs typeface="Arial" panose="020B0604020202020204" pitchFamily="34" charset="0"/>
              </a:rPr>
              <a:t>% bis-MSB wavelength shifter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Roboto" panose="02000000000000000000" pitchFamily="2" charset="0"/>
                <a:cs typeface="Arial" panose="020B0604020202020204" pitchFamily="34" charset="0"/>
              </a:rPr>
              <a:t>Can be used in many applications, including imaging (see oral presentation “Visualizing Particle Imaging using the HoloLens 2” Ricardo Lopez)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A0C33-0F07-253B-2FB6-F462BD7A8D40}"/>
              </a:ext>
            </a:extLst>
          </p:cNvPr>
          <p:cNvSpPr txBox="1"/>
          <p:nvPr/>
        </p:nvSpPr>
        <p:spPr>
          <a:xfrm>
            <a:off x="5810119" y="5197627"/>
            <a:ext cx="2805425" cy="76944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P2 Molecular Formula: </a:t>
            </a:r>
            <a:r>
              <a:rPr lang="en-US" sz="2400" dirty="0"/>
              <a:t>C</a:t>
            </a:r>
            <a:r>
              <a:rPr lang="en-US" sz="2400" baseline="-25000" dirty="0"/>
              <a:t>42</a:t>
            </a:r>
            <a:r>
              <a:rPr lang="en-US" sz="2400" dirty="0"/>
              <a:t>H</a:t>
            </a:r>
            <a:r>
              <a:rPr lang="en-US" sz="2400" baseline="-25000" dirty="0"/>
              <a:t>36</a:t>
            </a:r>
            <a:r>
              <a:rPr lang="en-US" sz="2400" dirty="0"/>
              <a:t>Si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4D2D5-7D51-15B4-8306-0D60048CEC6C}"/>
              </a:ext>
            </a:extLst>
          </p:cNvPr>
          <p:cNvSpPr txBox="1"/>
          <p:nvPr/>
        </p:nvSpPr>
        <p:spPr>
          <a:xfrm>
            <a:off x="8951168" y="5197627"/>
            <a:ext cx="2805425" cy="76944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PB3 Molecular Formula: </a:t>
            </a:r>
            <a:r>
              <a:rPr lang="en-US" sz="2400" dirty="0"/>
              <a:t>C</a:t>
            </a:r>
            <a:r>
              <a:rPr lang="en-US" sz="2400" baseline="-25000" dirty="0"/>
              <a:t>51</a:t>
            </a:r>
            <a:r>
              <a:rPr lang="en-US" sz="2400" dirty="0"/>
              <a:t>H</a:t>
            </a:r>
            <a:r>
              <a:rPr lang="en-US" sz="2400" baseline="-25000" dirty="0"/>
              <a:t>44</a:t>
            </a:r>
            <a:r>
              <a:rPr lang="en-US" sz="2400" dirty="0"/>
              <a:t>Si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8BC8A0-BB7C-B0EA-5FE5-A7986FD06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676" y="836198"/>
            <a:ext cx="5626374" cy="4219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D0DFE0-6D1B-C7BE-7230-858FA7EA9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757" y="1190096"/>
            <a:ext cx="3359508" cy="25196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CBC90A-8F00-117D-137A-5844E552FA27}"/>
              </a:ext>
            </a:extLst>
          </p:cNvPr>
          <p:cNvSpPr txBox="1"/>
          <p:nvPr/>
        </p:nvSpPr>
        <p:spPr>
          <a:xfrm>
            <a:off x="1538645" y="5055979"/>
            <a:ext cx="3012810" cy="600164"/>
          </a:xfrm>
          <a:prstGeom prst="rect">
            <a:avLst/>
          </a:prstGeom>
          <a:solidFill>
            <a:schemeClr val="bg1"/>
          </a:solidFill>
          <a:ln w="381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aseline="30000" dirty="0">
                <a:cs typeface="Arial" panose="020B0604020202020204" pitchFamily="34" charset="0"/>
              </a:rPr>
              <a:t>5</a:t>
            </a:r>
            <a:r>
              <a:rPr lang="en-US" sz="1100" dirty="0"/>
              <a:t>Lucas Q. Nguyen, </a:t>
            </a:r>
            <a:r>
              <a:rPr lang="en-US" sz="1100" i="1" dirty="0"/>
              <a:t>et al.</a:t>
            </a:r>
            <a:r>
              <a:rPr lang="en-US" sz="1100" dirty="0"/>
              <a:t>, “Boron-loaded organic glass scintillators,” </a:t>
            </a:r>
            <a:r>
              <a:rPr lang="en-US" sz="1100" i="1" dirty="0"/>
              <a:t>NUCL. INSTR. METH. A.</a:t>
            </a:r>
            <a:r>
              <a:rPr lang="en-US" sz="1100" dirty="0"/>
              <a:t>, Volume 988, 2021, 164898, ISSN 0168-9002</a:t>
            </a:r>
          </a:p>
        </p:txBody>
      </p:sp>
    </p:spTree>
    <p:extLst>
      <p:ext uri="{BB962C8B-B14F-4D97-AF65-F5344CB8AC3E}">
        <p14:creationId xmlns:p14="http://schemas.microsoft.com/office/powerpoint/2010/main" val="41165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76"/>
    </mc:Choice>
    <mc:Fallback xmlns="">
      <p:transition spd="slow" advTm="5867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4AF5-0370-7477-0A1A-A6E1B5D8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Procedure (continued)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0196BF-3E5E-5E34-250D-AD56D914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25563"/>
                <a:ext cx="4581293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200" dirty="0">
                    <a:ea typeface="Avenir Book" charset="0"/>
                    <a:cs typeface="Avenir Book" charset="0"/>
                  </a:rPr>
                  <a:t>Outside of OGS beta-cells wrapped in Teflon tape</a:t>
                </a: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200" dirty="0">
                    <a:ea typeface="Avenir Book" charset="0"/>
                    <a:cs typeface="Avenir Book" charset="0"/>
                  </a:rPr>
                  <a:t>OGS coupled to 38.1 mm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venir Book" charset="0"/>
                      </a:rPr>
                      <m:t>∅</m:t>
                    </m:r>
                  </m:oMath>
                </a14:m>
                <a:r>
                  <a:rPr lang="en-US" sz="2200" dirty="0">
                    <a:ea typeface="Avenir Book" charset="0"/>
                    <a:cs typeface="Avenir Book" charset="0"/>
                  </a:rPr>
                  <a:t> Hamamatsu PMT </a:t>
                </a:r>
                <a:r>
                  <a:rPr lang="en-US" sz="2200" dirty="0"/>
                  <a:t>H3178-51</a:t>
                </a: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200" dirty="0">
                    <a:ea typeface="Avenir Book" charset="0"/>
                    <a:cs typeface="Avenir Book" charset="0"/>
                  </a:rPr>
                  <a:t>76.2 mm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venir Book" charset="0"/>
                      </a:rPr>
                      <m:t>∅</m:t>
                    </m:r>
                  </m:oMath>
                </a14:m>
                <a:r>
                  <a:rPr lang="en-US" sz="2200" dirty="0">
                    <a:ea typeface="Avenir Book" charset="0"/>
                    <a:cs typeface="Avenir Book" charset="0"/>
                  </a:rPr>
                  <a:t> </a:t>
                </a:r>
                <a:r>
                  <a:rPr lang="en-US" sz="2200" dirty="0" err="1">
                    <a:ea typeface="Avenir Book" charset="0"/>
                    <a:cs typeface="Avenir Book" charset="0"/>
                  </a:rPr>
                  <a:t>NaI</a:t>
                </a:r>
                <a:r>
                  <a:rPr lang="en-US" sz="2200" dirty="0">
                    <a:ea typeface="Avenir Book" charset="0"/>
                    <a:cs typeface="Avenir Book" charset="0"/>
                  </a:rPr>
                  <a:t>(Tl) placed just above OGS</a:t>
                </a: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200" baseline="30000" dirty="0">
                    <a:ea typeface="Avenir Book" charset="0"/>
                    <a:cs typeface="Avenir Book" charset="0"/>
                  </a:rPr>
                  <a:t>137</a:t>
                </a:r>
                <a:r>
                  <a:rPr lang="en-US" sz="2200" dirty="0">
                    <a:ea typeface="Avenir Book" charset="0"/>
                    <a:cs typeface="Avenir Book" charset="0"/>
                  </a:rPr>
                  <a:t>Cs placed 130 mm off axis of center</a:t>
                </a: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endParaRPr lang="en-US" sz="2200" dirty="0"/>
              </a:p>
              <a:p>
                <a:pPr>
                  <a:lnSpc>
                    <a:spcPct val="130000"/>
                  </a:lnSpc>
                </a:pP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0196BF-3E5E-5E34-250D-AD56D914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25563"/>
                <a:ext cx="4581293" cy="4351338"/>
              </a:xfrm>
              <a:blipFill>
                <a:blip r:embed="rId2"/>
                <a:stretch>
                  <a:fillRect l="-1662" r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clear tube on a black container&#10;&#10;Description automatically generated">
            <a:extLst>
              <a:ext uri="{FF2B5EF4-FFF2-40B4-BE49-F238E27FC236}">
                <a16:creationId xmlns:a16="http://schemas.microsoft.com/office/drawing/2014/main" id="{43DDF85D-7EF0-8573-50AB-1F2603D40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19330" r="15577" b="-1"/>
          <a:stretch/>
        </p:blipFill>
        <p:spPr>
          <a:xfrm>
            <a:off x="6302190" y="1325564"/>
            <a:ext cx="2700947" cy="4356430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CD7842D9-7062-A4B5-4E82-8EDC39A80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36603" y="2062114"/>
            <a:ext cx="4343855" cy="28959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830A21-0C40-E22A-6D0E-26536526A376}"/>
              </a:ext>
            </a:extLst>
          </p:cNvPr>
          <p:cNvSpPr/>
          <p:nvPr/>
        </p:nvSpPr>
        <p:spPr>
          <a:xfrm>
            <a:off x="9052585" y="3665001"/>
            <a:ext cx="1170151" cy="98724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venir Book" panose="02000503020000020003" pitchFamily="2" charset="0"/>
              </a:rPr>
              <a:t>Diffuse wrapped beta-cell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0E70FB-ED4B-0AF8-87C6-25942F738138}"/>
              </a:ext>
            </a:extLst>
          </p:cNvPr>
          <p:cNvSpPr/>
          <p:nvPr/>
        </p:nvSpPr>
        <p:spPr>
          <a:xfrm>
            <a:off x="9244246" y="3103214"/>
            <a:ext cx="616494" cy="44818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venir Book" panose="02000503020000020003" pitchFamily="2" charset="0"/>
              </a:rPr>
              <a:t>NaI</a:t>
            </a:r>
            <a:endParaRPr lang="en-US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0056BDD-482A-8CCF-2782-C4995E2A8FFE}"/>
              </a:ext>
            </a:extLst>
          </p:cNvPr>
          <p:cNvSpPr/>
          <p:nvPr/>
        </p:nvSpPr>
        <p:spPr>
          <a:xfrm>
            <a:off x="9926388" y="3182186"/>
            <a:ext cx="752894" cy="3318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DD1A9D1-7711-11CB-922C-5A7376B675C3}"/>
              </a:ext>
            </a:extLst>
          </p:cNvPr>
          <p:cNvSpPr/>
          <p:nvPr/>
        </p:nvSpPr>
        <p:spPr>
          <a:xfrm>
            <a:off x="10248041" y="3950274"/>
            <a:ext cx="752894" cy="3318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36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clear Explosion Monitoring (NEM)">
            <a:extLst>
              <a:ext uri="{FF2B5EF4-FFF2-40B4-BE49-F238E27FC236}">
                <a16:creationId xmlns:a16="http://schemas.microsoft.com/office/drawing/2014/main" id="{3F6EEFAF-DFB9-044C-8F13-EEC9457E1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70" y="334785"/>
            <a:ext cx="9409430" cy="5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39ADD5F-06CE-6D42-B2DC-3DB40261F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59"/>
            <a:ext cx="12192000" cy="6068923"/>
          </a:xfrm>
          <a:gradFill flip="none" rotWithShape="1">
            <a:gsLst>
              <a:gs pos="0">
                <a:schemeClr val="accent1">
                  <a:alpha val="34000"/>
                  <a:lumMod val="82898"/>
                  <a:lumOff val="17102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txBody>
          <a:bodyPr>
            <a:noAutofit/>
          </a:bodyPr>
          <a:lstStyle/>
          <a:p>
            <a:pPr marL="457200" lvl="1" indent="0">
              <a:lnSpc>
                <a:spcPct val="125000"/>
              </a:lnSpc>
              <a:buNone/>
            </a:pPr>
            <a:r>
              <a:rPr lang="en-US" sz="4400" dirty="0"/>
              <a:t>Motivation</a:t>
            </a:r>
          </a:p>
          <a:p>
            <a:pPr marL="457200" lvl="1" indent="0">
              <a:lnSpc>
                <a:spcPct val="125000"/>
              </a:lnSpc>
              <a:buNone/>
            </a:pP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93B080-7E28-E349-8A99-C2D6D89A39A0}"/>
              </a:ext>
            </a:extLst>
          </p:cNvPr>
          <p:cNvSpPr txBox="1"/>
          <p:nvPr/>
        </p:nvSpPr>
        <p:spPr>
          <a:xfrm>
            <a:off x="0" y="1015739"/>
            <a:ext cx="7658327" cy="444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Radioxenon indicator of nuclear weapon detonation</a:t>
            </a:r>
          </a:p>
          <a:p>
            <a:pPr marL="1257300" lvl="2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Can measure with beta-gamma coincidence detection system that uses plastic scintillators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Plastic scintillators can exhibit radioxenon “memory effect”</a:t>
            </a:r>
            <a:r>
              <a:rPr lang="en-US" sz="2200" baseline="30000" dirty="0"/>
              <a:t>1</a:t>
            </a:r>
            <a:endParaRPr lang="en-US" sz="2200" dirty="0"/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Alternatives like organic stilbenes are expensive and difficult to shape</a:t>
            </a:r>
          </a:p>
          <a:p>
            <a:pPr marL="1257300" lvl="2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Motivation to investigate commercially viable scintillating material with desired properties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sz="2200" dirty="0">
              <a:sym typeface="Wingdings" pitchFamily="2" charset="2"/>
            </a:endParaRPr>
          </a:p>
        </p:txBody>
      </p:sp>
      <p:pic>
        <p:nvPicPr>
          <p:cNvPr id="6" name="Picture 2" descr="Fig. 3">
            <a:extLst>
              <a:ext uri="{FF2B5EF4-FFF2-40B4-BE49-F238E27FC236}">
                <a16:creationId xmlns:a16="http://schemas.microsoft.com/office/drawing/2014/main" id="{B245253C-F32A-3396-3A90-FFCD22845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27" y="1075570"/>
            <a:ext cx="3502206" cy="263459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55E2B6-4157-5EC6-807B-5758136449EC}"/>
              </a:ext>
            </a:extLst>
          </p:cNvPr>
          <p:cNvSpPr/>
          <p:nvPr/>
        </p:nvSpPr>
        <p:spPr>
          <a:xfrm>
            <a:off x="7970043" y="3583037"/>
            <a:ext cx="2878774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Coincidence detector with rounded plastic cell</a:t>
            </a:r>
            <a:r>
              <a:rPr lang="en-US" baseline="30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C84238-9AF8-4B23-1186-2546A4B98740}"/>
              </a:ext>
            </a:extLst>
          </p:cNvPr>
          <p:cNvSpPr txBox="1"/>
          <p:nvPr/>
        </p:nvSpPr>
        <p:spPr>
          <a:xfrm>
            <a:off x="224654" y="5265360"/>
            <a:ext cx="4496667" cy="1446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en-US" sz="1100" baseline="30000" dirty="0"/>
              <a:t>1</a:t>
            </a:r>
            <a:r>
              <a:rPr lang="en-US" sz="1100" dirty="0"/>
              <a:t>L. </a:t>
            </a:r>
            <a:r>
              <a:rPr lang="en-US" sz="1100" dirty="0" err="1"/>
              <a:t>Blackberg</a:t>
            </a:r>
            <a:r>
              <a:rPr lang="en-US" sz="1100" dirty="0"/>
              <a:t>, </a:t>
            </a:r>
            <a:r>
              <a:rPr lang="en-US" sz="1100" i="1" dirty="0"/>
              <a:t>et al.,</a:t>
            </a:r>
            <a:r>
              <a:rPr lang="en-US" sz="1100" dirty="0"/>
              <a:t> “Investigations of surface coatings to reduce memory effect in plastic scintillator detectors used for radioxenon detection,” </a:t>
            </a:r>
            <a:r>
              <a:rPr lang="en-US" sz="1100" i="1" dirty="0"/>
              <a:t>NUCL. INSTR. METH. A.</a:t>
            </a:r>
            <a:r>
              <a:rPr lang="en-US" sz="1100" dirty="0"/>
              <a:t>, vol. 656, no. 1, pp. 84 – 91, 2011. [Online]. Available: http://www.sciencedirect.com/science/article/pii/S0168900211014884</a:t>
            </a:r>
          </a:p>
          <a:p>
            <a:pPr marL="0" lvl="1"/>
            <a:endParaRPr lang="en-US" sz="1100" dirty="0"/>
          </a:p>
          <a:p>
            <a:pPr marL="0" lvl="1"/>
            <a:r>
              <a:rPr lang="en-US" sz="1100" baseline="30000" dirty="0"/>
              <a:t>2</a:t>
            </a:r>
            <a:r>
              <a:rPr lang="en-US" sz="1100" dirty="0"/>
              <a:t>Sivels, C.B., </a:t>
            </a:r>
            <a:r>
              <a:rPr lang="en-US" sz="1100" i="1" dirty="0"/>
              <a:t>et al.,</a:t>
            </a:r>
            <a:r>
              <a:rPr lang="en-US" sz="1100" dirty="0"/>
              <a:t> ”A review of the developments of radioxenon detectors for nuclear explosion monitoring,” </a:t>
            </a:r>
            <a:r>
              <a:rPr lang="en-US" sz="1100" i="1" dirty="0"/>
              <a:t>J </a:t>
            </a:r>
            <a:r>
              <a:rPr lang="en-US" sz="1100" i="1" dirty="0" err="1"/>
              <a:t>Radioanal</a:t>
            </a:r>
            <a:r>
              <a:rPr lang="en-US" sz="1100" i="1" dirty="0"/>
              <a:t> </a:t>
            </a:r>
            <a:r>
              <a:rPr lang="en-US" sz="1100" i="1" dirty="0" err="1"/>
              <a:t>Nucl</a:t>
            </a:r>
            <a:r>
              <a:rPr lang="en-US" sz="1100" i="1" dirty="0"/>
              <a:t> Chem</a:t>
            </a:r>
            <a:r>
              <a:rPr lang="en-US" sz="1100" dirty="0"/>
              <a:t> </a:t>
            </a:r>
            <a:r>
              <a:rPr lang="en-US" sz="1100" b="1" dirty="0"/>
              <a:t>314, </a:t>
            </a:r>
            <a:r>
              <a:rPr lang="en-US" sz="1100" dirty="0"/>
              <a:t>829–841 (2017). https://</a:t>
            </a:r>
            <a:r>
              <a:rPr lang="en-US" sz="1100" dirty="0" err="1"/>
              <a:t>doi.org</a:t>
            </a:r>
            <a:r>
              <a:rPr lang="en-US" sz="1100" dirty="0"/>
              <a:t>/10.1007/s10967-017-5489-2</a:t>
            </a:r>
          </a:p>
        </p:txBody>
      </p:sp>
    </p:spTree>
    <p:extLst>
      <p:ext uri="{BB962C8B-B14F-4D97-AF65-F5344CB8AC3E}">
        <p14:creationId xmlns:p14="http://schemas.microsoft.com/office/powerpoint/2010/main" val="18194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55"/>
    </mc:Choice>
    <mc:Fallback xmlns="">
      <p:transition spd="slow" advTm="6605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F3858-6D9D-42AD-99BA-668FC736D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941" y="14748"/>
            <a:ext cx="11353800" cy="1325563"/>
          </a:xfrm>
        </p:spPr>
        <p:txBody>
          <a:bodyPr/>
          <a:lstStyle/>
          <a:p>
            <a:r>
              <a:rPr lang="en-US" dirty="0"/>
              <a:t>The Beta-Cell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BC4B1-128D-F604-3352-2F64314C8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941" y="1204792"/>
            <a:ext cx="6002202" cy="373751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000" dirty="0"/>
              <a:t>Beta-cell typically organic scintillator because of efficiency for low energy (&lt;10 MeV) beta particles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The beta-cell contains the gas sample being measured</a:t>
            </a:r>
          </a:p>
          <a:p>
            <a:pPr lvl="1">
              <a:lnSpc>
                <a:spcPct val="130000"/>
              </a:lnSpc>
            </a:pPr>
            <a:r>
              <a:rPr lang="en-US" sz="2000" dirty="0"/>
              <a:t>‘Test tube’ shape to improve structural integrity and to redirect signal back into readout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The beta-cell needs to be thin enough to allow gamma rays to escape to the surrounding inorganic gamma cell, but thick enough the detect betas and maintain structural integrity under vacuum</a:t>
            </a:r>
          </a:p>
        </p:txBody>
      </p:sp>
      <p:pic>
        <p:nvPicPr>
          <p:cNvPr id="4" name="Picture 3" descr="A picture containing mint, metal, currency, money&#10;&#10;Description automatically generated">
            <a:extLst>
              <a:ext uri="{FF2B5EF4-FFF2-40B4-BE49-F238E27FC236}">
                <a16:creationId xmlns:a16="http://schemas.microsoft.com/office/drawing/2014/main" id="{4E226F32-E9BF-DEAB-EC38-0D32727E1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" b="3693"/>
          <a:stretch/>
        </p:blipFill>
        <p:spPr>
          <a:xfrm>
            <a:off x="7704040" y="500792"/>
            <a:ext cx="3952021" cy="24421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981A21-5D41-D3FB-41BE-1E292D92A755}"/>
              </a:ext>
            </a:extLst>
          </p:cNvPr>
          <p:cNvSpPr/>
          <p:nvPr/>
        </p:nvSpPr>
        <p:spPr>
          <a:xfrm>
            <a:off x="6770615" y="2426526"/>
            <a:ext cx="2878774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A rounded plastic beta-cell from PNNL</a:t>
            </a:r>
            <a:r>
              <a:rPr lang="en-US" sz="1800" baseline="30000" dirty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</a:p>
        </p:txBody>
      </p:sp>
      <p:pic>
        <p:nvPicPr>
          <p:cNvPr id="9" name="Picture 8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66C645D4-FCD2-6F28-30BD-AD844F872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43" y="3182225"/>
            <a:ext cx="5749969" cy="28604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F87C94-D19E-234B-DE65-296F263F556F}"/>
              </a:ext>
            </a:extLst>
          </p:cNvPr>
          <p:cNvSpPr txBox="1"/>
          <p:nvPr/>
        </p:nvSpPr>
        <p:spPr>
          <a:xfrm>
            <a:off x="920794" y="5386329"/>
            <a:ext cx="4496667" cy="1446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baseline="30000" dirty="0">
                <a:cs typeface="Arial" panose="020B0604020202020204" pitchFamily="34" charset="0"/>
              </a:rPr>
              <a:t>3</a:t>
            </a:r>
            <a:r>
              <a:rPr lang="en-US" sz="1100" dirty="0">
                <a:cs typeface="Arial" panose="020B0604020202020204" pitchFamily="34" charset="0"/>
              </a:rPr>
              <a:t>C.B. </a:t>
            </a:r>
            <a:r>
              <a:rPr lang="en-US" sz="1100" dirty="0" err="1">
                <a:cs typeface="Arial" panose="020B0604020202020204" pitchFamily="34" charset="0"/>
              </a:rPr>
              <a:t>Sivels</a:t>
            </a:r>
            <a:r>
              <a:rPr lang="en-US" sz="1100" dirty="0">
                <a:cs typeface="Arial" panose="020B0604020202020204" pitchFamily="34" charset="0"/>
              </a:rPr>
              <a:t> (2018). Development of an Advanced Radioxenon Detector for Nuclear Explosion Monitoring (Handle: 2027.42/147543) [Doctoral dissertation, University of Michigan, Ann Arbor]. Deep Blue</a:t>
            </a:r>
          </a:p>
          <a:p>
            <a:endParaRPr lang="en-US" sz="1100" dirty="0">
              <a:cs typeface="Arial" panose="020B0604020202020204" pitchFamily="34" charset="0"/>
            </a:endParaRPr>
          </a:p>
          <a:p>
            <a:r>
              <a:rPr lang="en-US" sz="1100" baseline="300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Petit, G et al. “Innovative concept for a major breakthrough in atmospheric radioactive xenon detection for nuclear explosion monitoring.” </a:t>
            </a:r>
            <a:r>
              <a:rPr lang="en-US" sz="11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radioanalytical and nuclear chemistry</a:t>
            </a:r>
            <a:r>
              <a:rPr lang="en-US" sz="11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vol. 298,2 (2013): 1159-1169. doi:10.1007/s10967-013-2525-8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A28AE-835E-74FB-4D99-9183C2CB6CFE}"/>
              </a:ext>
            </a:extLst>
          </p:cNvPr>
          <p:cNvSpPr/>
          <p:nvPr/>
        </p:nvSpPr>
        <p:spPr>
          <a:xfrm>
            <a:off x="7736698" y="6152083"/>
            <a:ext cx="3349618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Main decay modes of relevant radioisotopes of xenon</a:t>
            </a:r>
            <a:r>
              <a:rPr lang="en-US" baseline="30000" dirty="0">
                <a:solidFill>
                  <a:schemeClr val="tx1"/>
                </a:solidFill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68770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93B080-7E28-E349-8A99-C2D6D89A39A0}"/>
              </a:ext>
            </a:extLst>
          </p:cNvPr>
          <p:cNvSpPr txBox="1"/>
          <p:nvPr/>
        </p:nvSpPr>
        <p:spPr>
          <a:xfrm>
            <a:off x="0" y="1184058"/>
            <a:ext cx="6684859" cy="4292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We are testing and casting new small-molecule organic glass scintillating (OGS) material* </a:t>
            </a:r>
          </a:p>
          <a:p>
            <a:pPr marL="1257300" lvl="2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Potential substitute of plastic scintillators in beta-cell</a:t>
            </a:r>
          </a:p>
          <a:p>
            <a:pPr marL="1257300" lvl="2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OGS shapeable and has comparable resolution to stilbene scintillators</a:t>
            </a:r>
          </a:p>
          <a:p>
            <a:pPr marL="800100" lvl="1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We cast and characterized various OGS beta-cell prototypes:</a:t>
            </a:r>
          </a:p>
          <a:p>
            <a:pPr marL="1371600" lvl="2" indent="-457200">
              <a:lnSpc>
                <a:spcPct val="125000"/>
              </a:lnSpc>
              <a:buFont typeface="+mj-lt"/>
              <a:buAutoNum type="arabicPeriod"/>
            </a:pPr>
            <a:r>
              <a:rPr lang="en-US" sz="2200" b="1" dirty="0"/>
              <a:t>5-mm thick hollow square cylinder</a:t>
            </a:r>
          </a:p>
          <a:p>
            <a:pPr marL="1371600" lvl="2" indent="-457200">
              <a:lnSpc>
                <a:spcPct val="125000"/>
              </a:lnSpc>
              <a:buFont typeface="+mj-lt"/>
              <a:buAutoNum type="arabicPeriod"/>
            </a:pPr>
            <a:r>
              <a:rPr lang="en-US" sz="2200" b="1" dirty="0"/>
              <a:t>2.8-mm thick hollow square cylinder</a:t>
            </a:r>
            <a:endParaRPr lang="en-US" sz="2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71B3BCE-8AE9-5900-D19D-023C9CB9E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05" y="16470"/>
            <a:ext cx="11353800" cy="1325563"/>
          </a:xfrm>
        </p:spPr>
        <p:txBody>
          <a:bodyPr/>
          <a:lstStyle/>
          <a:p>
            <a:r>
              <a:rPr lang="en-US" dirty="0"/>
              <a:t>Project Mission</a:t>
            </a:r>
          </a:p>
        </p:txBody>
      </p:sp>
      <p:pic>
        <p:nvPicPr>
          <p:cNvPr id="9" name="Picture 2" descr="Sandia National Labs (@SandiaLabs) / Twitter">
            <a:extLst>
              <a:ext uri="{FF2B5EF4-FFF2-40B4-BE49-F238E27FC236}">
                <a16:creationId xmlns:a16="http://schemas.microsoft.com/office/drawing/2014/main" id="{12E58C5F-6819-9C37-C82E-AB693349C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96" y="5589968"/>
            <a:ext cx="398929" cy="39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C77AF17C-1F71-8967-9158-7BF4400FCD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0" t="341" r="32032" b="50329"/>
          <a:stretch/>
        </p:blipFill>
        <p:spPr>
          <a:xfrm rot="5400000">
            <a:off x="9111560" y="45587"/>
            <a:ext cx="2073228" cy="3412067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746B4A-748A-EDEB-2116-3679079620A5}"/>
              </a:ext>
            </a:extLst>
          </p:cNvPr>
          <p:cNvSpPr txBox="1"/>
          <p:nvPr/>
        </p:nvSpPr>
        <p:spPr>
          <a:xfrm>
            <a:off x="8823922" y="2676400"/>
            <a:ext cx="2648503" cy="369332"/>
          </a:xfrm>
          <a:prstGeom prst="rect">
            <a:avLst/>
          </a:prstGeom>
          <a:ln w="381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OGS 4 mm thick slab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63CAD-D835-37D7-1009-EA4206E4E194}"/>
              </a:ext>
            </a:extLst>
          </p:cNvPr>
          <p:cNvSpPr txBox="1"/>
          <p:nvPr/>
        </p:nvSpPr>
        <p:spPr>
          <a:xfrm>
            <a:off x="-2582" y="5575963"/>
            <a:ext cx="4931043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sz="1800" dirty="0"/>
              <a:t>*Developed by Sandia National Laboratories</a:t>
            </a:r>
          </a:p>
        </p:txBody>
      </p:sp>
      <p:pic>
        <p:nvPicPr>
          <p:cNvPr id="12" name="Picture 11" descr="A clear tube on a black container&#10;&#10;Description automatically generated">
            <a:extLst>
              <a:ext uri="{FF2B5EF4-FFF2-40B4-BE49-F238E27FC236}">
                <a16:creationId xmlns:a16="http://schemas.microsoft.com/office/drawing/2014/main" id="{5B554342-5426-B831-A99F-8C7A288F80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t="19330" r="15577" b="-1"/>
          <a:stretch/>
        </p:blipFill>
        <p:spPr>
          <a:xfrm>
            <a:off x="9144864" y="3382510"/>
            <a:ext cx="2072334" cy="3342524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72DDC4-85E9-1799-BF91-365938F0328D}"/>
              </a:ext>
            </a:extLst>
          </p:cNvPr>
          <p:cNvSpPr txBox="1"/>
          <p:nvPr/>
        </p:nvSpPr>
        <p:spPr>
          <a:xfrm>
            <a:off x="6714563" y="4380099"/>
            <a:ext cx="2234357" cy="1477328"/>
          </a:xfrm>
          <a:prstGeom prst="rect">
            <a:avLst/>
          </a:prstGeom>
          <a:ln w="381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5-mm thick hollow square OGS cylinder beta-cell prototype with endcaps</a:t>
            </a:r>
          </a:p>
        </p:txBody>
      </p:sp>
    </p:spTree>
    <p:extLst>
      <p:ext uri="{BB962C8B-B14F-4D97-AF65-F5344CB8AC3E}">
        <p14:creationId xmlns:p14="http://schemas.microsoft.com/office/powerpoint/2010/main" val="34896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4"/>
    </mc:Choice>
    <mc:Fallback xmlns="">
      <p:transition spd="slow" advTm="3284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6B1F-B4CC-4640-A7B7-9D64F34F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67" y="65196"/>
            <a:ext cx="11353800" cy="1325563"/>
          </a:xfrm>
        </p:spPr>
        <p:txBody>
          <a:bodyPr/>
          <a:lstStyle/>
          <a:p>
            <a:r>
              <a:rPr lang="en-US" dirty="0"/>
              <a:t>MTV Impact and Mission Relevance</a:t>
            </a:r>
          </a:p>
        </p:txBody>
      </p:sp>
      <p:pic>
        <p:nvPicPr>
          <p:cNvPr id="4" name="Picture 3" descr="A couple of women wearing face masks&#10;&#10;Description automatically generated with low confidence">
            <a:extLst>
              <a:ext uri="{FF2B5EF4-FFF2-40B4-BE49-F238E27FC236}">
                <a16:creationId xmlns:a16="http://schemas.microsoft.com/office/drawing/2014/main" id="{5DBC0A73-8ABE-1B5F-A7D1-8989B3222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254" y="3043544"/>
            <a:ext cx="2835167" cy="1883955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pic>
        <p:nvPicPr>
          <p:cNvPr id="5" name="Picture 6" descr="Sandia National Laboratories - Wikipedia">
            <a:extLst>
              <a:ext uri="{FF2B5EF4-FFF2-40B4-BE49-F238E27FC236}">
                <a16:creationId xmlns:a16="http://schemas.microsoft.com/office/drawing/2014/main" id="{D582C995-FBBD-DE30-77E2-34C54AF41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869" y="1649242"/>
            <a:ext cx="2839552" cy="113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EA18C8-0C4A-F637-EB97-8107242EDD66}"/>
              </a:ext>
            </a:extLst>
          </p:cNvPr>
          <p:cNvSpPr txBox="1"/>
          <p:nvPr/>
        </p:nvSpPr>
        <p:spPr>
          <a:xfrm>
            <a:off x="8170356" y="4779985"/>
            <a:ext cx="338696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MTV students Leah and Tessa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67ABA-C689-09FB-703B-783AAEF52DEF}"/>
              </a:ext>
            </a:extLst>
          </p:cNvPr>
          <p:cNvSpPr txBox="1"/>
          <p:nvPr/>
        </p:nvSpPr>
        <p:spPr>
          <a:xfrm>
            <a:off x="637817" y="1328275"/>
            <a:ext cx="7394590" cy="4461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i="1" dirty="0">
                <a:cs typeface="Arial" panose="020B0604020202020204" pitchFamily="34" charset="0"/>
              </a:rPr>
              <a:t>MTV impact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Project built from collaborations with Sandia National Laboratories</a:t>
            </a:r>
          </a:p>
          <a:p>
            <a:pPr>
              <a:lnSpc>
                <a:spcPct val="130000"/>
              </a:lnSpc>
            </a:pPr>
            <a:r>
              <a:rPr lang="en-US" sz="2000" i="1" dirty="0">
                <a:cs typeface="Arial" panose="020B0604020202020204" pitchFamily="34" charset="0"/>
              </a:rPr>
              <a:t>NNSA mission of Nonproliferation and Arms Control</a:t>
            </a:r>
          </a:p>
          <a:p>
            <a:pPr lvl="1">
              <a:lnSpc>
                <a:spcPct val="130000"/>
              </a:lnSpc>
            </a:pPr>
            <a:r>
              <a:rPr lang="en-US" sz="2000" i="1" dirty="0">
                <a:cs typeface="Arial" panose="020B0604020202020204" pitchFamily="34" charset="0"/>
              </a:rPr>
              <a:t>”</a:t>
            </a:r>
            <a:r>
              <a:rPr lang="en-US" sz="2000" b="0" i="1" dirty="0">
                <a:solidFill>
                  <a:srgbClr val="292929"/>
                </a:solidFill>
                <a:effectLst/>
              </a:rPr>
              <a:t>Developing and maintaining the technical means to monitor whether the terms of a nuclear arms control treaty or other international agreement are fulfilled is a critical factor in ensuring that such agreements are successful</a:t>
            </a:r>
            <a:r>
              <a:rPr lang="en-US" sz="2000" i="1" dirty="0">
                <a:cs typeface="Arial" panose="020B0604020202020204" pitchFamily="34" charset="0"/>
              </a:rPr>
              <a:t>”</a:t>
            </a:r>
          </a:p>
          <a:p>
            <a:pPr marL="8001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Characterization of OGS provides valuable insight into this new scintillator’s potential in radioxenon monitoring for treaty verification</a:t>
            </a:r>
          </a:p>
        </p:txBody>
      </p:sp>
    </p:spTree>
    <p:extLst>
      <p:ext uri="{BB962C8B-B14F-4D97-AF65-F5344CB8AC3E}">
        <p14:creationId xmlns:p14="http://schemas.microsoft.com/office/powerpoint/2010/main" val="19498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61"/>
    </mc:Choice>
    <mc:Fallback xmlns="">
      <p:transition spd="slow" advTm="6736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148E1-DE3C-0246-98F7-0449F27D4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Glass Casting at University of Michigan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BFD60D4-5092-B395-AE01-3719896F54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2" t="11452" r="51678" b="7601"/>
          <a:stretch/>
        </p:blipFill>
        <p:spPr bwMode="auto">
          <a:xfrm>
            <a:off x="9299902" y="3990797"/>
            <a:ext cx="2390570" cy="1785378"/>
          </a:xfrm>
          <a:prstGeom prst="rect">
            <a:avLst/>
          </a:prstGeom>
          <a:ln w="38100">
            <a:solidFill>
              <a:schemeClr val="dk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52426C-615B-3A46-D7E3-D60577C27D8F}"/>
              </a:ext>
            </a:extLst>
          </p:cNvPr>
          <p:cNvSpPr txBox="1"/>
          <p:nvPr/>
        </p:nvSpPr>
        <p:spPr>
          <a:xfrm>
            <a:off x="9181953" y="5562479"/>
            <a:ext cx="2626917" cy="707886"/>
          </a:xfrm>
          <a:prstGeom prst="rect">
            <a:avLst/>
          </a:prstGeom>
          <a:ln w="381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5. Wrap OGS in reflective wrapping</a:t>
            </a:r>
          </a:p>
        </p:txBody>
      </p:sp>
      <p:pic>
        <p:nvPicPr>
          <p:cNvPr id="4" name="IMG_5679_36Ch1G.mp4" descr="IMG_5679_36Ch1G.mp4">
            <a:hlinkClick r:id="" action="ppaction://media"/>
            <a:extLst>
              <a:ext uri="{FF2B5EF4-FFF2-40B4-BE49-F238E27FC236}">
                <a16:creationId xmlns:a16="http://schemas.microsoft.com/office/drawing/2014/main" id="{AFD4C113-F36B-0C34-0415-C2FB03C8CF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0245" y="1079700"/>
            <a:ext cx="2707478" cy="4813294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pic>
        <p:nvPicPr>
          <p:cNvPr id="7" name="Picture 6" descr="A picture containing person, indoor, hand&#10;&#10;Description automatically generated">
            <a:extLst>
              <a:ext uri="{FF2B5EF4-FFF2-40B4-BE49-F238E27FC236}">
                <a16:creationId xmlns:a16="http://schemas.microsoft.com/office/drawing/2014/main" id="{D6587E02-F34C-1CC2-E71A-6447A414E8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18944" r="20125" b="8231"/>
          <a:stretch/>
        </p:blipFill>
        <p:spPr>
          <a:xfrm rot="5400000">
            <a:off x="6547150" y="1150245"/>
            <a:ext cx="2508230" cy="2367140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216FA1-AEE0-4EC9-2849-7FE1221DD1FA}"/>
              </a:ext>
            </a:extLst>
          </p:cNvPr>
          <p:cNvSpPr txBox="1"/>
          <p:nvPr/>
        </p:nvSpPr>
        <p:spPr>
          <a:xfrm>
            <a:off x="6602771" y="3879495"/>
            <a:ext cx="2390569" cy="1631216"/>
          </a:xfrm>
          <a:prstGeom prst="rect">
            <a:avLst/>
          </a:prstGeom>
          <a:ln w="381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Pour molten OGS into custom silicone molds and cool gradually in oven for ~14 hours</a:t>
            </a:r>
          </a:p>
        </p:txBody>
      </p:sp>
      <p:pic>
        <p:nvPicPr>
          <p:cNvPr id="5" name="Picture 4" descr="A hand holding a plastic bottle&#10;&#10;Description automatically generated">
            <a:extLst>
              <a:ext uri="{FF2B5EF4-FFF2-40B4-BE49-F238E27FC236}">
                <a16:creationId xmlns:a16="http://schemas.microsoft.com/office/drawing/2014/main" id="{03F78F2A-3E42-6DAE-1DA3-1B64AB3D3D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1" y="1079700"/>
            <a:ext cx="2815618" cy="41866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BA33FB3-B08A-A53F-95DC-5825A44D7A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5428" r="18011" b="1669"/>
          <a:stretch/>
        </p:blipFill>
        <p:spPr>
          <a:xfrm rot="5400000">
            <a:off x="9455444" y="1069644"/>
            <a:ext cx="2051799" cy="2026699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C4AAF2-4DAF-3FBC-3BAD-FC56EB6F3FDC}"/>
              </a:ext>
            </a:extLst>
          </p:cNvPr>
          <p:cNvSpPr txBox="1"/>
          <p:nvPr/>
        </p:nvSpPr>
        <p:spPr>
          <a:xfrm>
            <a:off x="627204" y="5334914"/>
            <a:ext cx="2271291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Bulk OGS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6DEBC7-62A0-1361-FDEB-E97E1A19E4BE}"/>
              </a:ext>
            </a:extLst>
          </p:cNvPr>
          <p:cNvSpPr txBox="1"/>
          <p:nvPr/>
        </p:nvSpPr>
        <p:spPr>
          <a:xfrm>
            <a:off x="9167884" y="2848157"/>
            <a:ext cx="2626917" cy="1015663"/>
          </a:xfrm>
          <a:prstGeom prst="rect">
            <a:avLst/>
          </a:prstGeom>
          <a:ln w="381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 Polish as needed and apply protective PVA coating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391899-40F9-0F29-E5E4-68B02985D73E}"/>
              </a:ext>
            </a:extLst>
          </p:cNvPr>
          <p:cNvSpPr txBox="1"/>
          <p:nvPr/>
        </p:nvSpPr>
        <p:spPr>
          <a:xfrm>
            <a:off x="3359272" y="5217601"/>
            <a:ext cx="3054885" cy="707886"/>
          </a:xfrm>
          <a:prstGeom prst="rect">
            <a:avLst/>
          </a:prstGeom>
          <a:ln w="38100">
            <a:solidFill>
              <a:schemeClr val="dk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Melting and degassing bulk OGS </a:t>
            </a:r>
          </a:p>
        </p:txBody>
      </p:sp>
    </p:spTree>
    <p:extLst>
      <p:ext uri="{BB962C8B-B14F-4D97-AF65-F5344CB8AC3E}">
        <p14:creationId xmlns:p14="http://schemas.microsoft.com/office/powerpoint/2010/main" val="20211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91"/>
    </mc:Choice>
    <mc:Fallback xmlns="">
      <p:transition spd="slow" advTm="8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4"/>
        <p14:playEvt time="14263" objId="4"/>
        <p14:playEvt time="28336" objId="4"/>
        <p14:playEvt time="42349" objId="4"/>
        <p14:playEvt time="56431" objId="4"/>
        <p14:playEvt time="70575" objId="4"/>
        <p14:playEvt time="84645" objId="4"/>
        <p14:playEvt time="84818" objId="4"/>
        <p14:stopEvt time="88453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B13-B18C-3ACE-E2D4-81C72126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Glass Beta-Cell Development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F301C-F59B-8B52-55FE-3362F1E2C6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9181"/>
                <a:ext cx="4995834" cy="4846461"/>
              </a:xfrm>
            </p:spPr>
            <p:txBody>
              <a:bodyPr>
                <a:normAutofit/>
              </a:bodyPr>
              <a:lstStyle/>
              <a:p>
                <a:pPr marL="471488" indent="-347472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Avenir Book" charset="0"/>
                    <a:cs typeface="Calibri" panose="020F0502020204030204" pitchFamily="34" charset="0"/>
                  </a:rPr>
                  <a:t>Each OGS beta-cell cast in three pieces: one 3 mm thick solid endcap, one 3 mm thick endcap with gas inlet, and 18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venir Book" charset="0"/>
                      </a:rPr>
                      <m:t>∅ </m:t>
                    </m:r>
                  </m:oMath>
                </a14:m>
                <a:r>
                  <a:rPr lang="en-US" sz="2000" dirty="0">
                    <a:ea typeface="Avenir Book" charset="0"/>
                    <a:cs typeface="Calibri" panose="020F0502020204030204" pitchFamily="34" charset="0"/>
                  </a:rPr>
                  <a:t>x 41 mm height square hollow cylinder</a:t>
                </a:r>
              </a:p>
              <a:p>
                <a:pPr marL="928688" lvl="1" indent="-347472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Avenir Book" charset="0"/>
                    <a:cs typeface="Calibri" panose="020F0502020204030204" pitchFamily="34" charset="0"/>
                  </a:rPr>
                  <a:t>OGS material from </a:t>
                </a:r>
                <a:r>
                  <a:rPr lang="en-US" sz="2000" dirty="0" err="1">
                    <a:ea typeface="Avenir Book" charset="0"/>
                    <a:cs typeface="Calibri" panose="020F0502020204030204" pitchFamily="34" charset="0"/>
                  </a:rPr>
                  <a:t>BlueShift</a:t>
                </a:r>
                <a:r>
                  <a:rPr lang="en-US" sz="2000" dirty="0">
                    <a:ea typeface="Avenir Book" charset="0"/>
                    <a:cs typeface="Calibri" panose="020F0502020204030204" pitchFamily="34" charset="0"/>
                  </a:rPr>
                  <a:t> Optics cast</a:t>
                </a:r>
              </a:p>
              <a:p>
                <a:pPr marL="928688" lvl="1" indent="-347472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Avenir Book" charset="0"/>
                    <a:cs typeface="Calibri" panose="020F0502020204030204" pitchFamily="34" charset="0"/>
                  </a:rPr>
                  <a:t>Square hollow cylinders with thicknesses of 2.8 and 5 mm produced</a:t>
                </a:r>
              </a:p>
              <a:p>
                <a:pPr marL="471488" indent="-347472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Avenir Book" charset="0"/>
                    <a:cs typeface="Calibri" panose="020F0502020204030204" pitchFamily="34" charset="0"/>
                  </a:rPr>
                  <a:t>Glued pieces together with 1:1 polyvinyl alcohol (PVA) to water mixture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9F301C-F59B-8B52-55FE-3362F1E2C6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9181"/>
                <a:ext cx="4995834" cy="4846461"/>
              </a:xfrm>
              <a:blipFill>
                <a:blip r:embed="rId2"/>
                <a:stretch>
                  <a:fillRect r="-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diagram of a cylinder&#10;&#10;Description automatically generated">
            <a:extLst>
              <a:ext uri="{FF2B5EF4-FFF2-40B4-BE49-F238E27FC236}">
                <a16:creationId xmlns:a16="http://schemas.microsoft.com/office/drawing/2014/main" id="{CEB14EA3-9399-6B08-09DD-E3BA1C7C62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0" t="18055" r="42774"/>
          <a:stretch/>
        </p:blipFill>
        <p:spPr>
          <a:xfrm>
            <a:off x="9720551" y="1068805"/>
            <a:ext cx="1292700" cy="2970519"/>
          </a:xfrm>
          <a:prstGeom prst="rect">
            <a:avLst/>
          </a:prstGeom>
        </p:spPr>
      </p:pic>
      <p:pic>
        <p:nvPicPr>
          <p:cNvPr id="8" name="Picture 7" descr="A group of round clear plastic buttons on a piece of paper&#10;&#10;Description automatically generated">
            <a:extLst>
              <a:ext uri="{FF2B5EF4-FFF2-40B4-BE49-F238E27FC236}">
                <a16:creationId xmlns:a16="http://schemas.microsoft.com/office/drawing/2014/main" id="{2ECA1B9A-0BD2-D24C-534F-79111D758B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0" b="14306"/>
          <a:stretch/>
        </p:blipFill>
        <p:spPr>
          <a:xfrm>
            <a:off x="5974879" y="4039324"/>
            <a:ext cx="2140105" cy="19053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A purple and blue light on a white surface&#10;&#10;Description automatically generated">
            <a:extLst>
              <a:ext uri="{FF2B5EF4-FFF2-40B4-BE49-F238E27FC236}">
                <a16:creationId xmlns:a16="http://schemas.microsoft.com/office/drawing/2014/main" id="{985D3D9E-D987-87AC-EA85-F987C08930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t="42257" r="9198" b="28229"/>
          <a:stretch/>
        </p:blipFill>
        <p:spPr>
          <a:xfrm>
            <a:off x="8114984" y="4039324"/>
            <a:ext cx="3953268" cy="19053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A person in gloves working on a sink&#10;&#10;Description automatically generated">
            <a:extLst>
              <a:ext uri="{FF2B5EF4-FFF2-40B4-BE49-F238E27FC236}">
                <a16:creationId xmlns:a16="http://schemas.microsoft.com/office/drawing/2014/main" id="{C35FD773-9A19-BB4B-250D-BA0886F3F5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0"/>
          <a:stretch/>
        </p:blipFill>
        <p:spPr>
          <a:xfrm>
            <a:off x="6891507" y="1256469"/>
            <a:ext cx="2829044" cy="25951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9EDB68-6D83-4CED-0C03-8B36574BCF9F}"/>
              </a:ext>
            </a:extLst>
          </p:cNvPr>
          <p:cNvSpPr/>
          <p:nvPr/>
        </p:nvSpPr>
        <p:spPr>
          <a:xfrm>
            <a:off x="6889035" y="3105834"/>
            <a:ext cx="2829044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MTV graduate fellow Ethan sanding OGS sample</a:t>
            </a:r>
            <a:endParaRPr lang="en-US" sz="1800" baseline="30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5B6F01-D07C-02F4-21EF-D67927FB8EBA}"/>
              </a:ext>
            </a:extLst>
          </p:cNvPr>
          <p:cNvSpPr/>
          <p:nvPr/>
        </p:nvSpPr>
        <p:spPr>
          <a:xfrm>
            <a:off x="6232873" y="6035642"/>
            <a:ext cx="1624115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Endcaps for OGS beta-cell</a:t>
            </a:r>
            <a:endParaRPr lang="en-US" sz="1800" baseline="30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5CBE6B-6CF0-CA73-D5ED-5344966F0D46}"/>
              </a:ext>
            </a:extLst>
          </p:cNvPr>
          <p:cNvSpPr/>
          <p:nvPr/>
        </p:nvSpPr>
        <p:spPr>
          <a:xfrm>
            <a:off x="8625567" y="6035641"/>
            <a:ext cx="2932102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Square hollow OGS cylinders and metal mold negatives</a:t>
            </a:r>
          </a:p>
        </p:txBody>
      </p:sp>
    </p:spTree>
    <p:extLst>
      <p:ext uri="{BB962C8B-B14F-4D97-AF65-F5344CB8AC3E}">
        <p14:creationId xmlns:p14="http://schemas.microsoft.com/office/powerpoint/2010/main" val="3176690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71159D-C9A6-AE30-09BF-8F1619492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561" y="1162375"/>
            <a:ext cx="6321810" cy="49189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0DC3A0-E792-5AE8-92D0-B394773EA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45"/>
            <a:ext cx="11353800" cy="1325563"/>
          </a:xfrm>
        </p:spPr>
        <p:txBody>
          <a:bodyPr>
            <a:normAutofit/>
          </a:bodyPr>
          <a:lstStyle/>
          <a:p>
            <a:r>
              <a:rPr lang="en-US" dirty="0"/>
              <a:t>Pulse Integral Distributions of Assembled Beta-Cell and Individual Parts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AD51E2-4720-2E20-047D-A683D37110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394378"/>
                <a:ext cx="4205749" cy="435133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200" dirty="0"/>
                  <a:t>Light output distributions measured for (bare) assembled OGS beta-cells and (bare) individual parts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200" dirty="0"/>
                  <a:t>Measured </a:t>
                </a:r>
                <a:r>
                  <a:rPr lang="en-US" sz="2200" baseline="30000" dirty="0"/>
                  <a:t>137</a:t>
                </a:r>
                <a:r>
                  <a:rPr lang="en-US" sz="2200" dirty="0"/>
                  <a:t>Cs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200" dirty="0"/>
                  <a:t>Used same </a:t>
                </a:r>
                <a:r>
                  <a:rPr lang="en-US" sz="2200" dirty="0">
                    <a:ea typeface="Avenir Book" charset="0"/>
                    <a:cs typeface="Avenir Book" charset="0"/>
                  </a:rPr>
                  <a:t>38.1 mm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venir Book" charset="0"/>
                      </a:rPr>
                      <m:t>∅</m:t>
                    </m:r>
                  </m:oMath>
                </a14:m>
                <a:r>
                  <a:rPr lang="en-US" sz="2200" dirty="0">
                    <a:ea typeface="Avenir Book" charset="0"/>
                    <a:cs typeface="Avenir Book" charset="0"/>
                  </a:rPr>
                  <a:t> Hamamatsu PMT </a:t>
                </a:r>
                <a:r>
                  <a:rPr lang="en-US" sz="2200" dirty="0"/>
                  <a:t>H3178-51</a:t>
                </a:r>
              </a:p>
              <a:p>
                <a:pPr lvl="2">
                  <a:lnSpc>
                    <a:spcPct val="130000"/>
                  </a:lnSpc>
                </a:pPr>
                <a:r>
                  <a:rPr lang="en-US" sz="2200" dirty="0"/>
                  <a:t>Consistent operating voltage of -1350 V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AD51E2-4720-2E20-047D-A683D37110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394378"/>
                <a:ext cx="4205749" cy="4351338"/>
              </a:xfrm>
              <a:blipFill>
                <a:blip r:embed="rId4"/>
                <a:stretch>
                  <a:fillRect l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358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39D60-8894-CD60-300E-92CDCDDBA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Characterization Procedure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893BEE-81A2-25C3-907E-AC04D5AFAD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178080"/>
                <a:ext cx="4644131" cy="435133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25000"/>
                  </a:lnSpc>
                  <a:spcBef>
                    <a:spcPts val="0"/>
                  </a:spcBef>
                </a:pPr>
                <a:r>
                  <a:rPr lang="en-US" sz="2000" baseline="30000" dirty="0">
                    <a:ea typeface="Avenir Book" charset="0"/>
                    <a:cs typeface="Avenir Book" charset="0"/>
                  </a:rPr>
                  <a:t>137</a:t>
                </a:r>
                <a:r>
                  <a:rPr lang="en-US" sz="2000" dirty="0">
                    <a:ea typeface="Avenir Book" charset="0"/>
                    <a:cs typeface="Avenir Book" charset="0"/>
                  </a:rPr>
                  <a:t>Cs can be measured with inorganic and organic detector in coincidence to find relative energy resolution of organic</a:t>
                </a: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000" dirty="0">
                    <a:ea typeface="Avenir Book" charset="0"/>
                    <a:cs typeface="Avenir Book" charset="0"/>
                  </a:rPr>
                  <a:t>Outside of OGS beta-cells wrapped in Teflon tape</a:t>
                </a: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000" dirty="0">
                    <a:ea typeface="Avenir Book" charset="0"/>
                    <a:cs typeface="Avenir Book" charset="0"/>
                  </a:rPr>
                  <a:t>OGS coupled to 38.1 mm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venir Book" charset="0"/>
                      </a:rPr>
                      <m:t>∅</m:t>
                    </m:r>
                  </m:oMath>
                </a14:m>
                <a:r>
                  <a:rPr lang="en-US" sz="2000" dirty="0">
                    <a:ea typeface="Avenir Book" charset="0"/>
                    <a:cs typeface="Avenir Book" charset="0"/>
                  </a:rPr>
                  <a:t> Hamamatsu PMT </a:t>
                </a:r>
                <a:r>
                  <a:rPr lang="en-US" sz="2000" dirty="0"/>
                  <a:t>H3178-51</a:t>
                </a: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</a:pPr>
                <a:r>
                  <a:rPr lang="en-US" sz="2000" dirty="0">
                    <a:ea typeface="Avenir Book" charset="0"/>
                    <a:cs typeface="Avenir Book" charset="0"/>
                  </a:rPr>
                  <a:t>76.2 mm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venir Book" charset="0"/>
                      </a:rPr>
                      <m:t>∅</m:t>
                    </m:r>
                  </m:oMath>
                </a14:m>
                <a:r>
                  <a:rPr lang="en-US" sz="2000" dirty="0">
                    <a:ea typeface="Avenir Book" charset="0"/>
                    <a:cs typeface="Avenir Book" charset="0"/>
                  </a:rPr>
                  <a:t> </a:t>
                </a:r>
                <a:r>
                  <a:rPr lang="en-US" sz="2000" dirty="0" err="1">
                    <a:ea typeface="Avenir Book" charset="0"/>
                    <a:cs typeface="Avenir Book" charset="0"/>
                  </a:rPr>
                  <a:t>NaI</a:t>
                </a:r>
                <a:r>
                  <a:rPr lang="en-US" sz="2000" dirty="0">
                    <a:ea typeface="Avenir Book" charset="0"/>
                    <a:cs typeface="Avenir Book" charset="0"/>
                  </a:rPr>
                  <a:t>(Tl) placed just above OGS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893BEE-81A2-25C3-907E-AC04D5AFAD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178080"/>
                <a:ext cx="4644131" cy="4351338"/>
              </a:xfrm>
              <a:blipFill>
                <a:blip r:embed="rId3"/>
                <a:stretch>
                  <a:fillRect l="-1090" r="-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ACFDA42-BA24-B17C-2C5E-6150482CEA08}"/>
              </a:ext>
            </a:extLst>
          </p:cNvPr>
          <p:cNvGrpSpPr/>
          <p:nvPr/>
        </p:nvGrpSpPr>
        <p:grpSpPr>
          <a:xfrm>
            <a:off x="5689600" y="986685"/>
            <a:ext cx="6306126" cy="3444477"/>
            <a:chOff x="1077418" y="2159231"/>
            <a:chExt cx="6306126" cy="34444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B2037FD-8D25-1FCB-1C0F-4F8C0A1DCC39}"/>
                </a:ext>
              </a:extLst>
            </p:cNvPr>
            <p:cNvGrpSpPr/>
            <p:nvPr/>
          </p:nvGrpSpPr>
          <p:grpSpPr>
            <a:xfrm>
              <a:off x="1690973" y="2159231"/>
              <a:ext cx="4469090" cy="3444477"/>
              <a:chOff x="15632742" y="26597842"/>
              <a:chExt cx="4469090" cy="3444477"/>
            </a:xfrm>
          </p:grpSpPr>
          <p:pic>
            <p:nvPicPr>
              <p:cNvPr id="12" name="Picture 11" descr="A diagram of a cylinder&#10;&#10;Description automatically generated">
                <a:extLst>
                  <a:ext uri="{FF2B5EF4-FFF2-40B4-BE49-F238E27FC236}">
                    <a16:creationId xmlns:a16="http://schemas.microsoft.com/office/drawing/2014/main" id="{227005B3-464E-B81A-7B99-E31DB09F71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9089" t="17735" r="11703" b="6051"/>
              <a:stretch/>
            </p:blipFill>
            <p:spPr>
              <a:xfrm>
                <a:off x="16856223" y="26597842"/>
                <a:ext cx="3245609" cy="3133334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5802DA5-F4FE-71D6-E506-DD97A63F744B}"/>
                  </a:ext>
                </a:extLst>
              </p:cNvPr>
              <p:cNvSpPr/>
              <p:nvPr/>
            </p:nvSpPr>
            <p:spPr>
              <a:xfrm>
                <a:off x="15632742" y="28818819"/>
                <a:ext cx="1680772" cy="51372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OGS beta-cell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3601323-C914-EE73-9CF0-40E6DDBCCDD3}"/>
                  </a:ext>
                </a:extLst>
              </p:cNvPr>
              <p:cNvSpPr/>
              <p:nvPr/>
            </p:nvSpPr>
            <p:spPr>
              <a:xfrm>
                <a:off x="17229433" y="27093593"/>
                <a:ext cx="748740" cy="54432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NaI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40AA453-EF14-C6C6-1E34-ADA3F14F8060}"/>
                  </a:ext>
                </a:extLst>
              </p:cNvPr>
              <p:cNvSpPr/>
              <p:nvPr/>
            </p:nvSpPr>
            <p:spPr>
              <a:xfrm>
                <a:off x="19141528" y="27573004"/>
                <a:ext cx="748740" cy="54432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aseline="30000" dirty="0">
                    <a:solidFill>
                      <a:schemeClr val="tx1"/>
                    </a:solidFill>
                  </a:rPr>
                  <a:t>137</a:t>
                </a:r>
                <a:r>
                  <a:rPr lang="en-US" dirty="0">
                    <a:solidFill>
                      <a:schemeClr val="tx1"/>
                    </a:solidFill>
                  </a:rPr>
                  <a:t>Cs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D1C13F4-B8D6-7908-A55F-543B2AF9E7CB}"/>
                  </a:ext>
                </a:extLst>
              </p:cNvPr>
              <p:cNvSpPr/>
              <p:nvPr/>
            </p:nvSpPr>
            <p:spPr>
              <a:xfrm>
                <a:off x="17941162" y="29497995"/>
                <a:ext cx="1274104" cy="54432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130 mm</a:t>
                </a:r>
              </a:p>
            </p:txBody>
          </p:sp>
        </p:grpSp>
        <p:pic>
          <p:nvPicPr>
            <p:cNvPr id="6" name="Picture 5" descr="A black line on a white background&#10;&#10;Description automatically generated">
              <a:extLst>
                <a:ext uri="{FF2B5EF4-FFF2-40B4-BE49-F238E27FC236}">
                  <a16:creationId xmlns:a16="http://schemas.microsoft.com/office/drawing/2014/main" id="{F9A10F14-1706-3F0B-0D48-97DD2E94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1976">
              <a:off x="3888967" y="4021709"/>
              <a:ext cx="1439865" cy="289335"/>
            </a:xfrm>
            <a:prstGeom prst="rect">
              <a:avLst/>
            </a:prstGeom>
          </p:spPr>
        </p:pic>
        <p:sp>
          <p:nvSpPr>
            <p:cNvPr id="7" name="Explosion 1 6">
              <a:extLst>
                <a:ext uri="{FF2B5EF4-FFF2-40B4-BE49-F238E27FC236}">
                  <a16:creationId xmlns:a16="http://schemas.microsoft.com/office/drawing/2014/main" id="{479B6936-F6E2-8852-7576-3B3155CBF6E7}"/>
                </a:ext>
              </a:extLst>
            </p:cNvPr>
            <p:cNvSpPr/>
            <p:nvPr/>
          </p:nvSpPr>
          <p:spPr>
            <a:xfrm flipH="1">
              <a:off x="3587258" y="4220308"/>
              <a:ext cx="216977" cy="230975"/>
            </a:xfrm>
            <a:prstGeom prst="irregularSeal1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black line on a white background&#10;&#10;Description automatically generated">
              <a:extLst>
                <a:ext uri="{FF2B5EF4-FFF2-40B4-BE49-F238E27FC236}">
                  <a16:creationId xmlns:a16="http://schemas.microsoft.com/office/drawing/2014/main" id="{D9C83573-B4E8-9D5D-305C-EAD28D888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9929" r="98936">
                          <a14:foregroundMark x1="96288" y1="43426" x2="90426" y2="58824"/>
                          <a14:foregroundMark x1="98936" y1="36471" x2="98402" y2="37875"/>
                          <a14:backgroundMark x1="97636" y1="21176" x2="91371" y2="23529"/>
                          <a14:backgroundMark x1="97991" y1="34706" x2="87589" y2="35882"/>
                          <a14:backgroundMark x1="99054" y1="24118" x2="89953" y2="376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89497">
              <a:off x="3034175" y="3719626"/>
              <a:ext cx="956212" cy="264168"/>
            </a:xfrm>
            <a:prstGeom prst="rect">
              <a:avLst/>
            </a:prstGeom>
            <a:noFill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C19774-592C-5709-9984-6004C8D32321}"/>
                </a:ext>
              </a:extLst>
            </p:cNvPr>
            <p:cNvSpPr/>
            <p:nvPr/>
          </p:nvSpPr>
          <p:spPr>
            <a:xfrm>
              <a:off x="6160063" y="4196100"/>
              <a:ext cx="1223481" cy="86328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Compton scattering in OGS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503524-4F0C-B9BA-B28D-034EF4C0FC1A}"/>
                </a:ext>
              </a:extLst>
            </p:cNvPr>
            <p:cNvSpPr/>
            <p:nvPr/>
          </p:nvSpPr>
          <p:spPr>
            <a:xfrm>
              <a:off x="1077418" y="2895356"/>
              <a:ext cx="1867219" cy="10534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Full deposition in </a:t>
              </a:r>
              <a:r>
                <a:rPr lang="en-US" dirty="0" err="1">
                  <a:solidFill>
                    <a:schemeClr val="tx1"/>
                  </a:solidFill>
                </a:rPr>
                <a:t>NaI</a:t>
              </a:r>
              <a:r>
                <a:rPr lang="en-US" dirty="0">
                  <a:solidFill>
                    <a:schemeClr val="tx1"/>
                  </a:solidFill>
                </a:rPr>
                <a:t> of remaining energy</a:t>
              </a:r>
            </a:p>
          </p:txBody>
        </p:sp>
        <p:sp>
          <p:nvSpPr>
            <p:cNvPr id="11" name="Explosion 1 10">
              <a:extLst>
                <a:ext uri="{FF2B5EF4-FFF2-40B4-BE49-F238E27FC236}">
                  <a16:creationId xmlns:a16="http://schemas.microsoft.com/office/drawing/2014/main" id="{F8E4E1E9-EA39-CDE4-CB12-B944642F7A45}"/>
                </a:ext>
              </a:extLst>
            </p:cNvPr>
            <p:cNvSpPr/>
            <p:nvPr/>
          </p:nvSpPr>
          <p:spPr>
            <a:xfrm flipH="1">
              <a:off x="3179175" y="3252137"/>
              <a:ext cx="216977" cy="230975"/>
            </a:xfrm>
            <a:prstGeom prst="irregularSeal1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510DB7B-C678-B050-5C04-7310863BA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0993" y="839463"/>
            <a:ext cx="6709139" cy="503185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218E93E-F4D5-D3A3-79E1-8D92FCEDED00}"/>
              </a:ext>
            </a:extLst>
          </p:cNvPr>
          <p:cNvSpPr/>
          <p:nvPr/>
        </p:nvSpPr>
        <p:spPr>
          <a:xfrm>
            <a:off x="7839405" y="1333499"/>
            <a:ext cx="2980690" cy="1200329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aseline="30000" dirty="0">
                <a:solidFill>
                  <a:schemeClr val="tx1"/>
                </a:solidFill>
                <a:cs typeface="Arial" panose="020B0604020202020204" pitchFamily="34" charset="0"/>
              </a:rPr>
              <a:t>137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Cs coincidence distribution with 25.4 mm diameter OGS cylinder and 76.2 mm diameter </a:t>
            </a:r>
            <a:r>
              <a:rPr lang="en-US" sz="1800" dirty="0" err="1">
                <a:solidFill>
                  <a:schemeClr val="tx1"/>
                </a:solidFill>
                <a:cs typeface="Arial" panose="020B0604020202020204" pitchFamily="34" charset="0"/>
              </a:rPr>
              <a:t>NaI</a:t>
            </a: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(Tl)</a:t>
            </a:r>
            <a:endParaRPr lang="en-US" sz="1800" baseline="30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7224B8-3DE2-9907-9B4F-50F051A39ACD}"/>
              </a:ext>
            </a:extLst>
          </p:cNvPr>
          <p:cNvSpPr/>
          <p:nvPr/>
        </p:nvSpPr>
        <p:spPr>
          <a:xfrm>
            <a:off x="5700768" y="3710096"/>
            <a:ext cx="2646038" cy="757387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lnSpc>
                <a:spcPct val="125000"/>
              </a:lnSpc>
              <a:spcBef>
                <a:spcPts val="0"/>
              </a:spcBef>
            </a:pPr>
            <a:r>
              <a:rPr lang="en-US" sz="1800" dirty="0">
                <a:ea typeface="Avenir Book" charset="0"/>
                <a:cs typeface="Avenir Book" charset="0"/>
              </a:rPr>
              <a:t>Thinner width of diagonal </a:t>
            </a:r>
            <a:r>
              <a:rPr lang="en-US" sz="1800" dirty="0">
                <a:ea typeface="Avenir Book" charset="0"/>
                <a:cs typeface="Avenir Book" charset="0"/>
                <a:sym typeface="Wingdings" pitchFamily="2" charset="2"/>
              </a:rPr>
              <a:t></a:t>
            </a:r>
            <a:r>
              <a:rPr lang="en-US" sz="1800" dirty="0">
                <a:ea typeface="Avenir Book" charset="0"/>
                <a:cs typeface="Avenir Book" charset="0"/>
              </a:rPr>
              <a:t> better resolution</a:t>
            </a:r>
          </a:p>
        </p:txBody>
      </p:sp>
    </p:spTree>
    <p:extLst>
      <p:ext uri="{BB962C8B-B14F-4D97-AF65-F5344CB8AC3E}">
        <p14:creationId xmlns:p14="http://schemas.microsoft.com/office/powerpoint/2010/main" val="158102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18755</TotalTime>
  <Words>1412</Words>
  <Application>Microsoft Macintosh PowerPoint</Application>
  <PresentationFormat>Widescreen</PresentationFormat>
  <Paragraphs>142</Paragraphs>
  <Slides>17</Slides>
  <Notes>12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Avenir Book</vt:lpstr>
      <vt:lpstr>Calibri</vt:lpstr>
      <vt:lpstr>Calibri Light</vt:lpstr>
      <vt:lpstr>Cambria Math</vt:lpstr>
      <vt:lpstr>Trebuchet MS</vt:lpstr>
      <vt:lpstr>Office Theme</vt:lpstr>
      <vt:lpstr>PowerPoint Presentation</vt:lpstr>
      <vt:lpstr>PowerPoint Presentation</vt:lpstr>
      <vt:lpstr>The Beta-Cell</vt:lpstr>
      <vt:lpstr>Project Mission</vt:lpstr>
      <vt:lpstr>MTV Impact and Mission Relevance</vt:lpstr>
      <vt:lpstr>Organic Glass Casting at University of Michigan</vt:lpstr>
      <vt:lpstr>Organic Glass Beta-Cell Development</vt:lpstr>
      <vt:lpstr>Pulse Integral Distributions of Assembled Beta-Cell and Individual Parts</vt:lpstr>
      <vt:lpstr>Characterization Procedure</vt:lpstr>
      <vt:lpstr>137Cs Coincidence Distributions for OGS Beta-Cells</vt:lpstr>
      <vt:lpstr>Domed Hollow Cylinder Geometry OGS Beta-Cell</vt:lpstr>
      <vt:lpstr>Expected Impact</vt:lpstr>
      <vt:lpstr>Conclusion and Summary</vt:lpstr>
      <vt:lpstr>Next Steps</vt:lpstr>
      <vt:lpstr>Acknowledgements</vt:lpstr>
      <vt:lpstr>Organic Glass Scintillating (OGS) Material</vt:lpstr>
      <vt:lpstr>Characterization Procedure (continued)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DNNG</dc:creator>
  <cp:lastModifiedBy>Maurer, Tessa</cp:lastModifiedBy>
  <cp:revision>200</cp:revision>
  <dcterms:created xsi:type="dcterms:W3CDTF">2019-02-11T21:15:40Z</dcterms:created>
  <dcterms:modified xsi:type="dcterms:W3CDTF">2024-03-20T16:27:05Z</dcterms:modified>
</cp:coreProperties>
</file>