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0" r:id="rId3"/>
    <p:sldId id="261" r:id="rId4"/>
    <p:sldId id="274" r:id="rId5"/>
    <p:sldId id="262" r:id="rId6"/>
    <p:sldId id="275" r:id="rId7"/>
    <p:sldId id="271" r:id="rId8"/>
    <p:sldId id="270" r:id="rId9"/>
    <p:sldId id="273" r:id="rId10"/>
    <p:sldId id="266" r:id="rId11"/>
    <p:sldId id="267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13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9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17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43A34-90D5-4B34-BED2-C2556C11AAE9}" type="datetimeFigureOut">
              <a:rPr lang="en-US" smtClean="0"/>
              <a:t>3/19/24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9EEBB-ED59-45EE-94F8-A00B3D53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A8C40-71BB-42E5-9001-96A113230332}" type="datetimeFigureOut">
              <a:rPr lang="en-US" smtClean="0"/>
              <a:t>3/19/24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ECAEE-CE33-4B9A-BC1D-E2668F76A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6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DB67C-1DC4-7048-8F01-108CCE2CC1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6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C9D8E-B781-455D-9489-3A5C4A4D9D14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4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9D82-20C3-40A5-A820-1BB3D53279A0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83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097-9716-4D94-ABD8-451A9756AB9A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3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4304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149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D1D1-89CC-4D30-A421-39993E9E186B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1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F26B-6C04-4E83-9FA0-EBDA8889F5C0}" type="datetime1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5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3D2F-C8D9-4421-BCCB-5B43FF1BD27D}" type="datetime1">
              <a:rPr lang="en-US" smtClean="0"/>
              <a:t>3/19/24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6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6F30-0BFB-4AE7-8E5E-DDD754248C39}" type="datetime1">
              <a:rPr lang="en-US" smtClean="0"/>
              <a:t>3/19/24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9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02EC4-87EF-4AFB-B1D1-885728A0B41A}" type="datetime1">
              <a:rPr lang="en-US" smtClean="0"/>
              <a:t>3/19/24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3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9FEE-C083-410F-8170-78648A612973}" type="datetime1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5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EBD5-E00F-47F4-A4C3-876DC0BE9F3B}" type="datetime1">
              <a:rPr lang="en-US" smtClean="0"/>
              <a:t>3/19/24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3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29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BB423-6061-48DF-B249-33DE0875FAD0}" type="datetime1">
              <a:rPr lang="en-US" smtClean="0"/>
              <a:t>3/19/24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297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29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99B8A-0457-4E1E-8FD2-4E3A912134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096001"/>
            <a:ext cx="12192000" cy="76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4" name="Picture 6" descr="Related imag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931" y="6184505"/>
            <a:ext cx="1510478" cy="5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1004104" y="6272674"/>
            <a:ext cx="0" cy="4117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77" y="6207824"/>
            <a:ext cx="535351" cy="535589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9152142" y="634113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4699B8A-0457-4E1E-8FD2-4E3A9121342F}" type="slidenum"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440334" y="6152452"/>
            <a:ext cx="85261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Your</a:t>
            </a:r>
            <a:r>
              <a:rPr lang="en-US" b="1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br>
              <a:rPr lang="en-US" b="1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b="1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Logo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0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27.tiff"/><Relationship Id="rId18" Type="http://schemas.openxmlformats.org/officeDocument/2006/relationships/image" Target="../media/image32.tiff"/><Relationship Id="rId3" Type="http://schemas.openxmlformats.org/officeDocument/2006/relationships/image" Target="../media/image17.jpeg"/><Relationship Id="rId7" Type="http://schemas.openxmlformats.org/officeDocument/2006/relationships/image" Target="../media/image21.tiff"/><Relationship Id="rId12" Type="http://schemas.openxmlformats.org/officeDocument/2006/relationships/image" Target="../media/image26.tiff"/><Relationship Id="rId17" Type="http://schemas.openxmlformats.org/officeDocument/2006/relationships/image" Target="../media/image31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11" Type="http://schemas.openxmlformats.org/officeDocument/2006/relationships/image" Target="../media/image25.tiff"/><Relationship Id="rId5" Type="http://schemas.openxmlformats.org/officeDocument/2006/relationships/image" Target="../media/image19.tiff"/><Relationship Id="rId15" Type="http://schemas.openxmlformats.org/officeDocument/2006/relationships/image" Target="../media/image29.tiff"/><Relationship Id="rId10" Type="http://schemas.openxmlformats.org/officeDocument/2006/relationships/image" Target="../media/image24.tiff"/><Relationship Id="rId19" Type="http://schemas.openxmlformats.org/officeDocument/2006/relationships/image" Target="../media/image4.png"/><Relationship Id="rId4" Type="http://schemas.openxmlformats.org/officeDocument/2006/relationships/image" Target="../media/image18.jpeg"/><Relationship Id="rId9" Type="http://schemas.openxmlformats.org/officeDocument/2006/relationships/image" Target="../media/image23.tiff"/><Relationship Id="rId14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5150" y="555410"/>
            <a:ext cx="8272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Explosion Detection using Ensemble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30" y="4548264"/>
            <a:ext cx="11018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Samuel Kei Takazawa</a:t>
            </a:r>
          </a:p>
          <a:p>
            <a:pPr algn="r"/>
            <a:r>
              <a:rPr lang="en-US" sz="2000" dirty="0"/>
              <a:t>MTV Graduate Fellow, University of Hawaiʻi at Mānoa  </a:t>
            </a:r>
          </a:p>
          <a:p>
            <a:pPr algn="r"/>
            <a:r>
              <a:rPr lang="en-US" sz="2000" dirty="0"/>
              <a:t>Milton A. Garces</a:t>
            </a:r>
            <a:r>
              <a:rPr lang="en-US" sz="2000" baseline="30000" dirty="0"/>
              <a:t>1</a:t>
            </a:r>
            <a:r>
              <a:rPr lang="en-US" sz="2000" dirty="0"/>
              <a:t>, Luis Ocampo Giraldo</a:t>
            </a:r>
            <a:r>
              <a:rPr lang="en-US" sz="2000" baseline="30000" dirty="0"/>
              <a:t>2</a:t>
            </a:r>
            <a:r>
              <a:rPr lang="en-US" sz="2000" dirty="0"/>
              <a:t>, Jay Hix</a:t>
            </a:r>
            <a:r>
              <a:rPr lang="en-US" sz="2000" baseline="30000" dirty="0"/>
              <a:t>2</a:t>
            </a:r>
            <a:r>
              <a:rPr lang="en-US" sz="2000" dirty="0"/>
              <a:t>, David Chichester</a:t>
            </a:r>
            <a:r>
              <a:rPr lang="en-US" sz="2000" baseline="30000" dirty="0"/>
              <a:t>2</a:t>
            </a:r>
            <a:r>
              <a:rPr lang="en-US" sz="2000" dirty="0"/>
              <a:t>, Scott Thompson</a:t>
            </a:r>
            <a:r>
              <a:rPr lang="en-US" sz="2000" baseline="30000" dirty="0"/>
              <a:t>2</a:t>
            </a:r>
            <a:r>
              <a:rPr lang="en-US" sz="2000" dirty="0"/>
              <a:t>, Cleat Zeiler</a:t>
            </a:r>
            <a:r>
              <a:rPr lang="en-US" sz="2000" baseline="30000" dirty="0"/>
              <a:t>3</a:t>
            </a:r>
          </a:p>
          <a:p>
            <a:pPr algn="r"/>
            <a:r>
              <a:rPr lang="en-US" sz="2000" baseline="30000" dirty="0"/>
              <a:t>1</a:t>
            </a:r>
            <a:r>
              <a:rPr lang="en-US" sz="2000" dirty="0"/>
              <a:t>University of Hawaiʻi at Mānoa, </a:t>
            </a:r>
            <a:r>
              <a:rPr lang="en-US" sz="2000" baseline="30000" dirty="0"/>
              <a:t>2</a:t>
            </a:r>
            <a:r>
              <a:rPr lang="en-US" sz="2000" dirty="0"/>
              <a:t>Idaho National Laboratory, </a:t>
            </a:r>
            <a:r>
              <a:rPr lang="en-US" sz="2000" baseline="30000" dirty="0"/>
              <a:t>3</a:t>
            </a:r>
            <a:r>
              <a:rPr lang="en-US" sz="2000" dirty="0"/>
              <a:t>Nevada National Security Site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643A72-1531-164D-8F90-A1481AA9A8BF}"/>
              </a:ext>
            </a:extLst>
          </p:cNvPr>
          <p:cNvSpPr txBox="1"/>
          <p:nvPr/>
        </p:nvSpPr>
        <p:spPr>
          <a:xfrm>
            <a:off x="3414161" y="3071351"/>
            <a:ext cx="4118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2024 MTV Workshop</a:t>
            </a:r>
          </a:p>
          <a:p>
            <a:r>
              <a:rPr lang="en-US" dirty="0"/>
              <a:t>(03/26/2024)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35" y="1617571"/>
            <a:ext cx="2602724" cy="26038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CFC876-38B3-E04F-A6EB-7F8649A2875D}"/>
              </a:ext>
            </a:extLst>
          </p:cNvPr>
          <p:cNvCxnSpPr/>
          <p:nvPr/>
        </p:nvCxnSpPr>
        <p:spPr>
          <a:xfrm>
            <a:off x="3205150" y="1967011"/>
            <a:ext cx="0" cy="190500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40D1ED8-6AC4-A6EB-795D-44B9A3F2703E}"/>
              </a:ext>
            </a:extLst>
          </p:cNvPr>
          <p:cNvSpPr/>
          <p:nvPr/>
        </p:nvSpPr>
        <p:spPr>
          <a:xfrm>
            <a:off x="10303497" y="6140407"/>
            <a:ext cx="1089473" cy="69287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E9766FC-F047-FA8A-4BBB-3D511FC84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29" y="6126705"/>
            <a:ext cx="705465" cy="70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59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Impact / MTV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" y="133926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Machine Learning Model for Explosion Detection</a:t>
            </a:r>
          </a:p>
          <a:p>
            <a:pPr lvl="1"/>
            <a:r>
              <a:rPr lang="en-US" sz="2400" kern="0" dirty="0">
                <a:solidFill>
                  <a:srgbClr val="000000"/>
                </a:solidFill>
                <a:ea typeface="MS PGothic" pitchFamily="34" charset="-128"/>
              </a:rPr>
              <a:t>Ensemble learning has proven to effectively increase the reliability of explosion detection from false positive cases.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MTV </a:t>
            </a:r>
          </a:p>
          <a:p>
            <a:pPr lvl="1"/>
            <a:r>
              <a:rPr lang="en-US" dirty="0"/>
              <a:t>Data collection partnerships</a:t>
            </a:r>
          </a:p>
          <a:p>
            <a:pPr lvl="2"/>
            <a:r>
              <a:rPr lang="en-US" dirty="0"/>
              <a:t>Idaho National Laboratory (internship)</a:t>
            </a:r>
          </a:p>
          <a:p>
            <a:pPr lvl="2"/>
            <a:r>
              <a:rPr lang="en-US" dirty="0"/>
              <a:t>Nevada National Security Site (visit)</a:t>
            </a:r>
          </a:p>
          <a:p>
            <a:pPr lvl="1"/>
            <a:r>
              <a:rPr lang="en-US" dirty="0"/>
              <a:t>Continued research on the performance of the ML models</a:t>
            </a:r>
          </a:p>
          <a:p>
            <a:pPr lvl="2"/>
            <a:r>
              <a:rPr lang="en-US" dirty="0"/>
              <a:t>Real-time tests on the sites</a:t>
            </a:r>
          </a:p>
          <a:p>
            <a:pPr lvl="1"/>
            <a:r>
              <a:rPr lang="en-US" dirty="0"/>
              <a:t>Adding more data to the current explosion database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72FC2-DE97-D082-7FAE-E5276DA35DF4}"/>
              </a:ext>
            </a:extLst>
          </p:cNvPr>
          <p:cNvSpPr/>
          <p:nvPr/>
        </p:nvSpPr>
        <p:spPr>
          <a:xfrm>
            <a:off x="10303497" y="6140407"/>
            <a:ext cx="1089473" cy="69287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85B008C-DA48-059F-937D-F9EB6DA38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29" y="6126705"/>
            <a:ext cx="705465" cy="705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3BE82E-173C-127D-6B46-9E0DA31C47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5" t="7620" r="23346" b="2783"/>
          <a:stretch/>
        </p:blipFill>
        <p:spPr>
          <a:xfrm>
            <a:off x="9163834" y="2722945"/>
            <a:ext cx="2704590" cy="306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57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/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Improvements with Ensemble Learning</a:t>
            </a:r>
          </a:p>
          <a:p>
            <a:pPr lvl="1"/>
            <a:r>
              <a:rPr lang="en-US" dirty="0"/>
              <a:t>More robust model for deployment</a:t>
            </a:r>
          </a:p>
          <a:p>
            <a:pPr lvl="2"/>
            <a:r>
              <a:rPr lang="en-US" dirty="0"/>
              <a:t>Reduced false positive rate</a:t>
            </a:r>
          </a:p>
          <a:p>
            <a:pPr lvl="2"/>
            <a:r>
              <a:rPr lang="en-US" dirty="0"/>
              <a:t>Higher accuracy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Future Tests with the Ensemble Model</a:t>
            </a:r>
          </a:p>
          <a:p>
            <a:pPr lvl="1"/>
            <a:r>
              <a:rPr lang="en-US" dirty="0"/>
              <a:t>Testing the ensemble model on smartphones for live detection</a:t>
            </a:r>
          </a:p>
          <a:p>
            <a:pPr lvl="1"/>
            <a:r>
              <a:rPr lang="en-US" dirty="0"/>
              <a:t>Detection algorithm based on a network of smartphones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BDF024-3D0F-E2A0-4B2C-964356ACBF39}"/>
              </a:ext>
            </a:extLst>
          </p:cNvPr>
          <p:cNvSpPr/>
          <p:nvPr/>
        </p:nvSpPr>
        <p:spPr>
          <a:xfrm>
            <a:off x="10303497" y="6140407"/>
            <a:ext cx="1089473" cy="69287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A5FCAD3-745D-269C-88A4-DD7E516CC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29" y="6126705"/>
            <a:ext cx="705465" cy="70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31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971550" y="2134214"/>
            <a:ext cx="8229600" cy="30868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The Consortium for Monitoring, Technology, and Verification would like to thank the DOE-NNSA for the continued support of these research activities. </a:t>
            </a:r>
          </a:p>
          <a:p>
            <a:pPr marL="0" indent="0">
              <a:buNone/>
            </a:pPr>
            <a:endParaRPr lang="en-US" sz="1800" dirty="0">
              <a:latin typeface="Avenir Book" charset="0"/>
              <a:ea typeface="Avenir Book" charset="0"/>
              <a:cs typeface="Avenir Book" charset="0"/>
            </a:endParaRPr>
          </a:p>
          <a:p>
            <a:pPr marL="400050" lvl="1" indent="0">
              <a:buNone/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This work was funded by the Consortium for Monitoring, Technology, and Verification under Department of Energy National Nuclear Security Administration award number DE-NA0003920</a:t>
            </a:r>
            <a:endParaRPr lang="en-US" sz="18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Acknowledgements</a:t>
            </a:r>
          </a:p>
        </p:txBody>
      </p:sp>
      <p:pic>
        <p:nvPicPr>
          <p:cNvPr id="13" name="Picture 18" descr="DOE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593" y="5256616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NNSA Logo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790" y="5278063"/>
            <a:ext cx="2372430" cy="67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CE6D5-5773-9547-A6D1-905B8289F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985638"/>
            <a:ext cx="849124" cy="849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559F6-20D9-EB47-97B7-FC9EA41B2A3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126802"/>
            <a:ext cx="849124" cy="5608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4D14EE-A644-BB42-B141-0BA8EB46F0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65" y="3066798"/>
            <a:ext cx="761995" cy="761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9B4CB7-A05E-154B-829F-ED1FFE7F2D6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05" y="2126809"/>
            <a:ext cx="781314" cy="641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3A56EA-0954-994F-A4C9-50CA4AF86CF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65" y="979675"/>
            <a:ext cx="849124" cy="849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306836-C282-7B41-9D66-E591BB41B18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88" y="5161312"/>
            <a:ext cx="684982" cy="679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F8AB70-5F2A-3342-AE45-3659303EC8C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582" y="1060207"/>
            <a:ext cx="724383" cy="679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B7E71E-3FC7-AA47-808D-3ECC7AE1DF5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770" y="3240642"/>
            <a:ext cx="1092419" cy="5188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8C02C2-6360-E740-BB64-01BF527F83E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7213" y="2060507"/>
            <a:ext cx="955532" cy="955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417527-3E44-CB4B-9D62-C787BC0051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88770" y="859460"/>
            <a:ext cx="1092419" cy="10924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DF35EF-D6C3-CC45-A9D5-E930C10F114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150" y="871109"/>
            <a:ext cx="1080770" cy="10807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4CC569-624D-B742-88A3-53B0401A41C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5579" y="1066804"/>
            <a:ext cx="761995" cy="7619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6BF608-8EB0-E645-9D55-452D18FD60C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298" y="1048828"/>
            <a:ext cx="684981" cy="7619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9D481B-BB39-1C47-9028-C7A94611708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518" y="4017523"/>
            <a:ext cx="642952" cy="9739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0B8DAB-EE6D-C647-D98B-FF984B1F76A5}"/>
              </a:ext>
            </a:extLst>
          </p:cNvPr>
          <p:cNvSpPr/>
          <p:nvPr/>
        </p:nvSpPr>
        <p:spPr>
          <a:xfrm>
            <a:off x="10303497" y="6140407"/>
            <a:ext cx="1089473" cy="69287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09AB1A4-B0F4-38DD-707E-BA0E8542A2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29" y="6126705"/>
            <a:ext cx="705465" cy="70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8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and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Big picture, what are the underlying reasons for the work?</a:t>
            </a:r>
          </a:p>
          <a:p>
            <a:pPr lvl="1"/>
            <a:r>
              <a:rPr lang="en-US" dirty="0"/>
              <a:t>Develop a machine-learning (ML) models for the prompt detection of explosions</a:t>
            </a:r>
          </a:p>
          <a:p>
            <a:pPr lvl="1"/>
            <a:r>
              <a:rPr lang="en-US" dirty="0"/>
              <a:t>Improve accuracy and reduce false positive rates for the model</a:t>
            </a:r>
          </a:p>
          <a:p>
            <a:endParaRPr lang="en-US" dirty="0"/>
          </a:p>
          <a:p>
            <a:r>
              <a:rPr lang="en-US" dirty="0"/>
              <a:t>What is the fundamental problem you are trying to solve?</a:t>
            </a:r>
          </a:p>
          <a:p>
            <a:pPr lvl="1"/>
            <a:r>
              <a:rPr lang="en-US" dirty="0"/>
              <a:t>Real time explosion detection using smartphones</a:t>
            </a:r>
          </a:p>
          <a:p>
            <a:pPr lvl="1"/>
            <a:r>
              <a:rPr lang="en-US" dirty="0"/>
              <a:t>No comprehensive training set has been developed to identify explosions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C6FC80-AE47-F9E9-AA8D-0D49EE152B6F}"/>
              </a:ext>
            </a:extLst>
          </p:cNvPr>
          <p:cNvSpPr/>
          <p:nvPr/>
        </p:nvSpPr>
        <p:spPr>
          <a:xfrm>
            <a:off x="10303497" y="6140407"/>
            <a:ext cx="1089473" cy="69287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7A1475C-655C-8007-CDA1-3F97AA377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29" y="6126705"/>
            <a:ext cx="705465" cy="70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5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Relevance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008"/>
            <a:ext cx="10515600" cy="4562018"/>
          </a:xfrm>
        </p:spPr>
        <p:txBody>
          <a:bodyPr/>
          <a:lstStyle/>
          <a:p>
            <a:r>
              <a:rPr lang="en-US" dirty="0"/>
              <a:t>How does this work, and the problem you are trying to solve, relate to the NNSA mission?</a:t>
            </a:r>
          </a:p>
          <a:p>
            <a:pPr lvl="1"/>
            <a:r>
              <a:rPr lang="en-US" dirty="0"/>
              <a:t>Explosion detection is a vital part of non-proliferation monitoring</a:t>
            </a:r>
          </a:p>
          <a:p>
            <a:pPr lvl="1"/>
            <a:r>
              <a:rPr lang="en-US" dirty="0"/>
              <a:t>Utilize smartphones as ubiquitous sensors network for explosion detection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4E7F5A-CF99-777F-66E2-A6C3874D6C85}"/>
              </a:ext>
            </a:extLst>
          </p:cNvPr>
          <p:cNvSpPr/>
          <p:nvPr/>
        </p:nvSpPr>
        <p:spPr>
          <a:xfrm>
            <a:off x="10303497" y="6140407"/>
            <a:ext cx="1089473" cy="69287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86BD940-12A1-6F53-F16E-27605BF92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29" y="6126705"/>
            <a:ext cx="705465" cy="705465"/>
          </a:xfrm>
          <a:prstGeom prst="rect">
            <a:avLst/>
          </a:prstGeom>
        </p:spPr>
      </p:pic>
      <p:pic>
        <p:nvPicPr>
          <p:cNvPr id="6" name="Picture 5" descr="A picture containing outdoor, aircraft&#10;&#10;Description automatically generated">
            <a:extLst>
              <a:ext uri="{FF2B5EF4-FFF2-40B4-BE49-F238E27FC236}">
                <a16:creationId xmlns:a16="http://schemas.microsoft.com/office/drawing/2014/main" id="{54C16428-0A86-2789-6E66-775CA63BE8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7" t="36780" r="20213" b="41212"/>
          <a:stretch/>
        </p:blipFill>
        <p:spPr>
          <a:xfrm>
            <a:off x="2670248" y="3624026"/>
            <a:ext cx="7106307" cy="2113742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CBC0D1D4-B643-93BD-C73A-83916459B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94121">
            <a:off x="1345076" y="3355724"/>
            <a:ext cx="2650344" cy="265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22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1703" y="1325563"/>
            <a:ext cx="9039578" cy="47827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Transfer Learning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 method using a pre-trained model as the start for a new model 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Compensates for smaller amounts of available data</a:t>
            </a:r>
          </a:p>
          <a:p>
            <a:pPr lvl="2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Ensemble Learning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 method which combines trained machine learning models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Improves accuracy by reducing limitations from individual models</a:t>
            </a:r>
          </a:p>
          <a:p>
            <a:pPr lvl="2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YAMNet</a:t>
            </a:r>
          </a:p>
          <a:p>
            <a:pPr lvl="1"/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A pre-trained neural network that classifies audio data.</a:t>
            </a:r>
          </a:p>
          <a:p>
            <a:pPr lvl="2"/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521 classes from over 2 million human-labeled sound clips.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ESC-50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label collection 2,000 environmental audio recording from 50 classes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Broad categories: Animal, Human, Nature, Domestic, Urban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318D3F-5858-9BB6-5DDA-DE576FD70511}"/>
              </a:ext>
            </a:extLst>
          </p:cNvPr>
          <p:cNvSpPr/>
          <p:nvPr/>
        </p:nvSpPr>
        <p:spPr>
          <a:xfrm>
            <a:off x="10303497" y="6140407"/>
            <a:ext cx="1089473" cy="69287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E9EBB60-CE71-D5DC-6E2C-785F24468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29" y="6126705"/>
            <a:ext cx="705465" cy="705465"/>
          </a:xfrm>
          <a:prstGeom prst="rect">
            <a:avLst/>
          </a:prstGeom>
        </p:spPr>
      </p:pic>
      <p:pic>
        <p:nvPicPr>
          <p:cNvPr id="8" name="Picture 7" descr="A large explosion in the desert&#10;&#10;Description automatically generated">
            <a:extLst>
              <a:ext uri="{FF2B5EF4-FFF2-40B4-BE49-F238E27FC236}">
                <a16:creationId xmlns:a16="http://schemas.microsoft.com/office/drawing/2014/main" id="{2CC7E51A-697F-CAEE-BA89-F759E5387B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7" t="24404" r="11114" b="-24404"/>
          <a:stretch/>
        </p:blipFill>
        <p:spPr>
          <a:xfrm>
            <a:off x="200718" y="1325563"/>
            <a:ext cx="2523333" cy="3885759"/>
          </a:xfrm>
          <a:prstGeom prst="rect">
            <a:avLst/>
          </a:prstGeom>
        </p:spPr>
      </p:pic>
      <p:pic>
        <p:nvPicPr>
          <p:cNvPr id="10" name="Picture 9" descr="A large explosion in a desert&#10;&#10;Description automatically generated">
            <a:extLst>
              <a:ext uri="{FF2B5EF4-FFF2-40B4-BE49-F238E27FC236}">
                <a16:creationId xmlns:a16="http://schemas.microsoft.com/office/drawing/2014/main" id="{81958446-71DB-BAF3-A72C-1511E002E4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6" t="41153" r="8173" b="27736"/>
          <a:stretch/>
        </p:blipFill>
        <p:spPr>
          <a:xfrm>
            <a:off x="200718" y="4444586"/>
            <a:ext cx="2523333" cy="15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22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Smartphone Explosion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750" y="1169311"/>
            <a:ext cx="5074364" cy="29396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Explosions collected at:</a:t>
            </a:r>
          </a:p>
          <a:p>
            <a:pPr lvl="1"/>
            <a:r>
              <a:rPr lang="en-US" dirty="0"/>
              <a:t>Idaho National Laboratory</a:t>
            </a:r>
          </a:p>
          <a:p>
            <a:pPr lvl="1"/>
            <a:r>
              <a:rPr lang="en-US" dirty="0"/>
              <a:t>Nevada National Security Site</a:t>
            </a:r>
          </a:p>
          <a:p>
            <a:r>
              <a:rPr lang="en-US" dirty="0"/>
              <a:t>Recorded with RedVox App</a:t>
            </a:r>
          </a:p>
          <a:p>
            <a:pPr lvl="1"/>
            <a:r>
              <a:rPr lang="en-US" dirty="0"/>
              <a:t>Sample Rate (800 Hz / 8000 Hz)</a:t>
            </a:r>
          </a:p>
          <a:p>
            <a:r>
              <a:rPr lang="en-US" dirty="0"/>
              <a:t>326 explosion waveforms from 70 explosion events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318D3F-5858-9BB6-5DDA-DE576FD70511}"/>
              </a:ext>
            </a:extLst>
          </p:cNvPr>
          <p:cNvSpPr/>
          <p:nvPr/>
        </p:nvSpPr>
        <p:spPr>
          <a:xfrm>
            <a:off x="10303497" y="6140407"/>
            <a:ext cx="1089473" cy="69287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E9EBB60-CE71-D5DC-6E2C-785F24468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29" y="6126705"/>
            <a:ext cx="705465" cy="705465"/>
          </a:xfrm>
          <a:prstGeom prst="rect">
            <a:avLst/>
          </a:prstGeom>
        </p:spPr>
      </p:pic>
      <p:pic>
        <p:nvPicPr>
          <p:cNvPr id="10" name="Picture 9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7A310B40-44C0-B58E-2AB6-04B053FDB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4" y="4019069"/>
            <a:ext cx="3060292" cy="1922583"/>
          </a:xfrm>
          <a:prstGeom prst="rect">
            <a:avLst/>
          </a:prstGeom>
        </p:spPr>
      </p:pic>
      <p:pic>
        <p:nvPicPr>
          <p:cNvPr id="11" name="Picture 10" descr="A picture containing ground, outdoor, grass, tent&#10;&#10;Description automatically generated">
            <a:extLst>
              <a:ext uri="{FF2B5EF4-FFF2-40B4-BE49-F238E27FC236}">
                <a16:creationId xmlns:a16="http://schemas.microsoft.com/office/drawing/2014/main" id="{A5625CC9-A7EE-EAEE-48A1-3ACF3F0A19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37" t="5812" r="14816" b="18783"/>
          <a:stretch/>
        </p:blipFill>
        <p:spPr>
          <a:xfrm>
            <a:off x="3629067" y="4017399"/>
            <a:ext cx="1452560" cy="1924253"/>
          </a:xfrm>
          <a:prstGeom prst="rect">
            <a:avLst/>
          </a:prstGeom>
        </p:spPr>
      </p:pic>
      <p:pic>
        <p:nvPicPr>
          <p:cNvPr id="7" name="Picture 6" descr="A group of blue bars&#10;&#10;Description automatically generated">
            <a:extLst>
              <a:ext uri="{FF2B5EF4-FFF2-40B4-BE49-F238E27FC236}">
                <a16:creationId xmlns:a16="http://schemas.microsoft.com/office/drawing/2014/main" id="{063010FA-17A8-1FAB-BFBA-781017C8F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450" y="1168203"/>
            <a:ext cx="6943464" cy="488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13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78" y="1169311"/>
            <a:ext cx="11353800" cy="49562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Data Used for Training:</a:t>
            </a:r>
          </a:p>
          <a:p>
            <a:r>
              <a:rPr lang="en-US" dirty="0"/>
              <a:t>Explosion Data </a:t>
            </a:r>
          </a:p>
          <a:p>
            <a:pPr lvl="1"/>
            <a:r>
              <a:rPr lang="en-US" dirty="0"/>
              <a:t>Up-sampled for YAMNet Transfer Learning</a:t>
            </a:r>
          </a:p>
          <a:p>
            <a:pPr lvl="1"/>
            <a:r>
              <a:rPr lang="en-US" dirty="0"/>
              <a:t>Down-sampled Low Frequency Network </a:t>
            </a:r>
          </a:p>
          <a:p>
            <a:r>
              <a:rPr lang="en-US" dirty="0"/>
              <a:t>Ambient Data</a:t>
            </a:r>
          </a:p>
          <a:p>
            <a:pPr lvl="1"/>
            <a:r>
              <a:rPr lang="en-US" dirty="0"/>
              <a:t>Taken either before or after the explosion</a:t>
            </a:r>
          </a:p>
          <a:p>
            <a:r>
              <a:rPr lang="en-US" dirty="0"/>
              <a:t>ESC-50 Data </a:t>
            </a:r>
          </a:p>
          <a:p>
            <a:pPr lvl="1"/>
            <a:r>
              <a:rPr lang="en-US" dirty="0"/>
              <a:t>All the different categories were labeled as “other”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Data Split</a:t>
            </a:r>
          </a:p>
          <a:p>
            <a:r>
              <a:rPr lang="en-US" dirty="0"/>
              <a:t>Train (60%), Validation (20%), Test (20%)</a:t>
            </a:r>
          </a:p>
          <a:p>
            <a:r>
              <a:rPr lang="en-US" dirty="0"/>
              <a:t>Explosion and Ambient are split by event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318D3F-5858-9BB6-5DDA-DE576FD70511}"/>
              </a:ext>
            </a:extLst>
          </p:cNvPr>
          <p:cNvSpPr/>
          <p:nvPr/>
        </p:nvSpPr>
        <p:spPr>
          <a:xfrm>
            <a:off x="10303497" y="6140407"/>
            <a:ext cx="1089473" cy="69287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E9EBB60-CE71-D5DC-6E2C-785F24468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29" y="6126705"/>
            <a:ext cx="705465" cy="705465"/>
          </a:xfrm>
          <a:prstGeom prst="rect">
            <a:avLst/>
          </a:prstGeom>
        </p:spPr>
      </p:pic>
      <p:pic>
        <p:nvPicPr>
          <p:cNvPr id="12" name="Picture 11" descr="A graph of different types of sound waves&#10;&#10;Description automatically generated">
            <a:extLst>
              <a:ext uri="{FF2B5EF4-FFF2-40B4-BE49-F238E27FC236}">
                <a16:creationId xmlns:a16="http://schemas.microsoft.com/office/drawing/2014/main" id="{740A8DB2-3306-CD90-77F9-5070FEC968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2868" r="5348" b="2276"/>
          <a:stretch/>
        </p:blipFill>
        <p:spPr>
          <a:xfrm>
            <a:off x="8145441" y="662781"/>
            <a:ext cx="3208359" cy="5362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D88CA9-967C-A360-3512-EF500B078A71}"/>
              </a:ext>
            </a:extLst>
          </p:cNvPr>
          <p:cNvSpPr txBox="1"/>
          <p:nvPr/>
        </p:nvSpPr>
        <p:spPr>
          <a:xfrm rot="16200000">
            <a:off x="7875472" y="1647427"/>
            <a:ext cx="7312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C4180F-9A79-4262-1661-FE027AA90301}"/>
              </a:ext>
            </a:extLst>
          </p:cNvPr>
          <p:cNvSpPr txBox="1"/>
          <p:nvPr/>
        </p:nvSpPr>
        <p:spPr>
          <a:xfrm rot="16200000">
            <a:off x="7746689" y="3054529"/>
            <a:ext cx="9888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Ambient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132F1A-11A7-40C2-40B4-998CCB568624}"/>
              </a:ext>
            </a:extLst>
          </p:cNvPr>
          <p:cNvSpPr txBox="1"/>
          <p:nvPr/>
        </p:nvSpPr>
        <p:spPr>
          <a:xfrm rot="16200000">
            <a:off x="7701548" y="4475597"/>
            <a:ext cx="10791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Explosion</a:t>
            </a:r>
          </a:p>
        </p:txBody>
      </p:sp>
    </p:spTree>
    <p:extLst>
      <p:ext uri="{BB962C8B-B14F-4D97-AF65-F5344CB8AC3E}">
        <p14:creationId xmlns:p14="http://schemas.microsoft.com/office/powerpoint/2010/main" val="2996093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B77B0-C014-624E-BADF-C83DBA2C7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79" y="1447237"/>
            <a:ext cx="5257800" cy="4351338"/>
          </a:xfr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YAMNet Transfer Learning</a:t>
            </a:r>
          </a:p>
          <a:p>
            <a:r>
              <a:rPr lang="en-US" dirty="0"/>
              <a:t>16 kHz sample rate data</a:t>
            </a:r>
          </a:p>
          <a:p>
            <a:r>
              <a:rPr lang="en-US" dirty="0"/>
              <a:t>Embeddings to dense layer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Pros:</a:t>
            </a:r>
          </a:p>
          <a:p>
            <a:r>
              <a:rPr lang="en-US" dirty="0"/>
              <a:t>Pre-trained model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Cons:	</a:t>
            </a:r>
          </a:p>
          <a:p>
            <a:r>
              <a:rPr lang="en-US" dirty="0"/>
              <a:t>Ignores frequencies &lt; 125 Hz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318D3F-5858-9BB6-5DDA-DE576FD70511}"/>
              </a:ext>
            </a:extLst>
          </p:cNvPr>
          <p:cNvSpPr/>
          <p:nvPr/>
        </p:nvSpPr>
        <p:spPr>
          <a:xfrm>
            <a:off x="10303497" y="6140407"/>
            <a:ext cx="1089473" cy="69287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E9EBB60-CE71-D5DC-6E2C-785F24468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29" y="6126705"/>
            <a:ext cx="705465" cy="70546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0AE7AE-76C2-9D31-B9B7-00DEF079E9D8}"/>
              </a:ext>
            </a:extLst>
          </p:cNvPr>
          <p:cNvSpPr txBox="1">
            <a:spLocks/>
          </p:cNvSpPr>
          <p:nvPr/>
        </p:nvSpPr>
        <p:spPr>
          <a:xfrm>
            <a:off x="6135170" y="1447237"/>
            <a:ext cx="5257800" cy="4351338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Low Frequency Network</a:t>
            </a:r>
          </a:p>
          <a:p>
            <a:r>
              <a:rPr lang="en-US" dirty="0"/>
              <a:t>800 Hz sample rate data</a:t>
            </a:r>
          </a:p>
          <a:p>
            <a:r>
              <a:rPr lang="en-US" dirty="0"/>
              <a:t>1D convolution to dense layer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Pros:</a:t>
            </a:r>
          </a:p>
          <a:p>
            <a:r>
              <a:rPr lang="en-US" dirty="0"/>
              <a:t>Uses the whole input data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Cons:</a:t>
            </a:r>
          </a:p>
          <a:p>
            <a:r>
              <a:rPr lang="en-US" dirty="0"/>
              <a:t>Limited number and sample rate</a:t>
            </a:r>
          </a:p>
        </p:txBody>
      </p:sp>
    </p:spTree>
    <p:extLst>
      <p:ext uri="{BB962C8B-B14F-4D97-AF65-F5344CB8AC3E}">
        <p14:creationId xmlns:p14="http://schemas.microsoft.com/office/powerpoint/2010/main" val="2521320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1B7965-B74C-1EF1-8838-60181354B287}"/>
              </a:ext>
            </a:extLst>
          </p:cNvPr>
          <p:cNvSpPr/>
          <p:nvPr/>
        </p:nvSpPr>
        <p:spPr>
          <a:xfrm>
            <a:off x="10303497" y="6140407"/>
            <a:ext cx="1089473" cy="69287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4A32EEC-2B48-50AB-33E4-A82A2E6CA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29" y="6126705"/>
            <a:ext cx="705465" cy="705465"/>
          </a:xfrm>
          <a:prstGeom prst="rect">
            <a:avLst/>
          </a:prstGeom>
        </p:spPr>
      </p:pic>
      <p:pic>
        <p:nvPicPr>
          <p:cNvPr id="19" name="Picture 18" descr="A chart of different colored squares&#10;&#10;Description automatically generated">
            <a:extLst>
              <a:ext uri="{FF2B5EF4-FFF2-40B4-BE49-F238E27FC236}">
                <a16:creationId xmlns:a16="http://schemas.microsoft.com/office/drawing/2014/main" id="{59DCA9EF-00F6-658B-9269-7CD4F117EF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" t="2373" r="578" b="2830"/>
          <a:stretch/>
        </p:blipFill>
        <p:spPr>
          <a:xfrm>
            <a:off x="6449580" y="973038"/>
            <a:ext cx="4891135" cy="4764368"/>
          </a:xfrm>
          <a:prstGeom prst="rect">
            <a:avLst/>
          </a:prstGeom>
        </p:spPr>
      </p:pic>
      <p:pic>
        <p:nvPicPr>
          <p:cNvPr id="21" name="Picture 20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E1D9DBFA-B85A-58C7-4A88-A688662F8B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t="2627" b="2574"/>
          <a:stretch/>
        </p:blipFill>
        <p:spPr>
          <a:xfrm>
            <a:off x="785946" y="971242"/>
            <a:ext cx="4892978" cy="4766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247099-F92C-BAB7-2B42-2622D7C448E2}"/>
              </a:ext>
            </a:extLst>
          </p:cNvPr>
          <p:cNvSpPr txBox="1"/>
          <p:nvPr/>
        </p:nvSpPr>
        <p:spPr>
          <a:xfrm>
            <a:off x="2434854" y="5718444"/>
            <a:ext cx="1765291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Accuracy: 96.6 %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5DBD0-BCA2-EA8C-D1E7-8730EB27F92F}"/>
              </a:ext>
            </a:extLst>
          </p:cNvPr>
          <p:cNvSpPr txBox="1"/>
          <p:nvPr/>
        </p:nvSpPr>
        <p:spPr>
          <a:xfrm>
            <a:off x="8198313" y="5718444"/>
            <a:ext cx="1765291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Accuracy: 95.7 %</a:t>
            </a:r>
          </a:p>
        </p:txBody>
      </p:sp>
    </p:spTree>
    <p:extLst>
      <p:ext uri="{BB962C8B-B14F-4D97-AF65-F5344CB8AC3E}">
        <p14:creationId xmlns:p14="http://schemas.microsoft.com/office/powerpoint/2010/main" val="2988998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Ensemble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1B7965-B74C-1EF1-8838-60181354B287}"/>
              </a:ext>
            </a:extLst>
          </p:cNvPr>
          <p:cNvSpPr/>
          <p:nvPr/>
        </p:nvSpPr>
        <p:spPr>
          <a:xfrm>
            <a:off x="10303497" y="6140407"/>
            <a:ext cx="1089473" cy="69287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4A32EEC-2B48-50AB-33E4-A82A2E6CA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29" y="6126705"/>
            <a:ext cx="705465" cy="70546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8A5D37-0C51-8C53-1280-696CD77AE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424" y="1325563"/>
            <a:ext cx="5539576" cy="42791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Explosion</a:t>
            </a:r>
          </a:p>
          <a:p>
            <a:r>
              <a:rPr lang="en-US" dirty="0"/>
              <a:t>If both models predict explosion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Other</a:t>
            </a:r>
          </a:p>
          <a:p>
            <a:r>
              <a:rPr lang="en-US" dirty="0"/>
              <a:t>If YAMNet model predicts “other”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Ambient</a:t>
            </a:r>
          </a:p>
          <a:p>
            <a:r>
              <a:rPr lang="en-US" dirty="0"/>
              <a:t>All other cases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A diagram of a network&#10;&#10;Description automatically generated with medium confidence">
            <a:extLst>
              <a:ext uri="{FF2B5EF4-FFF2-40B4-BE49-F238E27FC236}">
                <a16:creationId xmlns:a16="http://schemas.microsoft.com/office/drawing/2014/main" id="{4963EE83-7BE6-A654-F672-63B12F9634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2304" r="1441" b="2716"/>
          <a:stretch/>
        </p:blipFill>
        <p:spPr>
          <a:xfrm>
            <a:off x="6566263" y="604678"/>
            <a:ext cx="5069313" cy="49999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DF0365-C11D-ADB2-4198-985BE0481C45}"/>
              </a:ext>
            </a:extLst>
          </p:cNvPr>
          <p:cNvSpPr txBox="1"/>
          <p:nvPr/>
        </p:nvSpPr>
        <p:spPr>
          <a:xfrm>
            <a:off x="8445779" y="5681020"/>
            <a:ext cx="1765291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Accuracy: 97.9 %</a:t>
            </a:r>
          </a:p>
        </p:txBody>
      </p:sp>
    </p:spTree>
    <p:extLst>
      <p:ext uri="{BB962C8B-B14F-4D97-AF65-F5344CB8AC3E}">
        <p14:creationId xmlns:p14="http://schemas.microsoft.com/office/powerpoint/2010/main" val="21028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22451</TotalTime>
  <Words>592</Words>
  <Application>Microsoft Macintosh PowerPoint</Application>
  <PresentationFormat>Widescreen</PresentationFormat>
  <Paragraphs>115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MS PGothic</vt:lpstr>
      <vt:lpstr>Arial</vt:lpstr>
      <vt:lpstr>Avenir Book</vt:lpstr>
      <vt:lpstr>Calibri</vt:lpstr>
      <vt:lpstr>Calibri Light</vt:lpstr>
      <vt:lpstr>Trebuchet MS</vt:lpstr>
      <vt:lpstr>Office Theme</vt:lpstr>
      <vt:lpstr>PowerPoint Presentation</vt:lpstr>
      <vt:lpstr>Introduction and Motivation</vt:lpstr>
      <vt:lpstr>Mission Relevance</vt:lpstr>
      <vt:lpstr>Background Terms</vt:lpstr>
      <vt:lpstr>Smartphone Explosion Data</vt:lpstr>
      <vt:lpstr>Training Data</vt:lpstr>
      <vt:lpstr>Machine Learning Models</vt:lpstr>
      <vt:lpstr>Results </vt:lpstr>
      <vt:lpstr>Results – Ensemble</vt:lpstr>
      <vt:lpstr>Expected Impact / MTV Impact</vt:lpstr>
      <vt:lpstr>Conclusion / Next Steps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DNNG</dc:creator>
  <cp:lastModifiedBy>Samuel Takazawa</cp:lastModifiedBy>
  <cp:revision>230</cp:revision>
  <dcterms:created xsi:type="dcterms:W3CDTF">2019-02-11T21:15:40Z</dcterms:created>
  <dcterms:modified xsi:type="dcterms:W3CDTF">2024-03-20T23:51:08Z</dcterms:modified>
</cp:coreProperties>
</file>