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60" r:id="rId3"/>
    <p:sldId id="269" r:id="rId4"/>
    <p:sldId id="262" r:id="rId5"/>
    <p:sldId id="271" r:id="rId6"/>
    <p:sldId id="270" r:id="rId7"/>
    <p:sldId id="272" r:id="rId8"/>
    <p:sldId id="264" r:id="rId9"/>
    <p:sldId id="273" r:id="rId10"/>
    <p:sldId id="274" r:id="rId11"/>
    <p:sldId id="266" r:id="rId12"/>
    <p:sldId id="263" r:id="rId13"/>
    <p:sldId id="267" r:id="rId14"/>
    <p:sldId id="268" r:id="rId15"/>
    <p:sldId id="26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97" autoAdjust="0"/>
    <p:restoredTop sz="94660"/>
  </p:normalViewPr>
  <p:slideViewPr>
    <p:cSldViewPr snapToGrid="0">
      <p:cViewPr varScale="1">
        <p:scale>
          <a:sx n="124" d="100"/>
          <a:sy n="124" d="100"/>
        </p:scale>
        <p:origin x="816" y="168"/>
      </p:cViewPr>
      <p:guideLst/>
    </p:cSldViewPr>
  </p:slideViewPr>
  <p:notesTextViewPr>
    <p:cViewPr>
      <p:scale>
        <a:sx n="1" d="1"/>
        <a:sy n="1" d="1"/>
      </p:scale>
      <p:origin x="0" y="0"/>
    </p:cViewPr>
  </p:notesTextViewPr>
  <p:notesViewPr>
    <p:cSldViewPr snapToGrid="0">
      <p:cViewPr varScale="1">
        <p:scale>
          <a:sx n="81" d="100"/>
          <a:sy n="81" d="100"/>
        </p:scale>
        <p:origin x="217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243A34-90D5-4B34-BED2-C2556C11AAE9}" type="datetimeFigureOut">
              <a:rPr lang="en-US" smtClean="0"/>
              <a:t>3/14/24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A9EEBB-ED59-45EE-94F8-A00B3D53A0E3}" type="slidenum">
              <a:rPr lang="en-US" smtClean="0"/>
              <a:t>‹#›</a:t>
            </a:fld>
            <a:endParaRPr lang="en-US"/>
          </a:p>
        </p:txBody>
      </p:sp>
    </p:spTree>
    <p:extLst>
      <p:ext uri="{BB962C8B-B14F-4D97-AF65-F5344CB8AC3E}">
        <p14:creationId xmlns:p14="http://schemas.microsoft.com/office/powerpoint/2010/main" val="2633591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A8C40-71BB-42E5-9001-96A113230332}" type="datetimeFigureOut">
              <a:rPr lang="en-US" smtClean="0"/>
              <a:t>3/14/24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ECAEE-CE33-4B9A-BC1D-E2668F76AF64}" type="slidenum">
              <a:rPr lang="en-US" smtClean="0"/>
              <a:t>‹#›</a:t>
            </a:fld>
            <a:endParaRPr lang="en-US"/>
          </a:p>
        </p:txBody>
      </p:sp>
    </p:spTree>
    <p:extLst>
      <p:ext uri="{BB962C8B-B14F-4D97-AF65-F5344CB8AC3E}">
        <p14:creationId xmlns:p14="http://schemas.microsoft.com/office/powerpoint/2010/main" val="2763263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a:t>
            </a:fld>
            <a:endParaRPr lang="en-US" dirty="0"/>
          </a:p>
        </p:txBody>
      </p:sp>
    </p:spTree>
    <p:extLst>
      <p:ext uri="{BB962C8B-B14F-4D97-AF65-F5344CB8AC3E}">
        <p14:creationId xmlns:p14="http://schemas.microsoft.com/office/powerpoint/2010/main" val="187480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DB67C-1DC4-7048-8F01-108CCE2CC1ED}" type="slidenum">
              <a:rPr lang="en-US" smtClean="0"/>
              <a:t>15</a:t>
            </a:fld>
            <a:endParaRPr lang="en-US"/>
          </a:p>
        </p:txBody>
      </p:sp>
    </p:spTree>
    <p:extLst>
      <p:ext uri="{BB962C8B-B14F-4D97-AF65-F5344CB8AC3E}">
        <p14:creationId xmlns:p14="http://schemas.microsoft.com/office/powerpoint/2010/main" val="211346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AC9D8E-B781-455D-9489-3A5C4A4D9D14}" type="datetime1">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5464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19D82-20C3-40A5-A820-1BB3D53279A0}" type="datetime1">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53083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6E9097-9716-4D94-ABD8-451A9756AB9A}" type="datetime1">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29237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7764" y="371562"/>
            <a:ext cx="10096500" cy="774779"/>
          </a:xfrm>
        </p:spPr>
        <p:txBody>
          <a:bodyPr/>
          <a:lstStyle>
            <a:lvl1pPr marL="0">
              <a:defRPr/>
            </a:lvl1pPr>
          </a:lstStyle>
          <a:p>
            <a:r>
              <a:rPr lang="en-US" dirty="0"/>
              <a:t>TITLE ONLY - CLICK TO ADD TITLE</a:t>
            </a:r>
          </a:p>
        </p:txBody>
      </p:sp>
      <p:sp>
        <p:nvSpPr>
          <p:cNvPr id="9" name="Slide Number Placeholder 2">
            <a:extLst>
              <a:ext uri="{FF2B5EF4-FFF2-40B4-BE49-F238E27FC236}">
                <a16:creationId xmlns:a16="http://schemas.microsoft.com/office/drawing/2014/main" id="{85EF0304-52E2-4F19-A450-73AD468711C8}"/>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097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1353800" cy="1325563"/>
          </a:xfrm>
        </p:spPr>
        <p:txBody>
          <a:bodyPr/>
          <a:lstStyle/>
          <a:p>
            <a:r>
              <a:rPr lang="en-US"/>
              <a:t>Click to edit Master title style</a:t>
            </a:r>
          </a:p>
        </p:txBody>
      </p:sp>
      <p:sp>
        <p:nvSpPr>
          <p:cNvPr id="3" name="Content Placeholder 2"/>
          <p:cNvSpPr>
            <a:spLocks noGrp="1"/>
          </p:cNvSpPr>
          <p:nvPr>
            <p:ph idx="1"/>
          </p:nvPr>
        </p:nvSpPr>
        <p:spPr>
          <a:xfrm>
            <a:off x="838200" y="1684304"/>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49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DED1D1-89CC-4D30-A421-39993E9E186B}" type="datetime1">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6841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1AF26B-6C04-4E83-9FA0-EBDA8889F5C0}" type="datetime1">
              <a:rPr lang="en-US" smtClean="0"/>
              <a:t>3/14/24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56350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E3D2F-C8D9-4421-BCCB-5B43FF1BD27D}" type="datetime1">
              <a:rPr lang="en-US" smtClean="0"/>
              <a:t>3/14/24</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1446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D76F30-0BFB-4AE7-8E5E-DDD754248C39}" type="datetime1">
              <a:rPr lang="en-US" smtClean="0"/>
              <a:t>3/14/24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27691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E02EC4-87EF-4AFB-B1D1-885728A0B41A}" type="datetime1">
              <a:rPr lang="en-US" smtClean="0"/>
              <a:t>3/14/24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86931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6F9FEE-C083-410F-8170-78648A612973}" type="datetime1">
              <a:rPr lang="en-US" smtClean="0"/>
              <a:t>3/14/24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81654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E8EBD5-E00F-47F4-A4C3-876DC0BE9F3B}" type="datetime1">
              <a:rPr lang="en-US" smtClean="0"/>
              <a:t>3/14/24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11232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2971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BB423-6061-48DF-B249-33DE0875FAD0}" type="datetime1">
              <a:rPr lang="en-US" smtClean="0"/>
              <a:t>3/14/24</a:t>
            </a:fld>
            <a:endParaRPr lang="en-US"/>
          </a:p>
        </p:txBody>
      </p:sp>
      <p:sp>
        <p:nvSpPr>
          <p:cNvPr id="5" name="Footer Placeholder 4"/>
          <p:cNvSpPr>
            <a:spLocks noGrp="1"/>
          </p:cNvSpPr>
          <p:nvPr>
            <p:ph type="ftr" sz="quarter" idx="3"/>
          </p:nvPr>
        </p:nvSpPr>
        <p:spPr>
          <a:xfrm>
            <a:off x="4038600" y="632971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2971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99B8A-0457-4E1E-8FD2-4E3A9121342F}" type="slidenum">
              <a:rPr lang="en-US" smtClean="0"/>
              <a:t>‹#›</a:t>
            </a:fld>
            <a:endParaRPr lang="en-US"/>
          </a:p>
        </p:txBody>
      </p:sp>
      <p:sp>
        <p:nvSpPr>
          <p:cNvPr id="8" name="Rectangle 7"/>
          <p:cNvSpPr/>
          <p:nvPr userDrawn="1"/>
        </p:nvSpPr>
        <p:spPr>
          <a:xfrm>
            <a:off x="0" y="6096001"/>
            <a:ext cx="12192000" cy="7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Related image"/>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1185931" y="6184505"/>
            <a:ext cx="1510478" cy="58222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1004104" y="6272674"/>
            <a:ext cx="0" cy="4117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34377" y="6207824"/>
            <a:ext cx="535351" cy="535589"/>
          </a:xfrm>
          <a:prstGeom prst="rect">
            <a:avLst/>
          </a:prstGeom>
        </p:spPr>
      </p:pic>
      <p:sp>
        <p:nvSpPr>
          <p:cNvPr id="13" name="Slide Number Placeholder 5"/>
          <p:cNvSpPr txBox="1">
            <a:spLocks/>
          </p:cNvSpPr>
          <p:nvPr userDrawn="1"/>
        </p:nvSpPr>
        <p:spPr>
          <a:xfrm>
            <a:off x="9152142" y="634113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4699B8A-0457-4E1E-8FD2-4E3A9121342F}" type="slidenum">
              <a:rPr lang="en-US" sz="1400" smtClean="0">
                <a:solidFill>
                  <a:schemeClr val="bg1">
                    <a:lumMod val="65000"/>
                  </a:schemeClr>
                </a:solidFill>
              </a:rPr>
              <a:pPr algn="r"/>
              <a:t>‹#›</a:t>
            </a:fld>
            <a:endParaRPr lang="en-US" sz="1400" dirty="0">
              <a:solidFill>
                <a:schemeClr val="bg1">
                  <a:lumMod val="65000"/>
                </a:schemeClr>
              </a:solidFill>
            </a:endParaRPr>
          </a:p>
        </p:txBody>
      </p:sp>
      <p:pic>
        <p:nvPicPr>
          <p:cNvPr id="7" name="Picture 2" descr="Logos – Brand &amp; Visual Identity">
            <a:extLst>
              <a:ext uri="{FF2B5EF4-FFF2-40B4-BE49-F238E27FC236}">
                <a16:creationId xmlns:a16="http://schemas.microsoft.com/office/drawing/2014/main" id="{8BF401D4-F032-463F-CD65-303FA2A784A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786156" y="6155197"/>
            <a:ext cx="636116" cy="6753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3453A08-0845-AD9C-2516-43FD42359991}"/>
              </a:ext>
            </a:extLst>
          </p:cNvPr>
          <p:cNvPicPr>
            <a:picLocks noChangeAspect="1"/>
          </p:cNvPicPr>
          <p:nvPr userDrawn="1"/>
        </p:nvPicPr>
        <p:blipFill rotWithShape="1">
          <a:blip r:embed="rId17" cstate="print">
            <a:extLst>
              <a:ext uri="{28A0092B-C50C-407E-A947-70E740481C1C}">
                <a14:useLocalDpi xmlns:a14="http://schemas.microsoft.com/office/drawing/2010/main"/>
              </a:ext>
            </a:extLst>
          </a:blip>
          <a:srcRect t="-4288" r="-3731"/>
          <a:stretch/>
        </p:blipFill>
        <p:spPr>
          <a:xfrm>
            <a:off x="9401412" y="6243428"/>
            <a:ext cx="1271441" cy="492365"/>
          </a:xfrm>
          <a:prstGeom prst="rect">
            <a:avLst/>
          </a:prstGeom>
        </p:spPr>
      </p:pic>
    </p:spTree>
    <p:extLst>
      <p:ext uri="{BB962C8B-B14F-4D97-AF65-F5344CB8AC3E}">
        <p14:creationId xmlns:p14="http://schemas.microsoft.com/office/powerpoint/2010/main" val="1157303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4.tiff"/><Relationship Id="rId13" Type="http://schemas.openxmlformats.org/officeDocument/2006/relationships/image" Target="../media/image39.tiff"/><Relationship Id="rId18" Type="http://schemas.openxmlformats.org/officeDocument/2006/relationships/image" Target="../media/image44.tiff"/><Relationship Id="rId3" Type="http://schemas.openxmlformats.org/officeDocument/2006/relationships/image" Target="../media/image29.jpeg"/><Relationship Id="rId7" Type="http://schemas.openxmlformats.org/officeDocument/2006/relationships/image" Target="../media/image33.tiff"/><Relationship Id="rId12" Type="http://schemas.openxmlformats.org/officeDocument/2006/relationships/image" Target="../media/image38.tiff"/><Relationship Id="rId17" Type="http://schemas.openxmlformats.org/officeDocument/2006/relationships/image" Target="../media/image43.tiff"/><Relationship Id="rId2" Type="http://schemas.openxmlformats.org/officeDocument/2006/relationships/notesSlide" Target="../notesSlides/notesSlide2.xml"/><Relationship Id="rId16" Type="http://schemas.openxmlformats.org/officeDocument/2006/relationships/image" Target="../media/image42.tiff"/><Relationship Id="rId1" Type="http://schemas.openxmlformats.org/officeDocument/2006/relationships/slideLayout" Target="../slideLayouts/slideLayout2.xml"/><Relationship Id="rId6" Type="http://schemas.openxmlformats.org/officeDocument/2006/relationships/image" Target="../media/image32.tiff"/><Relationship Id="rId11" Type="http://schemas.openxmlformats.org/officeDocument/2006/relationships/image" Target="../media/image37.tiff"/><Relationship Id="rId5" Type="http://schemas.openxmlformats.org/officeDocument/2006/relationships/image" Target="../media/image31.tiff"/><Relationship Id="rId15" Type="http://schemas.openxmlformats.org/officeDocument/2006/relationships/image" Target="../media/image41.tiff"/><Relationship Id="rId10" Type="http://schemas.openxmlformats.org/officeDocument/2006/relationships/image" Target="../media/image36.tiff"/><Relationship Id="rId4" Type="http://schemas.openxmlformats.org/officeDocument/2006/relationships/image" Target="../media/image30.jpeg"/><Relationship Id="rId9" Type="http://schemas.openxmlformats.org/officeDocument/2006/relationships/image" Target="../media/image35.tiff"/><Relationship Id="rId14" Type="http://schemas.openxmlformats.org/officeDocument/2006/relationships/image" Target="../media/image40.tif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14161" y="453001"/>
            <a:ext cx="8272908" cy="2123658"/>
          </a:xfrm>
          <a:prstGeom prst="rect">
            <a:avLst/>
          </a:prstGeom>
          <a:noFill/>
        </p:spPr>
        <p:txBody>
          <a:bodyPr wrap="square" rtlCol="0">
            <a:spAutoFit/>
          </a:bodyPr>
          <a:lstStyle/>
          <a:p>
            <a:r>
              <a:rPr lang="en-US" sz="4400" dirty="0">
                <a:solidFill>
                  <a:schemeClr val="tx1">
                    <a:lumMod val="75000"/>
                    <a:lumOff val="25000"/>
                  </a:schemeClr>
                </a:solidFill>
                <a:latin typeface="Trebuchet MS" panose="020B0603020202020204" pitchFamily="34" charset="0"/>
              </a:rPr>
              <a:t>Neutron Signatures for Nondestructive Assay in Thorium Fuel Cycles</a:t>
            </a:r>
          </a:p>
        </p:txBody>
      </p:sp>
      <p:sp>
        <p:nvSpPr>
          <p:cNvPr id="5" name="TextBox 4"/>
          <p:cNvSpPr txBox="1"/>
          <p:nvPr/>
        </p:nvSpPr>
        <p:spPr>
          <a:xfrm>
            <a:off x="6096000" y="4386632"/>
            <a:ext cx="5721751" cy="1692771"/>
          </a:xfrm>
          <a:prstGeom prst="rect">
            <a:avLst/>
          </a:prstGeom>
          <a:noFill/>
        </p:spPr>
        <p:txBody>
          <a:bodyPr wrap="square" rtlCol="0">
            <a:spAutoFit/>
          </a:bodyPr>
          <a:lstStyle/>
          <a:p>
            <a:pPr algn="r"/>
            <a:r>
              <a:rPr lang="en-US" sz="2400" b="1" dirty="0"/>
              <a:t>Oskar Searfus</a:t>
            </a:r>
          </a:p>
          <a:p>
            <a:pPr algn="r"/>
            <a:r>
              <a:rPr lang="en-US" sz="2000" dirty="0"/>
              <a:t>Ph.D. Candidate, University of Michigan </a:t>
            </a:r>
          </a:p>
          <a:p>
            <a:pPr algn="r"/>
            <a:r>
              <a:rPr lang="en-US" sz="2000" dirty="0"/>
              <a:t>Peter Marleau</a:t>
            </a:r>
            <a:r>
              <a:rPr lang="en-US" sz="2000" baseline="30000" dirty="0"/>
              <a:t>2</a:t>
            </a:r>
            <a:r>
              <a:rPr lang="en-US" sz="2000" dirty="0"/>
              <a:t>, Heather Reedy</a:t>
            </a:r>
            <a:r>
              <a:rPr lang="en-US" sz="2000" baseline="30000" dirty="0"/>
              <a:t>2</a:t>
            </a:r>
            <a:r>
              <a:rPr lang="en-US" sz="2000" dirty="0"/>
              <a:t>, and Igor Jovanovic</a:t>
            </a:r>
            <a:r>
              <a:rPr lang="en-US" sz="2000" baseline="30000" dirty="0"/>
              <a:t>1</a:t>
            </a:r>
            <a:endParaRPr lang="en-US" sz="2000" dirty="0"/>
          </a:p>
          <a:p>
            <a:pPr algn="r"/>
            <a:r>
              <a:rPr lang="en-US" sz="2000" baseline="30000" dirty="0"/>
              <a:t>1</a:t>
            </a:r>
            <a:r>
              <a:rPr lang="en-US" sz="2000" dirty="0"/>
              <a:t>University of Michigan</a:t>
            </a:r>
          </a:p>
          <a:p>
            <a:pPr algn="r"/>
            <a:r>
              <a:rPr lang="en-US" sz="2000" baseline="30000" dirty="0"/>
              <a:t>2</a:t>
            </a:r>
            <a:r>
              <a:rPr lang="en-US" sz="2000" dirty="0"/>
              <a:t>Sandia National Laboratories</a:t>
            </a:r>
            <a:endParaRPr lang="en-US" sz="2000" baseline="30000" dirty="0"/>
          </a:p>
        </p:txBody>
      </p:sp>
      <p:sp>
        <p:nvSpPr>
          <p:cNvPr id="2" name="TextBox 1">
            <a:extLst>
              <a:ext uri="{FF2B5EF4-FFF2-40B4-BE49-F238E27FC236}">
                <a16:creationId xmlns:a16="http://schemas.microsoft.com/office/drawing/2014/main" id="{66643A72-1531-164D-8F90-A1481AA9A8BF}"/>
              </a:ext>
            </a:extLst>
          </p:cNvPr>
          <p:cNvSpPr txBox="1"/>
          <p:nvPr/>
        </p:nvSpPr>
        <p:spPr>
          <a:xfrm>
            <a:off x="3414161" y="3071351"/>
            <a:ext cx="4179414" cy="923330"/>
          </a:xfrm>
          <a:prstGeom prst="rect">
            <a:avLst/>
          </a:prstGeom>
          <a:noFill/>
        </p:spPr>
        <p:txBody>
          <a:bodyPr wrap="none" rtlCol="0">
            <a:spAutoFit/>
          </a:bodyPr>
          <a:lstStyle/>
          <a:p>
            <a:r>
              <a:rPr lang="en-US" sz="3600" dirty="0"/>
              <a:t>2024 MTV Workshop</a:t>
            </a:r>
          </a:p>
          <a:p>
            <a:r>
              <a:rPr lang="en-US" dirty="0"/>
              <a:t>March 26, 2024</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335" y="1617571"/>
            <a:ext cx="2602724" cy="2603881"/>
          </a:xfrm>
          <a:prstGeom prst="rect">
            <a:avLst/>
          </a:prstGeom>
        </p:spPr>
      </p:pic>
      <p:cxnSp>
        <p:nvCxnSpPr>
          <p:cNvPr id="7" name="Straight Connector 6">
            <a:extLst>
              <a:ext uri="{FF2B5EF4-FFF2-40B4-BE49-F238E27FC236}">
                <a16:creationId xmlns:a16="http://schemas.microsoft.com/office/drawing/2014/main" id="{D9CFC876-38B3-E04F-A6EB-7F8649A2875D}"/>
              </a:ext>
            </a:extLst>
          </p:cNvPr>
          <p:cNvCxnSpPr/>
          <p:nvPr/>
        </p:nvCxnSpPr>
        <p:spPr>
          <a:xfrm>
            <a:off x="3205150" y="1967011"/>
            <a:ext cx="0" cy="1905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459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A95994-BFD2-F308-F965-11A9B84F3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183" y="3429000"/>
            <a:ext cx="4462400" cy="2572609"/>
          </a:xfrm>
          <a:prstGeom prst="rect">
            <a:avLst/>
          </a:prstGeom>
        </p:spPr>
      </p:pic>
      <p:pic>
        <p:nvPicPr>
          <p:cNvPr id="5" name="Picture 4">
            <a:extLst>
              <a:ext uri="{FF2B5EF4-FFF2-40B4-BE49-F238E27FC236}">
                <a16:creationId xmlns:a16="http://schemas.microsoft.com/office/drawing/2014/main" id="{1C02FAD0-89E1-47AF-3DEA-DBBDF5FBA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4" y="890938"/>
            <a:ext cx="4462399" cy="2572608"/>
          </a:xfrm>
          <a:prstGeom prst="rect">
            <a:avLst/>
          </a:prstGeom>
        </p:spPr>
      </p:pic>
      <p:sp>
        <p:nvSpPr>
          <p:cNvPr id="2" name="Title 1">
            <a:extLst>
              <a:ext uri="{FF2B5EF4-FFF2-40B4-BE49-F238E27FC236}">
                <a16:creationId xmlns:a16="http://schemas.microsoft.com/office/drawing/2014/main" id="{185CDED2-921C-6C51-C677-BF54254A70F6}"/>
              </a:ext>
            </a:extLst>
          </p:cNvPr>
          <p:cNvSpPr>
            <a:spLocks noGrp="1"/>
          </p:cNvSpPr>
          <p:nvPr>
            <p:ph type="title"/>
          </p:nvPr>
        </p:nvSpPr>
        <p:spPr/>
        <p:txBody>
          <a:bodyPr/>
          <a:lstStyle/>
          <a:p>
            <a:r>
              <a:rPr lang="en-US" dirty="0"/>
              <a:t>Results: Delayed Neutrons</a:t>
            </a:r>
          </a:p>
        </p:txBody>
      </p:sp>
      <p:sp>
        <p:nvSpPr>
          <p:cNvPr id="8" name="Content Placeholder 2">
            <a:extLst>
              <a:ext uri="{FF2B5EF4-FFF2-40B4-BE49-F238E27FC236}">
                <a16:creationId xmlns:a16="http://schemas.microsoft.com/office/drawing/2014/main" id="{3460769C-79BD-F012-4AAC-3DB76EA79337}"/>
              </a:ext>
            </a:extLst>
          </p:cNvPr>
          <p:cNvSpPr txBox="1">
            <a:spLocks/>
          </p:cNvSpPr>
          <p:nvPr/>
        </p:nvSpPr>
        <p:spPr>
          <a:xfrm>
            <a:off x="6871583" y="2121792"/>
            <a:ext cx="4819370" cy="29422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MC-15 measured &amp; simulated delayed neutrons are good fit to tabular 6-group DN parameters.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Fitting parameters:</a:t>
            </a:r>
          </a:p>
          <a:p>
            <a:pPr>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scaling factor (C)</a:t>
            </a:r>
          </a:p>
          <a:p>
            <a:pPr>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flat background (B)</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9B9A782-4F54-8997-B796-E7F5F590A28A}"/>
                  </a:ext>
                </a:extLst>
              </p:cNvPr>
              <p:cNvSpPr txBox="1"/>
              <p:nvPr/>
            </p:nvSpPr>
            <p:spPr>
              <a:xfrm>
                <a:off x="6871583" y="1087613"/>
                <a:ext cx="4101507" cy="8711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panose="02040503050406030204" pitchFamily="18" charset="0"/>
                        </a:rPr>
                        <m:t>𝑃</m:t>
                      </m:r>
                      <m:d>
                        <m:dPr>
                          <m:ctrlPr>
                            <a:rPr lang="en-US" i="1" smtClean="0">
                              <a:solidFill>
                                <a:prstClr val="black"/>
                              </a:solidFill>
                              <a:latin typeface="Cambria Math" panose="02040503050406030204" pitchFamily="18" charset="0"/>
                            </a:rPr>
                          </m:ctrlPr>
                        </m:dPr>
                        <m:e>
                          <m:r>
                            <a:rPr lang="en-US" i="1" smtClean="0">
                              <a:solidFill>
                                <a:prstClr val="black"/>
                              </a:solidFill>
                              <a:latin typeface="Cambria Math" panose="02040503050406030204" pitchFamily="18" charset="0"/>
                            </a:rPr>
                            <m:t>𝑡</m:t>
                          </m:r>
                        </m:e>
                      </m:d>
                      <m:r>
                        <a:rPr lang="en-US" i="1" smtClean="0">
                          <a:solidFill>
                            <a:prstClr val="black"/>
                          </a:solidFill>
                          <a:latin typeface="Cambria Math" panose="02040503050406030204" pitchFamily="18" charset="0"/>
                        </a:rPr>
                        <m:t>=</m:t>
                      </m:r>
                      <m:r>
                        <a:rPr lang="en-US" i="1" smtClean="0">
                          <a:solidFill>
                            <a:prstClr val="black"/>
                          </a:solidFill>
                          <a:latin typeface="Cambria Math" panose="02040503050406030204" pitchFamily="18" charset="0"/>
                        </a:rPr>
                        <m:t>𝐵</m:t>
                      </m:r>
                      <m:r>
                        <a:rPr lang="en-US" i="1" smtClean="0">
                          <a:solidFill>
                            <a:prstClr val="black"/>
                          </a:solidFill>
                          <a:latin typeface="Cambria Math" panose="02040503050406030204" pitchFamily="18" charset="0"/>
                        </a:rPr>
                        <m:t>+</m:t>
                      </m:r>
                      <m:r>
                        <a:rPr lang="en-US" i="1" smtClean="0">
                          <a:solidFill>
                            <a:prstClr val="black"/>
                          </a:solidFill>
                          <a:latin typeface="Cambria Math" panose="02040503050406030204" pitchFamily="18" charset="0"/>
                        </a:rPr>
                        <m:t>𝐶</m:t>
                      </m:r>
                      <m:nary>
                        <m:naryPr>
                          <m:chr m:val="∑"/>
                          <m:ctrlPr>
                            <a:rPr lang="en-US" i="1" smtClean="0">
                              <a:solidFill>
                                <a:prstClr val="black"/>
                              </a:solidFill>
                              <a:latin typeface="Cambria Math" panose="02040503050406030204" pitchFamily="18" charset="0"/>
                            </a:rPr>
                          </m:ctrlPr>
                        </m:naryPr>
                        <m:sub>
                          <m:r>
                            <m:rPr>
                              <m:brk m:alnAt="23"/>
                            </m:rPr>
                            <a:rPr lang="en-US" i="1" smtClean="0">
                              <a:solidFill>
                                <a:prstClr val="black"/>
                              </a:solidFill>
                              <a:latin typeface="Cambria Math" panose="02040503050406030204" pitchFamily="18" charset="0"/>
                            </a:rPr>
                            <m:t>𝑖</m:t>
                          </m:r>
                          <m:r>
                            <a:rPr lang="en-US" i="1" smtClean="0">
                              <a:solidFill>
                                <a:prstClr val="black"/>
                              </a:solidFill>
                              <a:latin typeface="Cambria Math" panose="02040503050406030204" pitchFamily="18" charset="0"/>
                            </a:rPr>
                            <m:t>=1</m:t>
                          </m:r>
                        </m:sub>
                        <m:sup>
                          <m:r>
                            <a:rPr lang="en-US" i="1" smtClean="0">
                              <a:solidFill>
                                <a:prstClr val="black"/>
                              </a:solidFill>
                              <a:latin typeface="Cambria Math" panose="02040503050406030204" pitchFamily="18" charset="0"/>
                            </a:rPr>
                            <m:t>6</m:t>
                          </m:r>
                        </m:sup>
                        <m:e>
                          <m:r>
                            <a:rPr lang="en-US" i="1" smtClean="0">
                              <a:solidFill>
                                <a:prstClr val="black"/>
                              </a:solidFill>
                              <a:latin typeface="Cambria Math" panose="02040503050406030204" pitchFamily="18" charset="0"/>
                            </a:rPr>
                            <m:t>(1−</m:t>
                          </m:r>
                          <m:sSup>
                            <m:sSupPr>
                              <m:ctrlPr>
                                <a:rPr lang="en-US" i="1" smtClean="0">
                                  <a:solidFill>
                                    <a:prstClr val="black"/>
                                  </a:solidFill>
                                  <a:latin typeface="Cambria Math" panose="02040503050406030204" pitchFamily="18" charset="0"/>
                                </a:rPr>
                              </m:ctrlPr>
                            </m:sSupPr>
                            <m:e>
                              <m:r>
                                <a:rPr lang="en-US" i="1" smtClean="0">
                                  <a:solidFill>
                                    <a:prstClr val="black"/>
                                  </a:solidFill>
                                  <a:latin typeface="Cambria Math" panose="02040503050406030204" pitchFamily="18" charset="0"/>
                                </a:rPr>
                                <m:t>𝑒</m:t>
                              </m:r>
                            </m:e>
                            <m:sup>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panose="02040503050406030204" pitchFamily="18" charset="0"/>
                                    </a:rPr>
                                    <m:t>−</m:t>
                                  </m:r>
                                  <m:r>
                                    <a:rPr lang="en-US" i="1" smtClean="0">
                                      <a:solidFill>
                                        <a:prstClr val="black"/>
                                      </a:solidFill>
                                      <a:latin typeface="Cambria Math" panose="02040503050406030204" pitchFamily="18" charset="0"/>
                                      <a:ea typeface="Cambria Math" panose="02040503050406030204" pitchFamily="18" charset="0"/>
                                    </a:rPr>
                                    <m:t>𝜆</m:t>
                                  </m:r>
                                </m:e>
                                <m:sub>
                                  <m:r>
                                    <a:rPr lang="en-US" i="1" smtClean="0">
                                      <a:solidFill>
                                        <a:prstClr val="black"/>
                                      </a:solidFill>
                                      <a:latin typeface="Cambria Math" panose="02040503050406030204" pitchFamily="18" charset="0"/>
                                    </a:rPr>
                                    <m:t>𝑖</m:t>
                                  </m:r>
                                </m:sub>
                              </m:sSub>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𝑡</m:t>
                                  </m:r>
                                </m:e>
                                <m:sub>
                                  <m:r>
                                    <a:rPr lang="en-US" i="1">
                                      <a:solidFill>
                                        <a:prstClr val="black"/>
                                      </a:solidFill>
                                      <a:latin typeface="Cambria Math" panose="02040503050406030204" pitchFamily="18" charset="0"/>
                                    </a:rPr>
                                    <m:t>𝑖𝑟𝑟𝑎𝑑</m:t>
                                  </m:r>
                                </m:sub>
                              </m:sSub>
                            </m:sup>
                          </m:sSup>
                          <m:r>
                            <a:rPr lang="en-US" i="1" smtClean="0">
                              <a:solidFill>
                                <a:prstClr val="black"/>
                              </a:solidFill>
                              <a:latin typeface="Cambria Math" panose="02040503050406030204" pitchFamily="18" charset="0"/>
                            </a:rPr>
                            <m:t>)</m:t>
                          </m:r>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panose="02040503050406030204" pitchFamily="18" charset="0"/>
                                </a:rPr>
                                <m:t>𝐴</m:t>
                              </m:r>
                            </m:e>
                            <m:sub>
                              <m:r>
                                <a:rPr lang="en-US" i="1" smtClean="0">
                                  <a:solidFill>
                                    <a:prstClr val="black"/>
                                  </a:solidFill>
                                  <a:latin typeface="Cambria Math" panose="02040503050406030204" pitchFamily="18" charset="0"/>
                                </a:rPr>
                                <m:t>𝑖</m:t>
                              </m:r>
                            </m:sub>
                          </m:sSub>
                          <m:sSup>
                            <m:sSupPr>
                              <m:ctrlPr>
                                <a:rPr lang="en-US" i="1" smtClean="0">
                                  <a:solidFill>
                                    <a:prstClr val="black"/>
                                  </a:solidFill>
                                  <a:latin typeface="Cambria Math" panose="02040503050406030204" pitchFamily="18" charset="0"/>
                                </a:rPr>
                              </m:ctrlPr>
                            </m:sSupPr>
                            <m:e>
                              <m:r>
                                <a:rPr lang="en-US" i="1" smtClean="0">
                                  <a:solidFill>
                                    <a:prstClr val="black"/>
                                  </a:solidFill>
                                  <a:latin typeface="Cambria Math" panose="02040503050406030204" pitchFamily="18" charset="0"/>
                                </a:rPr>
                                <m:t>𝑒</m:t>
                              </m:r>
                            </m:e>
                            <m:sup>
                              <m:r>
                                <a:rPr lang="en-US" i="1" smtClean="0">
                                  <a:solidFill>
                                    <a:prstClr val="black"/>
                                  </a:solidFill>
                                  <a:latin typeface="Cambria Math" panose="02040503050406030204" pitchFamily="18" charset="0"/>
                                </a:rPr>
                                <m:t>−</m:t>
                              </m:r>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panose="02040503050406030204" pitchFamily="18" charset="0"/>
                                      <a:ea typeface="Cambria Math" panose="02040503050406030204" pitchFamily="18" charset="0"/>
                                    </a:rPr>
                                    <m:t>𝜆</m:t>
                                  </m:r>
                                </m:e>
                                <m:sub>
                                  <m:r>
                                    <a:rPr lang="en-US" i="1" smtClean="0">
                                      <a:solidFill>
                                        <a:prstClr val="black"/>
                                      </a:solidFill>
                                      <a:latin typeface="Cambria Math" panose="02040503050406030204" pitchFamily="18" charset="0"/>
                                    </a:rPr>
                                    <m:t>𝑖</m:t>
                                  </m:r>
                                </m:sub>
                              </m:sSub>
                              <m:r>
                                <a:rPr lang="en-US" i="1" smtClean="0">
                                  <a:solidFill>
                                    <a:prstClr val="black"/>
                                  </a:solidFill>
                                  <a:latin typeface="Cambria Math" panose="02040503050406030204" pitchFamily="18" charset="0"/>
                                </a:rPr>
                                <m:t>𝑡</m:t>
                              </m:r>
                            </m:sup>
                          </m:sSup>
                        </m:e>
                      </m:nary>
                    </m:oMath>
                  </m:oMathPara>
                </a14:m>
                <a:endParaRPr lang="en-US" dirty="0">
                  <a:solidFill>
                    <a:prstClr val="black"/>
                  </a:solidFill>
                  <a:latin typeface="Calibri" panose="020F0502020204030204"/>
                </a:endParaRPr>
              </a:p>
            </p:txBody>
          </p:sp>
        </mc:Choice>
        <mc:Fallback xmlns="">
          <p:sp>
            <p:nvSpPr>
              <p:cNvPr id="9" name="TextBox 8">
                <a:extLst>
                  <a:ext uri="{FF2B5EF4-FFF2-40B4-BE49-F238E27FC236}">
                    <a16:creationId xmlns:a16="http://schemas.microsoft.com/office/drawing/2014/main" id="{49B9A782-4F54-8997-B796-E7F5F590A28A}"/>
                  </a:ext>
                </a:extLst>
              </p:cNvPr>
              <p:cNvSpPr txBox="1">
                <a:spLocks noRot="1" noChangeAspect="1" noMove="1" noResize="1" noEditPoints="1" noAdjustHandles="1" noChangeArrowheads="1" noChangeShapeType="1" noTextEdit="1"/>
              </p:cNvSpPr>
              <p:nvPr/>
            </p:nvSpPr>
            <p:spPr>
              <a:xfrm>
                <a:off x="6871583" y="1087613"/>
                <a:ext cx="4101507" cy="871136"/>
              </a:xfrm>
              <a:prstGeom prst="rect">
                <a:avLst/>
              </a:prstGeom>
              <a:blipFill>
                <a:blip r:embed="rId4"/>
                <a:stretch>
                  <a:fillRect t="-92857" b="-148571"/>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CD6C9DCB-D5A1-77C0-5CA8-649E9725C2D0}"/>
              </a:ext>
            </a:extLst>
          </p:cNvPr>
          <p:cNvSpPr txBox="1"/>
          <p:nvPr/>
        </p:nvSpPr>
        <p:spPr>
          <a:xfrm>
            <a:off x="5821253" y="5096778"/>
            <a:ext cx="6202166" cy="763482"/>
          </a:xfrm>
          <a:prstGeom prst="rect">
            <a:avLst/>
          </a:prstGeom>
        </p:spPr>
        <p:txBody>
          <a:bodyPr vert="horz" wrap="square" lIns="91440" tIns="45720" rIns="91440" bIns="45720" rtlCol="0">
            <a:noAutofit/>
          </a:bodyPr>
          <a:lstStyle/>
          <a:p>
            <a:pPr algn="l"/>
            <a:r>
              <a:rPr lang="en-US" dirty="0">
                <a:solidFill>
                  <a:srgbClr val="0070C0"/>
                </a:solidFill>
                <a:latin typeface="Arial" panose="020B0604020202020204" pitchFamily="34" charset="0"/>
                <a:cs typeface="Arial" panose="020B0604020202020204" pitchFamily="34" charset="0"/>
              </a:rPr>
              <a:t>Methodology previously demonstrated for </a:t>
            </a:r>
            <a:r>
              <a:rPr lang="en-US" baseline="30000" dirty="0">
                <a:solidFill>
                  <a:srgbClr val="0070C0"/>
                </a:solidFill>
                <a:latin typeface="Arial" panose="020B0604020202020204" pitchFamily="34" charset="0"/>
                <a:cs typeface="Arial" panose="020B0604020202020204" pitchFamily="34" charset="0"/>
              </a:rPr>
              <a:t>235</a:t>
            </a:r>
            <a:r>
              <a:rPr lang="en-US" dirty="0">
                <a:solidFill>
                  <a:srgbClr val="0070C0"/>
                </a:solidFill>
                <a:latin typeface="Arial" panose="020B0604020202020204" pitchFamily="34" charset="0"/>
                <a:cs typeface="Arial" panose="020B0604020202020204" pitchFamily="34" charset="0"/>
              </a:rPr>
              <a:t>U / </a:t>
            </a:r>
            <a:r>
              <a:rPr lang="en-US" baseline="30000" dirty="0">
                <a:solidFill>
                  <a:srgbClr val="0070C0"/>
                </a:solidFill>
                <a:latin typeface="Arial" panose="020B0604020202020204" pitchFamily="34" charset="0"/>
                <a:cs typeface="Arial" panose="020B0604020202020204" pitchFamily="34" charset="0"/>
              </a:rPr>
              <a:t>238</a:t>
            </a:r>
            <a:r>
              <a:rPr lang="en-US" dirty="0">
                <a:solidFill>
                  <a:srgbClr val="0070C0"/>
                </a:solidFill>
                <a:latin typeface="Arial" panose="020B0604020202020204" pitchFamily="34" charset="0"/>
                <a:cs typeface="Arial" panose="020B0604020202020204" pitchFamily="34" charset="0"/>
              </a:rPr>
              <a:t>U:</a:t>
            </a:r>
          </a:p>
          <a:p>
            <a:r>
              <a:rPr lang="en-US" dirty="0">
                <a:solidFill>
                  <a:srgbClr val="0070C0"/>
                </a:solidFill>
                <a:latin typeface="Arial" panose="020B0604020202020204" pitchFamily="34" charset="0"/>
                <a:cs typeface="Arial" panose="020B0604020202020204" pitchFamily="34" charset="0"/>
              </a:rPr>
              <a:t>J. Nattress et al., Phys. Rev. Applied 10, 024049 (2018)</a:t>
            </a:r>
          </a:p>
          <a:p>
            <a:pPr algn="l"/>
            <a:r>
              <a:rPr lang="en-US" dirty="0">
                <a:solidFill>
                  <a:srgbClr val="0070C0"/>
                </a:solidFill>
                <a:latin typeface="Arial" panose="020B0604020202020204" pitchFamily="34" charset="0"/>
                <a:cs typeface="Arial" panose="020B0604020202020204" pitchFamily="34" charset="0"/>
              </a:rPr>
              <a:t>K. </a:t>
            </a:r>
            <a:r>
              <a:rPr lang="en-US" dirty="0" err="1">
                <a:solidFill>
                  <a:srgbClr val="0070C0"/>
                </a:solidFill>
                <a:latin typeface="Arial" panose="020B0604020202020204" pitchFamily="34" charset="0"/>
                <a:cs typeface="Arial" panose="020B0604020202020204" pitchFamily="34" charset="0"/>
              </a:rPr>
              <a:t>Ogren</a:t>
            </a:r>
            <a:r>
              <a:rPr lang="en-US" dirty="0">
                <a:solidFill>
                  <a:srgbClr val="0070C0"/>
                </a:solidFill>
                <a:latin typeface="Arial" panose="020B0604020202020204" pitchFamily="34" charset="0"/>
                <a:cs typeface="Arial" panose="020B0604020202020204" pitchFamily="34" charset="0"/>
              </a:rPr>
              <a:t> et al., Phys. Rev. Applied 14, 014033 (2020)</a:t>
            </a:r>
          </a:p>
        </p:txBody>
      </p:sp>
      <p:sp>
        <p:nvSpPr>
          <p:cNvPr id="11" name="TextBox 10">
            <a:extLst>
              <a:ext uri="{FF2B5EF4-FFF2-40B4-BE49-F238E27FC236}">
                <a16:creationId xmlns:a16="http://schemas.microsoft.com/office/drawing/2014/main" id="{47567A81-7AB3-7AA5-90F0-14ABEE520421}"/>
              </a:ext>
            </a:extLst>
          </p:cNvPr>
          <p:cNvSpPr txBox="1"/>
          <p:nvPr/>
        </p:nvSpPr>
        <p:spPr>
          <a:xfrm>
            <a:off x="2866490" y="1958749"/>
            <a:ext cx="1495602" cy="369332"/>
          </a:xfrm>
          <a:prstGeom prst="rect">
            <a:avLst/>
          </a:prstGeom>
          <a:noFill/>
        </p:spPr>
        <p:txBody>
          <a:bodyPr wrap="none" rtlCol="0">
            <a:spAutoFit/>
          </a:bodyPr>
          <a:lstStyle/>
          <a:p>
            <a:r>
              <a:rPr lang="en-US" dirty="0"/>
              <a:t>measurement</a:t>
            </a:r>
          </a:p>
        </p:txBody>
      </p:sp>
      <p:sp>
        <p:nvSpPr>
          <p:cNvPr id="12" name="TextBox 11">
            <a:extLst>
              <a:ext uri="{FF2B5EF4-FFF2-40B4-BE49-F238E27FC236}">
                <a16:creationId xmlns:a16="http://schemas.microsoft.com/office/drawing/2014/main" id="{666ACE3B-B86D-5F19-6C0C-7E73C957DD37}"/>
              </a:ext>
            </a:extLst>
          </p:cNvPr>
          <p:cNvSpPr txBox="1"/>
          <p:nvPr/>
        </p:nvSpPr>
        <p:spPr>
          <a:xfrm>
            <a:off x="3030092" y="4547911"/>
            <a:ext cx="1168397" cy="369332"/>
          </a:xfrm>
          <a:prstGeom prst="rect">
            <a:avLst/>
          </a:prstGeom>
          <a:noFill/>
        </p:spPr>
        <p:txBody>
          <a:bodyPr wrap="none" rtlCol="0">
            <a:spAutoFit/>
          </a:bodyPr>
          <a:lstStyle/>
          <a:p>
            <a:r>
              <a:rPr lang="en-US" dirty="0"/>
              <a:t>simulation</a:t>
            </a:r>
          </a:p>
        </p:txBody>
      </p:sp>
    </p:spTree>
    <p:extLst>
      <p:ext uri="{BB962C8B-B14F-4D97-AF65-F5344CB8AC3E}">
        <p14:creationId xmlns:p14="http://schemas.microsoft.com/office/powerpoint/2010/main" val="1493926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6B1F-B4CC-4640-A7B7-9D64F34FA692}"/>
              </a:ext>
            </a:extLst>
          </p:cNvPr>
          <p:cNvSpPr>
            <a:spLocks noGrp="1"/>
          </p:cNvSpPr>
          <p:nvPr>
            <p:ph type="title"/>
          </p:nvPr>
        </p:nvSpPr>
        <p:spPr/>
        <p:txBody>
          <a:bodyPr/>
          <a:lstStyle/>
          <a:p>
            <a:r>
              <a:rPr lang="en-US" dirty="0"/>
              <a:t>Expected Impact</a:t>
            </a:r>
          </a:p>
        </p:txBody>
      </p:sp>
      <p:sp>
        <p:nvSpPr>
          <p:cNvPr id="3" name="Content Placeholder 2">
            <a:extLst>
              <a:ext uri="{FF2B5EF4-FFF2-40B4-BE49-F238E27FC236}">
                <a16:creationId xmlns:a16="http://schemas.microsoft.com/office/drawing/2014/main" id="{5EDB77B0-C014-624E-BADF-C83DBA2C78EC}"/>
              </a:ext>
            </a:extLst>
          </p:cNvPr>
          <p:cNvSpPr>
            <a:spLocks noGrp="1"/>
          </p:cNvSpPr>
          <p:nvPr>
            <p:ph idx="1"/>
          </p:nvPr>
        </p:nvSpPr>
        <p:spPr>
          <a:xfrm>
            <a:off x="838200" y="1684304"/>
            <a:ext cx="7417158" cy="4351338"/>
          </a:xfrm>
        </p:spPr>
        <p:txBody>
          <a:bodyPr/>
          <a:lstStyle/>
          <a:p>
            <a:r>
              <a:rPr lang="en-US" dirty="0"/>
              <a:t>This work is the first demonstration of nontraditional neutron signature measurements on </a:t>
            </a:r>
            <a:r>
              <a:rPr lang="en-US" baseline="30000" dirty="0"/>
              <a:t>233</a:t>
            </a:r>
            <a:r>
              <a:rPr lang="en-US" dirty="0"/>
              <a:t>U</a:t>
            </a:r>
          </a:p>
          <a:p>
            <a:r>
              <a:rPr lang="en-US" dirty="0"/>
              <a:t>These signatures can now serve as a benchmark for future nondestructive assay technology developments for emerging thorium fuel cycles</a:t>
            </a:r>
          </a:p>
          <a:p>
            <a:r>
              <a:rPr lang="en-US" dirty="0"/>
              <a:t>Since traditional safeguards technology may not be appropriate for thorium fuel cycles, the findings of this work address a key challenge for the international safeguards portfolio</a:t>
            </a:r>
          </a:p>
        </p:txBody>
      </p:sp>
      <p:pic>
        <p:nvPicPr>
          <p:cNvPr id="1026" name="Picture 2" descr="International Atomic Energy Agency - Wikipedia">
            <a:extLst>
              <a:ext uri="{FF2B5EF4-FFF2-40B4-BE49-F238E27FC236}">
                <a16:creationId xmlns:a16="http://schemas.microsoft.com/office/drawing/2014/main" id="{AB09F1C9-7FDE-47A5-601D-C655ADF18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4475" y="1670464"/>
            <a:ext cx="2489012" cy="308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15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6B1F-B4CC-4640-A7B7-9D64F34FA692}"/>
              </a:ext>
            </a:extLst>
          </p:cNvPr>
          <p:cNvSpPr>
            <a:spLocks noGrp="1"/>
          </p:cNvSpPr>
          <p:nvPr>
            <p:ph type="title"/>
          </p:nvPr>
        </p:nvSpPr>
        <p:spPr/>
        <p:txBody>
          <a:bodyPr/>
          <a:lstStyle/>
          <a:p>
            <a:r>
              <a:rPr lang="en-US" dirty="0"/>
              <a:t>MTV Impact</a:t>
            </a:r>
          </a:p>
        </p:txBody>
      </p:sp>
      <p:sp>
        <p:nvSpPr>
          <p:cNvPr id="3" name="Content Placeholder 2">
            <a:extLst>
              <a:ext uri="{FF2B5EF4-FFF2-40B4-BE49-F238E27FC236}">
                <a16:creationId xmlns:a16="http://schemas.microsoft.com/office/drawing/2014/main" id="{5EDB77B0-C014-624E-BADF-C83DBA2C78EC}"/>
              </a:ext>
            </a:extLst>
          </p:cNvPr>
          <p:cNvSpPr>
            <a:spLocks noGrp="1"/>
          </p:cNvSpPr>
          <p:nvPr>
            <p:ph idx="1"/>
          </p:nvPr>
        </p:nvSpPr>
        <p:spPr/>
        <p:txBody>
          <a:bodyPr/>
          <a:lstStyle/>
          <a:p>
            <a:r>
              <a:rPr lang="en-US" dirty="0"/>
              <a:t>MTV helped connect me with my current colleagues at Sandia National Laboratories, and support the experimental research efforts for my Ph.D.</a:t>
            </a:r>
          </a:p>
          <a:p>
            <a:r>
              <a:rPr lang="en-US" dirty="0"/>
              <a:t>SNL Collaborators:</a:t>
            </a:r>
          </a:p>
          <a:p>
            <a:pPr lvl="1"/>
            <a:r>
              <a:rPr lang="en-US" dirty="0"/>
              <a:t>Pete </a:t>
            </a:r>
            <a:r>
              <a:rPr lang="en-US" dirty="0" err="1"/>
              <a:t>Marleau</a:t>
            </a:r>
            <a:r>
              <a:rPr lang="en-US" dirty="0"/>
              <a:t>, Heather Reedy, Scott </a:t>
            </a:r>
            <a:r>
              <a:rPr lang="en-US" dirty="0" err="1"/>
              <a:t>Kiff</a:t>
            </a:r>
            <a:r>
              <a:rPr lang="en-US" dirty="0"/>
              <a:t>, and others.</a:t>
            </a:r>
          </a:p>
          <a:p>
            <a:r>
              <a:rPr lang="en-US" dirty="0"/>
              <a:t>I will be transitioning to staff at SNL in April</a:t>
            </a:r>
          </a:p>
          <a:p>
            <a:r>
              <a:rPr lang="en-US" dirty="0"/>
              <a:t>Technology transitions</a:t>
            </a:r>
          </a:p>
          <a:p>
            <a:pPr lvl="1"/>
            <a:r>
              <a:rPr lang="en-US" dirty="0"/>
              <a:t>ESARDA nondestructive assay working group meeting in May</a:t>
            </a:r>
          </a:p>
          <a:p>
            <a:pPr lvl="1"/>
            <a:r>
              <a:rPr lang="en-US" dirty="0"/>
              <a:t>Past collaborations with ORNL</a:t>
            </a:r>
          </a:p>
          <a:p>
            <a:pPr lvl="1"/>
            <a:r>
              <a:rPr lang="en-US" dirty="0"/>
              <a:t>Plan to disseminate project findings to IAEA and EURATOM</a:t>
            </a:r>
          </a:p>
        </p:txBody>
      </p:sp>
    </p:spTree>
    <p:extLst>
      <p:ext uri="{BB962C8B-B14F-4D97-AF65-F5344CB8AC3E}">
        <p14:creationId xmlns:p14="http://schemas.microsoft.com/office/powerpoint/2010/main" val="3210690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6B1F-B4CC-4640-A7B7-9D64F34FA692}"/>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5EDB77B0-C014-624E-BADF-C83DBA2C78EC}"/>
              </a:ext>
            </a:extLst>
          </p:cNvPr>
          <p:cNvSpPr>
            <a:spLocks noGrp="1"/>
          </p:cNvSpPr>
          <p:nvPr>
            <p:ph idx="1"/>
          </p:nvPr>
        </p:nvSpPr>
        <p:spPr/>
        <p:txBody>
          <a:bodyPr/>
          <a:lstStyle/>
          <a:p>
            <a:r>
              <a:rPr lang="en-US" dirty="0"/>
              <a:t>I demonstrated a proof-of-concept for three novel neutron signatures of </a:t>
            </a:r>
            <a:r>
              <a:rPr lang="en-US" baseline="30000" dirty="0"/>
              <a:t>233</a:t>
            </a:r>
            <a:r>
              <a:rPr lang="en-US" dirty="0"/>
              <a:t>U, taking the first step toward safeguards technology for thorium fuel cycles.</a:t>
            </a:r>
          </a:p>
          <a:p>
            <a:r>
              <a:rPr lang="en-US" dirty="0"/>
              <a:t>This work was recently published:</a:t>
            </a:r>
          </a:p>
          <a:p>
            <a:pPr lvl="1"/>
            <a:r>
              <a:rPr lang="en-US" dirty="0"/>
              <a:t>O. Searfus, P. </a:t>
            </a:r>
            <a:r>
              <a:rPr lang="en-US" dirty="0" err="1"/>
              <a:t>Marleau</a:t>
            </a:r>
            <a:r>
              <a:rPr lang="en-US" dirty="0"/>
              <a:t>, E. Uribe, H. Reedy, and I. Jovanovic, “Passive and active neutron signatures of </a:t>
            </a:r>
            <a:r>
              <a:rPr lang="en-US" baseline="30000" dirty="0"/>
              <a:t>233</a:t>
            </a:r>
            <a:r>
              <a:rPr lang="en-US" dirty="0"/>
              <a:t>U for nondestructive assay,” </a:t>
            </a:r>
            <a:r>
              <a:rPr lang="en-US" dirty="0" err="1"/>
              <a:t>PRApplied</a:t>
            </a:r>
            <a:r>
              <a:rPr lang="en-US" dirty="0"/>
              <a:t> </a:t>
            </a:r>
            <a:r>
              <a:rPr lang="en-US" b="1" dirty="0"/>
              <a:t>20 </a:t>
            </a:r>
            <a:r>
              <a:rPr lang="en-US" dirty="0"/>
              <a:t>6 064038 (2023) </a:t>
            </a:r>
            <a:r>
              <a:rPr lang="en-US" dirty="0" err="1"/>
              <a:t>doi.org</a:t>
            </a:r>
            <a:r>
              <a:rPr lang="en-US" dirty="0"/>
              <a:t>/10.1103/PhysRevApplied.20.064038</a:t>
            </a:r>
          </a:p>
          <a:p>
            <a:endParaRPr lang="en-US" dirty="0"/>
          </a:p>
          <a:p>
            <a:endParaRPr lang="en-US" dirty="0"/>
          </a:p>
        </p:txBody>
      </p:sp>
    </p:spTree>
    <p:extLst>
      <p:ext uri="{BB962C8B-B14F-4D97-AF65-F5344CB8AC3E}">
        <p14:creationId xmlns:p14="http://schemas.microsoft.com/office/powerpoint/2010/main" val="930531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B8992-5B71-9842-91DA-03291FA9AFAC}"/>
              </a:ext>
            </a:extLst>
          </p:cNvPr>
          <p:cNvSpPr>
            <a:spLocks noGrp="1"/>
          </p:cNvSpPr>
          <p:nvPr>
            <p:ph type="title"/>
          </p:nvPr>
        </p:nvSpPr>
        <p:spPr/>
        <p:txBody>
          <a:bodyPr/>
          <a:lstStyle/>
          <a:p>
            <a:r>
              <a:rPr lang="en-US" dirty="0"/>
              <a:t>Next Steps: Delayed Neutron Isotope Ratio</a:t>
            </a:r>
          </a:p>
        </p:txBody>
      </p:sp>
      <p:pic>
        <p:nvPicPr>
          <p:cNvPr id="6" name="Picture 5">
            <a:extLst>
              <a:ext uri="{FF2B5EF4-FFF2-40B4-BE49-F238E27FC236}">
                <a16:creationId xmlns:a16="http://schemas.microsoft.com/office/drawing/2014/main" id="{9367FB51-9F8D-EB37-8D51-36335F839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1970" y="2615930"/>
            <a:ext cx="4250288" cy="3187716"/>
          </a:xfrm>
          <a:prstGeom prst="rect">
            <a:avLst/>
          </a:prstGeom>
        </p:spPr>
      </p:pic>
      <p:sp>
        <p:nvSpPr>
          <p:cNvPr id="7" name="TextBox 6">
            <a:extLst>
              <a:ext uri="{FF2B5EF4-FFF2-40B4-BE49-F238E27FC236}">
                <a16:creationId xmlns:a16="http://schemas.microsoft.com/office/drawing/2014/main" id="{4A2615B2-DBAB-DD3E-58F0-02629DC43474}"/>
              </a:ext>
            </a:extLst>
          </p:cNvPr>
          <p:cNvSpPr txBox="1"/>
          <p:nvPr/>
        </p:nvSpPr>
        <p:spPr>
          <a:xfrm>
            <a:off x="633924" y="1054354"/>
            <a:ext cx="10265303" cy="1134319"/>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r>
              <a:rPr lang="en-US" dirty="0">
                <a:latin typeface="Arial" panose="020B0604020202020204" pitchFamily="34" charset="0"/>
                <a:cs typeface="Arial" panose="020B0604020202020204" pitchFamily="34" charset="0"/>
              </a:rPr>
              <a:t>Experiment recently performed at Oak Ridge National Laboratory</a:t>
            </a:r>
          </a:p>
          <a:p>
            <a:pPr marL="285750" indent="-285750" algn="l">
              <a:buFont typeface="Arial" panose="020B0604020202020204" pitchFamily="34" charset="0"/>
              <a:buChar char="•"/>
            </a:pPr>
            <a:r>
              <a:rPr lang="en-US" dirty="0">
                <a:latin typeface="Arial" panose="020B0604020202020204" pitchFamily="34" charset="0"/>
                <a:cs typeface="Arial" panose="020B0604020202020204" pitchFamily="34" charset="0"/>
              </a:rPr>
              <a:t>Delayed neutrons from </a:t>
            </a:r>
            <a:r>
              <a:rPr lang="en-US" baseline="30000" dirty="0">
                <a:latin typeface="Arial" panose="020B0604020202020204" pitchFamily="34" charset="0"/>
                <a:cs typeface="Arial" panose="020B0604020202020204" pitchFamily="34" charset="0"/>
              </a:rPr>
              <a:t>233</a:t>
            </a:r>
            <a:r>
              <a:rPr lang="en-US" dirty="0">
                <a:latin typeface="Arial" panose="020B0604020202020204" pitchFamily="34" charset="0"/>
                <a:cs typeface="Arial" panose="020B0604020202020204" pitchFamily="34" charset="0"/>
              </a:rPr>
              <a:t>U/</a:t>
            </a:r>
            <a:r>
              <a:rPr lang="en-US" baseline="30000" dirty="0">
                <a:latin typeface="Arial" panose="020B0604020202020204" pitchFamily="34" charset="0"/>
                <a:cs typeface="Arial" panose="020B0604020202020204" pitchFamily="34" charset="0"/>
              </a:rPr>
              <a:t>235</a:t>
            </a:r>
            <a:r>
              <a:rPr lang="en-US" dirty="0">
                <a:latin typeface="Arial" panose="020B0604020202020204" pitchFamily="34" charset="0"/>
                <a:cs typeface="Arial" panose="020B0604020202020204" pitchFamily="34" charset="0"/>
              </a:rPr>
              <a:t>U mixed isotope items measured with modified active well counter</a:t>
            </a:r>
          </a:p>
          <a:p>
            <a:pPr marL="285750" indent="-285750" algn="l">
              <a:buFont typeface="Arial" panose="020B0604020202020204" pitchFamily="34" charset="0"/>
              <a:buChar char="•"/>
            </a:pPr>
            <a:r>
              <a:rPr lang="en-US" dirty="0">
                <a:latin typeface="Arial" panose="020B0604020202020204" pitchFamily="34" charset="0"/>
                <a:cs typeface="Arial" panose="020B0604020202020204" pitchFamily="34" charset="0"/>
              </a:rPr>
              <a:t>Measure </a:t>
            </a:r>
            <a:r>
              <a:rPr lang="en-US" baseline="30000" dirty="0">
                <a:latin typeface="Arial" panose="020B0604020202020204" pitchFamily="34" charset="0"/>
                <a:cs typeface="Arial" panose="020B0604020202020204" pitchFamily="34" charset="0"/>
              </a:rPr>
              <a:t>233</a:t>
            </a:r>
            <a:r>
              <a:rPr lang="en-US" dirty="0">
                <a:latin typeface="Arial" panose="020B0604020202020204" pitchFamily="34" charset="0"/>
                <a:cs typeface="Arial" panose="020B0604020202020204" pitchFamily="34" charset="0"/>
              </a:rPr>
              <a:t>U/</a:t>
            </a:r>
            <a:r>
              <a:rPr lang="en-US" baseline="30000" dirty="0">
                <a:latin typeface="Arial" panose="020B0604020202020204" pitchFamily="34" charset="0"/>
                <a:cs typeface="Arial" panose="020B0604020202020204" pitchFamily="34" charset="0"/>
              </a:rPr>
              <a:t>235</a:t>
            </a:r>
            <a:r>
              <a:rPr lang="en-US" dirty="0">
                <a:latin typeface="Arial" panose="020B0604020202020204" pitchFamily="34" charset="0"/>
                <a:cs typeface="Arial" panose="020B0604020202020204" pitchFamily="34" charset="0"/>
              </a:rPr>
              <a:t>U ratio nondestructively by quantifying shape of DN time profile</a:t>
            </a:r>
          </a:p>
        </p:txBody>
      </p:sp>
      <p:pic>
        <p:nvPicPr>
          <p:cNvPr id="8" name="Picture 7">
            <a:extLst>
              <a:ext uri="{FF2B5EF4-FFF2-40B4-BE49-F238E27FC236}">
                <a16:creationId xmlns:a16="http://schemas.microsoft.com/office/drawing/2014/main" id="{EBAB0001-76B3-9394-AFC3-AB325087A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952" y="2615930"/>
            <a:ext cx="4247709" cy="318771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88D4306-B6BE-63FD-34B9-A32286650D3B}"/>
                  </a:ext>
                </a:extLst>
              </p:cNvPr>
              <p:cNvSpPr txBox="1"/>
              <p:nvPr/>
            </p:nvSpPr>
            <p:spPr>
              <a:xfrm>
                <a:off x="7961222" y="3429000"/>
                <a:ext cx="1831784" cy="5808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 </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233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235</m:t>
                                  </m:r>
                                </m:sub>
                              </m:sSub>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233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235</m:t>
                              </m:r>
                            </m:sub>
                          </m:sSub>
                        </m:den>
                      </m:f>
                    </m:oMath>
                  </m:oMathPara>
                </a14:m>
                <a:endParaRPr lang="en-US" dirty="0"/>
              </a:p>
            </p:txBody>
          </p:sp>
        </mc:Choice>
        <mc:Fallback xmlns="">
          <p:sp>
            <p:nvSpPr>
              <p:cNvPr id="9" name="TextBox 8">
                <a:extLst>
                  <a:ext uri="{FF2B5EF4-FFF2-40B4-BE49-F238E27FC236}">
                    <a16:creationId xmlns:a16="http://schemas.microsoft.com/office/drawing/2014/main" id="{788D4306-B6BE-63FD-34B9-A32286650D3B}"/>
                  </a:ext>
                </a:extLst>
              </p:cNvPr>
              <p:cNvSpPr txBox="1">
                <a:spLocks noRot="1" noChangeAspect="1" noMove="1" noResize="1" noEditPoints="1" noAdjustHandles="1" noChangeArrowheads="1" noChangeShapeType="1" noTextEdit="1"/>
              </p:cNvSpPr>
              <p:nvPr/>
            </p:nvSpPr>
            <p:spPr>
              <a:xfrm>
                <a:off x="7961222" y="3429000"/>
                <a:ext cx="1831784" cy="580800"/>
              </a:xfrm>
              <a:prstGeom prst="rect">
                <a:avLst/>
              </a:prstGeom>
              <a:blipFill>
                <a:blip r:embed="rId4"/>
                <a:stretch>
                  <a:fillRect l="-2069" b="-10870"/>
                </a:stretch>
              </a:blipFill>
            </p:spPr>
            <p:txBody>
              <a:bodyPr/>
              <a:lstStyle/>
              <a:p>
                <a:r>
                  <a:rPr lang="en-US">
                    <a:noFill/>
                  </a:rPr>
                  <a:t> </a:t>
                </a:r>
              </a:p>
            </p:txBody>
          </p:sp>
        </mc:Fallback>
      </mc:AlternateContent>
    </p:spTree>
    <p:extLst>
      <p:ext uri="{BB962C8B-B14F-4D97-AF65-F5344CB8AC3E}">
        <p14:creationId xmlns:p14="http://schemas.microsoft.com/office/powerpoint/2010/main" val="1153252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475794" y="1904365"/>
            <a:ext cx="9115324" cy="308686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00" dirty="0">
                <a:latin typeface="Avenir Book" charset="0"/>
                <a:ea typeface="Avenir Book" charset="0"/>
                <a:cs typeface="Avenir Book" charset="0"/>
              </a:rPr>
              <a:t>The Consortium for Monitoring, Technology, and Verification would like to thank the DOE-NNSA for the continued support of these research activities. The work of O. Searfus was performed under appointment to the Nuclear Nonproliferation International Safeguards Fellowship Program sponsored by the National Nuclear Security Administration’s Office of International Nuclear Safeguards (NA-241). Sandia National Laboratories is a </a:t>
            </a:r>
            <a:r>
              <a:rPr lang="en-US" sz="1700" dirty="0" err="1">
                <a:latin typeface="Avenir Book" charset="0"/>
                <a:ea typeface="Avenir Book" charset="0"/>
                <a:cs typeface="Avenir Book" charset="0"/>
              </a:rPr>
              <a:t>multimission</a:t>
            </a:r>
            <a:r>
              <a:rPr lang="en-US" sz="1700" dirty="0">
                <a:latin typeface="Avenir Book" charset="0"/>
                <a:ea typeface="Avenir Book" charset="0"/>
                <a:cs typeface="Avenir Book" charset="0"/>
              </a:rPr>
              <a:t> laboratory managed and operated by National Technology Engineering Solutions of Sandia, LLC, a wholly owned subsidiary of Honeywell International Inc., for the U.S. Department of Energy’s National Nuclear Security Administration under contract DE NA0003525. The National Criticality Experiments Research Center is supported by the DOE Nuclear Criticality Safety Program, funded and managed by the National Nuclear Security Administration. This work was funded by the Consortium for Monitoring, Technology, and Verification under Department of Energy National Nuclear Security Administration award number DE-NA0003920</a:t>
            </a:r>
            <a:endParaRPr lang="en-US" sz="1700" b="1" dirty="0">
              <a:latin typeface="Avenir Book" charset="0"/>
              <a:ea typeface="Avenir Book" charset="0"/>
              <a:cs typeface="Avenir Book" charset="0"/>
            </a:endParaRPr>
          </a:p>
        </p:txBody>
      </p:sp>
      <p:sp>
        <p:nvSpPr>
          <p:cNvPr id="3" name="Title 2"/>
          <p:cNvSpPr>
            <a:spLocks noGrp="1"/>
          </p:cNvSpPr>
          <p:nvPr>
            <p:ph type="title"/>
          </p:nvPr>
        </p:nvSpPr>
        <p:spPr>
          <a:xfrm>
            <a:off x="609600" y="0"/>
            <a:ext cx="10972800" cy="1143000"/>
          </a:xfrm>
        </p:spPr>
        <p:txBody>
          <a:bodyPr>
            <a:normAutofit/>
          </a:bodyPr>
          <a:lstStyle/>
          <a:p>
            <a:r>
              <a:rPr lang="en-US" dirty="0"/>
              <a:t>Acknowledgements</a:t>
            </a:r>
          </a:p>
        </p:txBody>
      </p:sp>
      <p:pic>
        <p:nvPicPr>
          <p:cNvPr id="13" name="Picture 18" descr="DOE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90835" y="5393401"/>
            <a:ext cx="685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7" descr="NNSA Logo cop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31032" y="5414848"/>
            <a:ext cx="2372430" cy="675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CEDCE6D5-5773-9547-A6D1-905B8289FC23}"/>
              </a:ext>
            </a:extLst>
          </p:cNvPr>
          <p:cNvPicPr>
            <a:picLocks noChangeAspect="1"/>
          </p:cNvPicPr>
          <p:nvPr/>
        </p:nvPicPr>
        <p:blipFill>
          <a:blip r:embed="rId5"/>
          <a:stretch>
            <a:fillRect/>
          </a:stretch>
        </p:blipFill>
        <p:spPr>
          <a:xfrm>
            <a:off x="609600" y="4985638"/>
            <a:ext cx="849124" cy="849124"/>
          </a:xfrm>
          <a:prstGeom prst="rect">
            <a:avLst/>
          </a:prstGeom>
        </p:spPr>
      </p:pic>
      <p:pic>
        <p:nvPicPr>
          <p:cNvPr id="6" name="Picture 5">
            <a:extLst>
              <a:ext uri="{FF2B5EF4-FFF2-40B4-BE49-F238E27FC236}">
                <a16:creationId xmlns:a16="http://schemas.microsoft.com/office/drawing/2014/main" id="{EB2559F6-20D9-EB47-97B7-FC9EA41B2A3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600" y="4126802"/>
            <a:ext cx="849124" cy="560826"/>
          </a:xfrm>
          <a:prstGeom prst="rect">
            <a:avLst/>
          </a:prstGeom>
        </p:spPr>
      </p:pic>
      <p:pic>
        <p:nvPicPr>
          <p:cNvPr id="15" name="Picture 14">
            <a:extLst>
              <a:ext uri="{FF2B5EF4-FFF2-40B4-BE49-F238E27FC236}">
                <a16:creationId xmlns:a16="http://schemas.microsoft.com/office/drawing/2014/main" id="{F94D14EE-A644-BB42-B141-0BA8EB46F0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3165" y="3066798"/>
            <a:ext cx="761995" cy="761995"/>
          </a:xfrm>
          <a:prstGeom prst="rect">
            <a:avLst/>
          </a:prstGeom>
        </p:spPr>
      </p:pic>
      <p:pic>
        <p:nvPicPr>
          <p:cNvPr id="7" name="Picture 6">
            <a:extLst>
              <a:ext uri="{FF2B5EF4-FFF2-40B4-BE49-F238E27FC236}">
                <a16:creationId xmlns:a16="http://schemas.microsoft.com/office/drawing/2014/main" id="{B79B4CB7-A05E-154B-829F-ED1FFE7F2D6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3505" y="2126809"/>
            <a:ext cx="781314" cy="641980"/>
          </a:xfrm>
          <a:prstGeom prst="rect">
            <a:avLst/>
          </a:prstGeom>
        </p:spPr>
      </p:pic>
      <p:pic>
        <p:nvPicPr>
          <p:cNvPr id="9" name="Picture 8">
            <a:extLst>
              <a:ext uri="{FF2B5EF4-FFF2-40B4-BE49-F238E27FC236}">
                <a16:creationId xmlns:a16="http://schemas.microsoft.com/office/drawing/2014/main" id="{193A56EA-0954-994F-A4C9-50CA4AF86CF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53165" y="979675"/>
            <a:ext cx="849124" cy="849124"/>
          </a:xfrm>
          <a:prstGeom prst="rect">
            <a:avLst/>
          </a:prstGeom>
        </p:spPr>
      </p:pic>
      <p:pic>
        <p:nvPicPr>
          <p:cNvPr id="20" name="Picture 19">
            <a:extLst>
              <a:ext uri="{FF2B5EF4-FFF2-40B4-BE49-F238E27FC236}">
                <a16:creationId xmlns:a16="http://schemas.microsoft.com/office/drawing/2014/main" id="{EA306836-C282-7B41-9D66-E591BB41B1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92488" y="5161312"/>
            <a:ext cx="684982" cy="679274"/>
          </a:xfrm>
          <a:prstGeom prst="rect">
            <a:avLst/>
          </a:prstGeom>
        </p:spPr>
      </p:pic>
      <p:pic>
        <p:nvPicPr>
          <p:cNvPr id="10" name="Picture 9">
            <a:extLst>
              <a:ext uri="{FF2B5EF4-FFF2-40B4-BE49-F238E27FC236}">
                <a16:creationId xmlns:a16="http://schemas.microsoft.com/office/drawing/2014/main" id="{AAF8AB70-5F2A-3342-AE45-3659303EC8C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776582" y="1060207"/>
            <a:ext cx="724383" cy="679275"/>
          </a:xfrm>
          <a:prstGeom prst="rect">
            <a:avLst/>
          </a:prstGeom>
        </p:spPr>
      </p:pic>
      <p:pic>
        <p:nvPicPr>
          <p:cNvPr id="11" name="Picture 10">
            <a:extLst>
              <a:ext uri="{FF2B5EF4-FFF2-40B4-BE49-F238E27FC236}">
                <a16:creationId xmlns:a16="http://schemas.microsoft.com/office/drawing/2014/main" id="{3FB7E71E-3FC7-AA47-808D-3ECC7AE1DF5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488770" y="3240642"/>
            <a:ext cx="1092419" cy="518899"/>
          </a:xfrm>
          <a:prstGeom prst="rect">
            <a:avLst/>
          </a:prstGeom>
        </p:spPr>
      </p:pic>
      <p:pic>
        <p:nvPicPr>
          <p:cNvPr id="22" name="Picture 21">
            <a:extLst>
              <a:ext uri="{FF2B5EF4-FFF2-40B4-BE49-F238E27FC236}">
                <a16:creationId xmlns:a16="http://schemas.microsoft.com/office/drawing/2014/main" id="{858C02C2-6360-E740-BB64-01BF527F83E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557213" y="2060507"/>
            <a:ext cx="955532" cy="955532"/>
          </a:xfrm>
          <a:prstGeom prst="rect">
            <a:avLst/>
          </a:prstGeom>
        </p:spPr>
      </p:pic>
      <p:pic>
        <p:nvPicPr>
          <p:cNvPr id="12" name="Picture 11">
            <a:extLst>
              <a:ext uri="{FF2B5EF4-FFF2-40B4-BE49-F238E27FC236}">
                <a16:creationId xmlns:a16="http://schemas.microsoft.com/office/drawing/2014/main" id="{67417527-3E44-CB4B-9D62-C787BC0051D8}"/>
              </a:ext>
            </a:extLst>
          </p:cNvPr>
          <p:cNvPicPr>
            <a:picLocks noChangeAspect="1"/>
          </p:cNvPicPr>
          <p:nvPr/>
        </p:nvPicPr>
        <p:blipFill>
          <a:blip r:embed="rId14"/>
          <a:stretch>
            <a:fillRect/>
          </a:stretch>
        </p:blipFill>
        <p:spPr>
          <a:xfrm>
            <a:off x="10488770" y="859460"/>
            <a:ext cx="1092419" cy="1092419"/>
          </a:xfrm>
          <a:prstGeom prst="rect">
            <a:avLst/>
          </a:prstGeom>
        </p:spPr>
      </p:pic>
      <p:pic>
        <p:nvPicPr>
          <p:cNvPr id="24" name="Picture 23">
            <a:extLst>
              <a:ext uri="{FF2B5EF4-FFF2-40B4-BE49-F238E27FC236}">
                <a16:creationId xmlns:a16="http://schemas.microsoft.com/office/drawing/2014/main" id="{D6DF35EF-D6C3-CC45-A9D5-E930C10F114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667150" y="871109"/>
            <a:ext cx="1080770" cy="1080770"/>
          </a:xfrm>
          <a:prstGeom prst="rect">
            <a:avLst/>
          </a:prstGeom>
        </p:spPr>
      </p:pic>
      <p:pic>
        <p:nvPicPr>
          <p:cNvPr id="26" name="Picture 25">
            <a:extLst>
              <a:ext uri="{FF2B5EF4-FFF2-40B4-BE49-F238E27FC236}">
                <a16:creationId xmlns:a16="http://schemas.microsoft.com/office/drawing/2014/main" id="{474CC569-624D-B742-88A3-53B0401A41C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745579" y="1066804"/>
            <a:ext cx="761995" cy="761995"/>
          </a:xfrm>
          <a:prstGeom prst="rect">
            <a:avLst/>
          </a:prstGeom>
        </p:spPr>
      </p:pic>
      <p:pic>
        <p:nvPicPr>
          <p:cNvPr id="28" name="Picture 27">
            <a:extLst>
              <a:ext uri="{FF2B5EF4-FFF2-40B4-BE49-F238E27FC236}">
                <a16:creationId xmlns:a16="http://schemas.microsoft.com/office/drawing/2014/main" id="{266BF608-8EB0-E645-9D55-452D18FD60C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779298" y="1048828"/>
            <a:ext cx="684981" cy="761995"/>
          </a:xfrm>
          <a:prstGeom prst="rect">
            <a:avLst/>
          </a:prstGeom>
        </p:spPr>
      </p:pic>
      <p:pic>
        <p:nvPicPr>
          <p:cNvPr id="30" name="Picture 29">
            <a:extLst>
              <a:ext uri="{FF2B5EF4-FFF2-40B4-BE49-F238E27FC236}">
                <a16:creationId xmlns:a16="http://schemas.microsoft.com/office/drawing/2014/main" id="{BE9D481B-BB39-1C47-9028-C7A94611708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734518" y="4017523"/>
            <a:ext cx="642952" cy="973939"/>
          </a:xfrm>
          <a:prstGeom prst="rect">
            <a:avLst/>
          </a:prstGeom>
        </p:spPr>
      </p:pic>
    </p:spTree>
    <p:extLst>
      <p:ext uri="{BB962C8B-B14F-4D97-AF65-F5344CB8AC3E}">
        <p14:creationId xmlns:p14="http://schemas.microsoft.com/office/powerpoint/2010/main" val="179898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FD8370-AC44-325F-7283-5B450763DD26}"/>
              </a:ext>
            </a:extLst>
          </p:cNvPr>
          <p:cNvSpPr txBox="1">
            <a:spLocks/>
          </p:cNvSpPr>
          <p:nvPr/>
        </p:nvSpPr>
        <p:spPr>
          <a:xfrm>
            <a:off x="397764" y="371562"/>
            <a:ext cx="10096500" cy="774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Intro: the Thorium Fuel Cycle</a:t>
            </a:r>
          </a:p>
        </p:txBody>
      </p:sp>
      <p:pic>
        <p:nvPicPr>
          <p:cNvPr id="7" name="Picture 6">
            <a:extLst>
              <a:ext uri="{FF2B5EF4-FFF2-40B4-BE49-F238E27FC236}">
                <a16:creationId xmlns:a16="http://schemas.microsoft.com/office/drawing/2014/main" id="{BB7A7C3F-15BB-53CB-A23F-F1787AAEE20C}"/>
              </a:ext>
            </a:extLst>
          </p:cNvPr>
          <p:cNvPicPr>
            <a:picLocks noChangeAspect="1"/>
          </p:cNvPicPr>
          <p:nvPr/>
        </p:nvPicPr>
        <p:blipFill>
          <a:blip r:embed="rId2"/>
          <a:stretch>
            <a:fillRect/>
          </a:stretch>
        </p:blipFill>
        <p:spPr>
          <a:xfrm>
            <a:off x="6246688" y="1146341"/>
            <a:ext cx="5034224" cy="2831751"/>
          </a:xfrm>
          <a:prstGeom prst="rect">
            <a:avLst/>
          </a:prstGeom>
        </p:spPr>
      </p:pic>
      <p:pic>
        <p:nvPicPr>
          <p:cNvPr id="8" name="Picture 7">
            <a:extLst>
              <a:ext uri="{FF2B5EF4-FFF2-40B4-BE49-F238E27FC236}">
                <a16:creationId xmlns:a16="http://schemas.microsoft.com/office/drawing/2014/main" id="{07476551-8C08-7821-7777-B022DAAF84E9}"/>
              </a:ext>
            </a:extLst>
          </p:cNvPr>
          <p:cNvPicPr>
            <a:picLocks noChangeAspect="1"/>
          </p:cNvPicPr>
          <p:nvPr/>
        </p:nvPicPr>
        <p:blipFill>
          <a:blip r:embed="rId3"/>
          <a:stretch>
            <a:fillRect/>
          </a:stretch>
        </p:blipFill>
        <p:spPr>
          <a:xfrm>
            <a:off x="1197990" y="3284537"/>
            <a:ext cx="3217167" cy="265392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B16C9F8-3969-406E-9774-83232698D807}"/>
                  </a:ext>
                </a:extLst>
              </p:cNvPr>
              <p:cNvSpPr txBox="1"/>
              <p:nvPr/>
            </p:nvSpPr>
            <p:spPr>
              <a:xfrm>
                <a:off x="537009" y="1385952"/>
                <a:ext cx="4757648" cy="2175987"/>
              </a:xfrm>
              <a:prstGeom prst="rect">
                <a:avLst/>
              </a:prstGeom>
            </p:spPr>
            <p:txBody>
              <a:bodyPr vert="horz" wrap="square" lIns="91440" tIns="45720" rIns="91440" bIns="45720" rtlCol="0">
                <a:noAutofit/>
              </a:bodyPr>
              <a:lstStyle/>
              <a:p>
                <a:pPr algn="l">
                  <a:lnSpc>
                    <a:spcPts val="2160"/>
                  </a:lnSpc>
                  <a:spcAft>
                    <a:spcPts val="50"/>
                  </a:spcAft>
                </a:pPr>
                <a:r>
                  <a:rPr lang="en-US" b="1" baseline="30000" dirty="0">
                    <a:latin typeface="Arial" panose="020B0604020202020204" pitchFamily="34" charset="0"/>
                    <a:cs typeface="Arial" panose="020B0604020202020204" pitchFamily="34" charset="0"/>
                  </a:rPr>
                  <a:t>232</a:t>
                </a:r>
                <a:r>
                  <a:rPr lang="en-US" b="1" dirty="0">
                    <a:latin typeface="Arial" panose="020B0604020202020204" pitchFamily="34" charset="0"/>
                    <a:cs typeface="Arial" panose="020B0604020202020204" pitchFamily="34" charset="0"/>
                  </a:rPr>
                  <a:t>Th used as fertile isotope:</a:t>
                </a:r>
              </a:p>
              <a:p>
                <a:pPr algn="l">
                  <a:lnSpc>
                    <a:spcPts val="2160"/>
                  </a:lnSpc>
                  <a:spcAft>
                    <a:spcPts val="50"/>
                  </a:spcAft>
                </a:pPr>
                <a:endParaRPr lang="en-US" b="1" dirty="0">
                  <a:latin typeface="Arial" panose="020B0604020202020204" pitchFamily="34" charset="0"/>
                  <a:cs typeface="Arial" panose="020B0604020202020204" pitchFamily="34" charset="0"/>
                </a:endParaRPr>
              </a:p>
              <a:p>
                <a:pPr algn="l">
                  <a:lnSpc>
                    <a:spcPts val="2160"/>
                  </a:lnSpc>
                  <a:spcAft>
                    <a:spcPts val="50"/>
                  </a:spcAft>
                </a:pPr>
                <a14:m>
                  <m:oMathPara xmlns:m="http://schemas.openxmlformats.org/officeDocument/2006/math">
                    <m:oMathParaPr>
                      <m:jc m:val="centerGroup"/>
                    </m:oMathParaPr>
                    <m:oMath xmlns:m="http://schemas.openxmlformats.org/officeDocument/2006/math">
                      <m:sPre>
                        <m:sPrePr>
                          <m:ctrlPr>
                            <a:rPr lang="en-US" b="1" i="1" smtClean="0">
                              <a:latin typeface="Cambria Math" panose="02040503050406030204" pitchFamily="18" charset="0"/>
                              <a:cs typeface="Arial" panose="020B0604020202020204" pitchFamily="34" charset="0"/>
                            </a:rPr>
                          </m:ctrlPr>
                        </m:sPrePr>
                        <m:sub/>
                        <m:sup>
                          <m:r>
                            <a:rPr lang="en-US" b="0" i="1" smtClean="0">
                              <a:latin typeface="Cambria Math" panose="02040503050406030204" pitchFamily="18" charset="0"/>
                            </a:rPr>
                            <m:t>232</m:t>
                          </m:r>
                        </m:sup>
                        <m:e>
                          <m:r>
                            <a:rPr lang="en-US" b="0" i="1" smtClean="0">
                              <a:latin typeface="Cambria Math" panose="02040503050406030204" pitchFamily="18" charset="0"/>
                            </a:rPr>
                            <m:t>𝑇h</m:t>
                          </m:r>
                        </m:e>
                      </m:sPre>
                      <m:r>
                        <a:rPr lang="en-US" b="0" i="1" smtClean="0">
                          <a:latin typeface="Cambria Math" panose="02040503050406030204" pitchFamily="18" charset="0"/>
                        </a:rPr>
                        <m:t>+</m:t>
                      </m:r>
                      <m:r>
                        <a:rPr lang="en-US" b="0" i="1" smtClean="0">
                          <a:latin typeface="Cambria Math" panose="02040503050406030204" pitchFamily="18" charset="0"/>
                        </a:rPr>
                        <m:t>𝑛</m:t>
                      </m:r>
                      <m:groupChr>
                        <m:groupChrPr>
                          <m:chr m:val="→"/>
                          <m:vertJc m:val="bot"/>
                          <m:ctrlPr>
                            <a:rPr lang="en-US" b="0" i="1" smtClean="0">
                              <a:latin typeface="Cambria Math" panose="02040503050406030204" pitchFamily="18" charset="0"/>
                            </a:rPr>
                          </m:ctrlPr>
                        </m:groupChrPr>
                        <m:e/>
                      </m:groupChr>
                      <m:sPre>
                        <m:sPrePr>
                          <m:ctrlPr>
                            <a:rPr lang="en-US" b="0" i="1" smtClean="0">
                              <a:latin typeface="Cambria Math" panose="02040503050406030204" pitchFamily="18" charset="0"/>
                            </a:rPr>
                          </m:ctrlPr>
                        </m:sPrePr>
                        <m:sub/>
                        <m:sup>
                          <m:r>
                            <a:rPr lang="en-US" b="0" i="1" smtClean="0">
                              <a:latin typeface="Cambria Math" panose="02040503050406030204" pitchFamily="18" charset="0"/>
                            </a:rPr>
                            <m:t>233</m:t>
                          </m:r>
                        </m:sup>
                        <m:e>
                          <m:r>
                            <a:rPr lang="en-US" b="0" i="1" smtClean="0">
                              <a:latin typeface="Cambria Math" panose="02040503050406030204" pitchFamily="18" charset="0"/>
                            </a:rPr>
                            <m:t>𝑇h</m:t>
                          </m:r>
                          <m:groupChr>
                            <m:groupChrPr>
                              <m:chr m:val="→"/>
                              <m:vertJc m:val="bot"/>
                              <m:ctrlPr>
                                <a:rPr lang="en-US" b="0" i="1" smtClean="0">
                                  <a:latin typeface="Cambria Math" panose="02040503050406030204" pitchFamily="18" charset="0"/>
                                </a:rPr>
                              </m:ctrlPr>
                            </m:groupChrPr>
                            <m:e>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𝛽</m:t>
                                  </m:r>
                                </m:e>
                                <m:sup>
                                  <m:r>
                                    <a:rPr lang="en-US" b="0" i="1" smtClean="0">
                                      <a:latin typeface="Cambria Math" panose="02040503050406030204" pitchFamily="18" charset="0"/>
                                    </a:rPr>
                                    <m:t>−</m:t>
                                  </m:r>
                                </m:sup>
                              </m:sSup>
                            </m:e>
                          </m:groupChr>
                          <m:sPre>
                            <m:sPrePr>
                              <m:ctrlPr>
                                <a:rPr lang="en-US" b="0" i="1" smtClean="0">
                                  <a:latin typeface="Cambria Math" panose="02040503050406030204" pitchFamily="18" charset="0"/>
                                </a:rPr>
                              </m:ctrlPr>
                            </m:sPrePr>
                            <m:sub/>
                            <m:sup>
                              <m:r>
                                <a:rPr lang="en-US" b="0" i="1" smtClean="0">
                                  <a:latin typeface="Cambria Math" panose="02040503050406030204" pitchFamily="18" charset="0"/>
                                </a:rPr>
                                <m:t>233</m:t>
                              </m:r>
                            </m:sup>
                            <m:e>
                              <m:r>
                                <a:rPr lang="en-US" b="0" i="1" smtClean="0">
                                  <a:latin typeface="Cambria Math" panose="02040503050406030204" pitchFamily="18" charset="0"/>
                                </a:rPr>
                                <m:t>𝑃𝑎</m:t>
                              </m:r>
                              <m:groupChr>
                                <m:groupChrPr>
                                  <m:chr m:val="→"/>
                                  <m:vertJc m:val="bot"/>
                                  <m:ctrlPr>
                                    <a:rPr lang="en-US" b="0" i="1" smtClean="0">
                                      <a:latin typeface="Cambria Math" panose="02040503050406030204" pitchFamily="18" charset="0"/>
                                    </a:rPr>
                                  </m:ctrlPr>
                                </m:groupChrPr>
                                <m:e>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𝛽</m:t>
                                      </m:r>
                                    </m:e>
                                    <m:sup>
                                      <m:r>
                                        <a:rPr lang="en-US" b="0" i="1" smtClean="0">
                                          <a:latin typeface="Cambria Math" panose="02040503050406030204" pitchFamily="18" charset="0"/>
                                        </a:rPr>
                                        <m:t>−</m:t>
                                      </m:r>
                                    </m:sup>
                                  </m:sSup>
                                </m:e>
                              </m:groupChr>
                              <m:sPre>
                                <m:sPrePr>
                                  <m:ctrlPr>
                                    <a:rPr lang="en-US" b="0" i="1" smtClean="0">
                                      <a:latin typeface="Cambria Math" panose="02040503050406030204" pitchFamily="18" charset="0"/>
                                    </a:rPr>
                                  </m:ctrlPr>
                                </m:sPrePr>
                                <m:sub/>
                                <m:sup>
                                  <m:r>
                                    <a:rPr lang="en-US" b="0" i="1" smtClean="0">
                                      <a:latin typeface="Cambria Math" panose="02040503050406030204" pitchFamily="18" charset="0"/>
                                    </a:rPr>
                                    <m:t>233</m:t>
                                  </m:r>
                                </m:sup>
                                <m:e>
                                  <m:r>
                                    <a:rPr lang="en-US" b="0" i="1" smtClean="0">
                                      <a:latin typeface="Cambria Math" panose="02040503050406030204" pitchFamily="18" charset="0"/>
                                    </a:rPr>
                                    <m:t>𝑈</m:t>
                                  </m:r>
                                </m:e>
                              </m:sPre>
                            </m:e>
                          </m:sPre>
                        </m:e>
                      </m:sPre>
                    </m:oMath>
                  </m:oMathPara>
                </a14:m>
                <a:endParaRPr lang="en-US" b="1" dirty="0">
                  <a:latin typeface="Arial" panose="020B0604020202020204" pitchFamily="34" charset="0"/>
                  <a:cs typeface="Arial" panose="020B0604020202020204" pitchFamily="34" charset="0"/>
                </a:endParaRPr>
              </a:p>
              <a:p>
                <a:pPr marL="285750" indent="-285750" algn="l">
                  <a:lnSpc>
                    <a:spcPts val="2160"/>
                  </a:lnSpc>
                  <a:spcAft>
                    <a:spcPts val="50"/>
                  </a:spcAft>
                  <a:buFont typeface="Arial" panose="020B0604020202020204" pitchFamily="34" charset="0"/>
                  <a:buChar char="•"/>
                </a:pPr>
                <a:r>
                  <a:rPr lang="en-US" dirty="0">
                    <a:latin typeface="Arial" panose="020B0604020202020204" pitchFamily="34" charset="0"/>
                    <a:cs typeface="Arial" panose="020B0604020202020204" pitchFamily="34" charset="0"/>
                  </a:rPr>
                  <a:t>Minimal transuranic production</a:t>
                </a:r>
              </a:p>
              <a:p>
                <a:pPr marL="285750" indent="-285750" algn="l">
                  <a:lnSpc>
                    <a:spcPts val="2160"/>
                  </a:lnSpc>
                  <a:spcAft>
                    <a:spcPts val="50"/>
                  </a:spcAft>
                  <a:buFont typeface="Arial" panose="020B0604020202020204" pitchFamily="34" charset="0"/>
                  <a:buChar char="•"/>
                </a:pPr>
                <a:r>
                  <a:rPr lang="en-US" dirty="0">
                    <a:latin typeface="Arial" panose="020B0604020202020204" pitchFamily="34" charset="0"/>
                    <a:cs typeface="Arial" panose="020B0604020202020204" pitchFamily="34" charset="0"/>
                  </a:rPr>
                  <a:t>Th more abundant than U</a:t>
                </a:r>
              </a:p>
              <a:p>
                <a:pPr marL="285750" indent="-285750" algn="l">
                  <a:lnSpc>
                    <a:spcPts val="2160"/>
                  </a:lnSpc>
                  <a:spcAft>
                    <a:spcPts val="50"/>
                  </a:spcAft>
                  <a:buFont typeface="Arial" panose="020B0604020202020204" pitchFamily="34" charset="0"/>
                  <a:buChar char="•"/>
                </a:pPr>
                <a:r>
                  <a:rPr lang="en-US" dirty="0">
                    <a:latin typeface="Arial" panose="020B0604020202020204" pitchFamily="34" charset="0"/>
                    <a:cs typeface="Arial" panose="020B0604020202020204" pitchFamily="34" charset="0"/>
                  </a:rPr>
                  <a:t>Breeding possible with thermal reactor</a:t>
                </a:r>
              </a:p>
            </p:txBody>
          </p:sp>
        </mc:Choice>
        <mc:Fallback xmlns="">
          <p:sp>
            <p:nvSpPr>
              <p:cNvPr id="9" name="TextBox 8">
                <a:extLst>
                  <a:ext uri="{FF2B5EF4-FFF2-40B4-BE49-F238E27FC236}">
                    <a16:creationId xmlns:a16="http://schemas.microsoft.com/office/drawing/2014/main" id="{3B16C9F8-3969-406E-9774-83232698D807}"/>
                  </a:ext>
                </a:extLst>
              </p:cNvPr>
              <p:cNvSpPr txBox="1">
                <a:spLocks noRot="1" noChangeAspect="1" noMove="1" noResize="1" noEditPoints="1" noAdjustHandles="1" noChangeArrowheads="1" noChangeShapeType="1" noTextEdit="1"/>
              </p:cNvSpPr>
              <p:nvPr/>
            </p:nvSpPr>
            <p:spPr>
              <a:xfrm>
                <a:off x="537009" y="1385952"/>
                <a:ext cx="4757648" cy="2175987"/>
              </a:xfrm>
              <a:prstGeom prst="rect">
                <a:avLst/>
              </a:prstGeom>
              <a:blipFill>
                <a:blip r:embed="rId4"/>
                <a:stretch>
                  <a:fillRect l="-798" t="-115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14C232C1-2E62-E7B2-E226-A59A88E3B166}"/>
              </a:ext>
            </a:extLst>
          </p:cNvPr>
          <p:cNvSpPr txBox="1"/>
          <p:nvPr/>
        </p:nvSpPr>
        <p:spPr>
          <a:xfrm>
            <a:off x="5639095" y="3978092"/>
            <a:ext cx="6249409" cy="2175987"/>
          </a:xfrm>
          <a:prstGeom prst="rect">
            <a:avLst/>
          </a:prstGeom>
        </p:spPr>
        <p:txBody>
          <a:bodyPr vert="horz" wrap="square" lIns="91440" tIns="45720" rIns="91440" bIns="45720" rtlCol="0">
            <a:noAutofit/>
          </a:bodyPr>
          <a:lstStyle/>
          <a:p>
            <a:pPr algn="l">
              <a:lnSpc>
                <a:spcPts val="2160"/>
              </a:lnSpc>
              <a:spcAft>
                <a:spcPts val="50"/>
              </a:spcAft>
            </a:pPr>
            <a:r>
              <a:rPr lang="en-US" b="1" dirty="0">
                <a:latin typeface="Arial" panose="020B0604020202020204" pitchFamily="34" charset="0"/>
                <a:cs typeface="Arial" panose="020B0604020202020204" pitchFamily="34" charset="0"/>
              </a:rPr>
              <a:t>Th fuel cycle already commercially demonstrated</a:t>
            </a:r>
          </a:p>
          <a:p>
            <a:pPr algn="l">
              <a:lnSpc>
                <a:spcPts val="2160"/>
              </a:lnSpc>
              <a:spcAft>
                <a:spcPts val="50"/>
              </a:spcAft>
            </a:pPr>
            <a:endParaRPr lang="en-US" b="1" dirty="0">
              <a:latin typeface="Arial" panose="020B0604020202020204" pitchFamily="34" charset="0"/>
              <a:cs typeface="Arial" panose="020B0604020202020204" pitchFamily="34" charset="0"/>
            </a:endParaRPr>
          </a:p>
          <a:p>
            <a:pPr marL="285750" indent="-285750" algn="l">
              <a:lnSpc>
                <a:spcPts val="2160"/>
              </a:lnSpc>
              <a:spcAft>
                <a:spcPts val="50"/>
              </a:spcAft>
              <a:buFont typeface="Arial" panose="020B0604020202020204" pitchFamily="34" charset="0"/>
              <a:buChar char="•"/>
            </a:pPr>
            <a:r>
              <a:rPr lang="en-US" dirty="0">
                <a:latin typeface="Arial" panose="020B0604020202020204" pitchFamily="34" charset="0"/>
                <a:cs typeface="Arial" panose="020B0604020202020204" pitchFamily="34" charset="0"/>
              </a:rPr>
              <a:t>India: FBTR in operation, more reactors planned</a:t>
            </a:r>
          </a:p>
          <a:p>
            <a:pPr marL="285750" indent="-285750" algn="l">
              <a:lnSpc>
                <a:spcPts val="2160"/>
              </a:lnSpc>
              <a:spcAft>
                <a:spcPts val="50"/>
              </a:spcAft>
              <a:buFont typeface="Arial" panose="020B0604020202020204" pitchFamily="34" charset="0"/>
              <a:buChar char="•"/>
            </a:pPr>
            <a:r>
              <a:rPr lang="en-US" dirty="0">
                <a:latin typeface="Arial" panose="020B0604020202020204" pitchFamily="34" charset="0"/>
                <a:cs typeface="Arial" panose="020B0604020202020204" pitchFamily="34" charset="0"/>
              </a:rPr>
              <a:t>China: TMSR construction complete, startup imminent</a:t>
            </a:r>
          </a:p>
          <a:p>
            <a:pPr marL="285750" indent="-285750" algn="l">
              <a:lnSpc>
                <a:spcPts val="2160"/>
              </a:lnSpc>
              <a:spcAft>
                <a:spcPts val="5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lgn="l">
              <a:lnSpc>
                <a:spcPts val="2160"/>
              </a:lnSpc>
              <a:spcAft>
                <a:spcPts val="50"/>
              </a:spcAft>
            </a:pPr>
            <a:r>
              <a:rPr lang="en-US" i="1" dirty="0">
                <a:latin typeface="Arial" panose="020B0604020202020204" pitchFamily="34" charset="0"/>
                <a:cs typeface="Arial" panose="020B0604020202020204" pitchFamily="34" charset="0"/>
              </a:rPr>
              <a:t>Export of these technologies to NPT signatory non-nuclear weapon states possible, but safeguards will be required</a:t>
            </a:r>
          </a:p>
        </p:txBody>
      </p:sp>
    </p:spTree>
    <p:extLst>
      <p:ext uri="{BB962C8B-B14F-4D97-AF65-F5344CB8AC3E}">
        <p14:creationId xmlns:p14="http://schemas.microsoft.com/office/powerpoint/2010/main" val="2551354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effects of U-232 on enrichment and material attractiveness over time -  ScienceDirect">
            <a:extLst>
              <a:ext uri="{FF2B5EF4-FFF2-40B4-BE49-F238E27FC236}">
                <a16:creationId xmlns:a16="http://schemas.microsoft.com/office/drawing/2014/main" id="{3F2ED6B9-3149-470E-F6CE-05E27F6F1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250" y="2386681"/>
            <a:ext cx="2039672" cy="29055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6C573B-FD9C-79AC-190E-EC1C6A6F4FFA}"/>
              </a:ext>
            </a:extLst>
          </p:cNvPr>
          <p:cNvSpPr>
            <a:spLocks noGrp="1"/>
          </p:cNvSpPr>
          <p:nvPr>
            <p:ph type="title"/>
          </p:nvPr>
        </p:nvSpPr>
        <p:spPr>
          <a:xfrm>
            <a:off x="397764" y="358465"/>
            <a:ext cx="10096500" cy="774779"/>
          </a:xfrm>
        </p:spPr>
        <p:txBody>
          <a:bodyPr>
            <a:normAutofit/>
          </a:bodyPr>
          <a:lstStyle/>
          <a:p>
            <a:r>
              <a:rPr lang="en-US" sz="3600" dirty="0"/>
              <a:t>Mission Relevance: Challenges in Safeguarding </a:t>
            </a:r>
            <a:r>
              <a:rPr lang="en-US" sz="3600" baseline="30000" dirty="0"/>
              <a:t>233</a:t>
            </a:r>
            <a:r>
              <a:rPr lang="en-US" sz="3600" dirty="0"/>
              <a:t>U</a:t>
            </a:r>
          </a:p>
        </p:txBody>
      </p:sp>
      <p:sp>
        <p:nvSpPr>
          <p:cNvPr id="3" name="Slide Number Placeholder 2">
            <a:extLst>
              <a:ext uri="{FF2B5EF4-FFF2-40B4-BE49-F238E27FC236}">
                <a16:creationId xmlns:a16="http://schemas.microsoft.com/office/drawing/2014/main" id="{92515F97-F6CB-CC21-D4DB-DE58493F1469}"/>
              </a:ext>
            </a:extLst>
          </p:cNvPr>
          <p:cNvSpPr>
            <a:spLocks noGrp="1"/>
          </p:cNvSpPr>
          <p:nvPr>
            <p:ph type="sldNum" sz="quarter" idx="4"/>
          </p:nvPr>
        </p:nvSpPr>
        <p:spPr/>
        <p:txBody>
          <a:bodyPr/>
          <a:lstStyle/>
          <a:p>
            <a:fld id="{4FAB73BC-B049-4115-A692-8D63A059BFB8}" type="slidenum">
              <a:rPr lang="en-US" smtClean="0"/>
              <a:pPr/>
              <a:t>3</a:t>
            </a:fld>
            <a:endParaRPr lang="en-US" dirty="0"/>
          </a:p>
        </p:txBody>
      </p:sp>
      <p:pic>
        <p:nvPicPr>
          <p:cNvPr id="4" name="Picture 3">
            <a:extLst>
              <a:ext uri="{FF2B5EF4-FFF2-40B4-BE49-F238E27FC236}">
                <a16:creationId xmlns:a16="http://schemas.microsoft.com/office/drawing/2014/main" id="{CBECAB6B-3AEF-A21B-5992-45312C56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13" y="2966972"/>
            <a:ext cx="3852079" cy="3042858"/>
          </a:xfrm>
          <a:prstGeom prst="rect">
            <a:avLst/>
          </a:prstGeom>
        </p:spPr>
      </p:pic>
      <p:pic>
        <p:nvPicPr>
          <p:cNvPr id="5" name="Picture 4">
            <a:extLst>
              <a:ext uri="{FF2B5EF4-FFF2-40B4-BE49-F238E27FC236}">
                <a16:creationId xmlns:a16="http://schemas.microsoft.com/office/drawing/2014/main" id="{E05CA5FA-E360-1BA2-762C-9A446988C531}"/>
              </a:ext>
            </a:extLst>
          </p:cNvPr>
          <p:cNvPicPr>
            <a:picLocks noChangeAspect="1"/>
          </p:cNvPicPr>
          <p:nvPr/>
        </p:nvPicPr>
        <p:blipFill>
          <a:blip r:embed="rId5"/>
          <a:stretch>
            <a:fillRect/>
          </a:stretch>
        </p:blipFill>
        <p:spPr>
          <a:xfrm>
            <a:off x="6433915" y="1156843"/>
            <a:ext cx="5491447" cy="1737678"/>
          </a:xfrm>
          <a:prstGeom prst="rect">
            <a:avLst/>
          </a:prstGeom>
        </p:spPr>
      </p:pic>
      <p:sp>
        <p:nvSpPr>
          <p:cNvPr id="7" name="Left Brace 6">
            <a:extLst>
              <a:ext uri="{FF2B5EF4-FFF2-40B4-BE49-F238E27FC236}">
                <a16:creationId xmlns:a16="http://schemas.microsoft.com/office/drawing/2014/main" id="{0D08C0E1-E8A3-A796-D251-BAF1231DC57E}"/>
              </a:ext>
            </a:extLst>
          </p:cNvPr>
          <p:cNvSpPr/>
          <p:nvPr/>
        </p:nvSpPr>
        <p:spPr>
          <a:xfrm rot="16200000">
            <a:off x="7057830" y="5022637"/>
            <a:ext cx="187419" cy="747044"/>
          </a:xfrm>
          <a:prstGeom prst="leftBrace">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38D375F0-37FE-C023-274D-B9A48E768B01}"/>
              </a:ext>
            </a:extLst>
          </p:cNvPr>
          <p:cNvSpPr txBox="1"/>
          <p:nvPr/>
        </p:nvSpPr>
        <p:spPr>
          <a:xfrm>
            <a:off x="6587399" y="5565295"/>
            <a:ext cx="1128280" cy="338554"/>
          </a:xfrm>
          <a:prstGeom prst="rect">
            <a:avLst/>
          </a:prstGeom>
          <a:noFill/>
        </p:spPr>
        <p:txBody>
          <a:bodyPr wrap="square" rtlCol="0">
            <a:spAutoFit/>
          </a:bodyPr>
          <a:lstStyle/>
          <a:p>
            <a:r>
              <a:rPr lang="en-US" sz="1600" dirty="0">
                <a:solidFill>
                  <a:srgbClr val="FF0000"/>
                </a:solidFill>
                <a:latin typeface="Arial" panose="020B0604020202020204" pitchFamily="34" charset="0"/>
                <a:cs typeface="Arial" panose="020B0604020202020204" pitchFamily="34" charset="0"/>
              </a:rPr>
              <a:t>2.6 MeV γ</a:t>
            </a:r>
          </a:p>
        </p:txBody>
      </p:sp>
      <p:sp>
        <p:nvSpPr>
          <p:cNvPr id="9" name="Frame 8">
            <a:extLst>
              <a:ext uri="{FF2B5EF4-FFF2-40B4-BE49-F238E27FC236}">
                <a16:creationId xmlns:a16="http://schemas.microsoft.com/office/drawing/2014/main" id="{5B8611B1-1B80-A0A5-A885-6410E6A0C6DC}"/>
              </a:ext>
            </a:extLst>
          </p:cNvPr>
          <p:cNvSpPr/>
          <p:nvPr/>
        </p:nvSpPr>
        <p:spPr>
          <a:xfrm>
            <a:off x="3316782" y="3839466"/>
            <a:ext cx="851338" cy="939547"/>
          </a:xfrm>
          <a:prstGeom prst="frame">
            <a:avLst>
              <a:gd name="adj1" fmla="val 509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FAA790DE-6425-9822-D362-3D403DBCD67B}"/>
              </a:ext>
            </a:extLst>
          </p:cNvPr>
          <p:cNvSpPr txBox="1"/>
          <p:nvPr/>
        </p:nvSpPr>
        <p:spPr>
          <a:xfrm>
            <a:off x="569456" y="1262130"/>
            <a:ext cx="4876558" cy="1575956"/>
          </a:xfrm>
          <a:prstGeom prst="rect">
            <a:avLst/>
          </a:prstGeom>
        </p:spPr>
        <p:txBody>
          <a:bodyPr vert="horz" wrap="square" lIns="91440" tIns="45720" rIns="91440" bIns="45720" rtlCol="0">
            <a:noAutofit/>
          </a:bodyPr>
          <a:lstStyle/>
          <a:p>
            <a:pPr algn="l">
              <a:lnSpc>
                <a:spcPts val="2160"/>
              </a:lnSpc>
              <a:spcAft>
                <a:spcPts val="50"/>
              </a:spcAft>
            </a:pPr>
            <a:r>
              <a:rPr lang="en-US" b="1" dirty="0">
                <a:latin typeface="Arial" panose="020B0604020202020204" pitchFamily="34" charset="0"/>
                <a:cs typeface="Arial" panose="020B0604020202020204" pitchFamily="34" charset="0"/>
              </a:rPr>
              <a:t>IAEA sets conservative significant quantity (SQ) for </a:t>
            </a:r>
            <a:r>
              <a:rPr lang="en-US" b="1" baseline="30000" dirty="0">
                <a:latin typeface="Arial" panose="020B0604020202020204" pitchFamily="34" charset="0"/>
                <a:cs typeface="Arial" panose="020B0604020202020204" pitchFamily="34" charset="0"/>
              </a:rPr>
              <a:t>233</a:t>
            </a:r>
            <a:r>
              <a:rPr lang="en-US" b="1" dirty="0">
                <a:latin typeface="Arial" panose="020B0604020202020204" pitchFamily="34" charset="0"/>
                <a:cs typeface="Arial" panose="020B0604020202020204" pitchFamily="34" charset="0"/>
              </a:rPr>
              <a:t>U</a:t>
            </a:r>
            <a:endParaRPr lang="en-US" dirty="0">
              <a:latin typeface="Arial" panose="020B0604020202020204" pitchFamily="34" charset="0"/>
              <a:cs typeface="Arial" panose="020B0604020202020204" pitchFamily="34" charset="0"/>
            </a:endParaRPr>
          </a:p>
          <a:p>
            <a:pPr marL="285750" indent="-285750" algn="l">
              <a:lnSpc>
                <a:spcPts val="2160"/>
              </a:lnSpc>
              <a:spcAft>
                <a:spcPts val="50"/>
              </a:spcAft>
              <a:buFont typeface="Arial" panose="020B0604020202020204" pitchFamily="34" charset="0"/>
              <a:buChar char="•"/>
            </a:pPr>
            <a:r>
              <a:rPr lang="en-US" dirty="0">
                <a:latin typeface="Arial" panose="020B0604020202020204" pitchFamily="34" charset="0"/>
                <a:cs typeface="Arial" panose="020B0604020202020204" pitchFamily="34" charset="0"/>
              </a:rPr>
              <a:t>8 kg for </a:t>
            </a:r>
            <a:r>
              <a:rPr lang="en-US" baseline="30000" dirty="0">
                <a:latin typeface="Arial" panose="020B0604020202020204" pitchFamily="34" charset="0"/>
                <a:cs typeface="Arial" panose="020B0604020202020204" pitchFamily="34" charset="0"/>
              </a:rPr>
              <a:t>233</a:t>
            </a:r>
            <a:r>
              <a:rPr lang="en-US" dirty="0">
                <a:latin typeface="Arial" panose="020B0604020202020204" pitchFamily="34" charset="0"/>
                <a:cs typeface="Arial" panose="020B0604020202020204" pitchFamily="34" charset="0"/>
              </a:rPr>
              <a:t>U vs. 25 kg for </a:t>
            </a:r>
            <a:r>
              <a:rPr lang="en-US" baseline="30000" dirty="0">
                <a:latin typeface="Arial" panose="020B0604020202020204" pitchFamily="34" charset="0"/>
                <a:cs typeface="Arial" panose="020B0604020202020204" pitchFamily="34" charset="0"/>
              </a:rPr>
              <a:t>235</a:t>
            </a:r>
            <a:r>
              <a:rPr lang="en-US" dirty="0">
                <a:latin typeface="Arial" panose="020B0604020202020204" pitchFamily="34" charset="0"/>
                <a:cs typeface="Arial" panose="020B0604020202020204" pitchFamily="34" charset="0"/>
              </a:rPr>
              <a:t>U</a:t>
            </a:r>
          </a:p>
          <a:p>
            <a:pPr marL="285750" indent="-285750" algn="l">
              <a:lnSpc>
                <a:spcPts val="2160"/>
              </a:lnSpc>
              <a:spcAft>
                <a:spcPts val="50"/>
              </a:spcAft>
              <a:buFont typeface="Arial" panose="020B0604020202020204" pitchFamily="34" charset="0"/>
              <a:buChar char="•"/>
            </a:pPr>
            <a:r>
              <a:rPr lang="en-US" dirty="0">
                <a:latin typeface="Arial" panose="020B0604020202020204" pitchFamily="34" charset="0"/>
                <a:cs typeface="Arial" panose="020B0604020202020204" pitchFamily="34" charset="0"/>
              </a:rPr>
              <a:t>Th fuel cycle designs – </a:t>
            </a:r>
            <a:r>
              <a:rPr lang="en-US" baseline="30000" dirty="0">
                <a:latin typeface="Arial" panose="020B0604020202020204" pitchFamily="34" charset="0"/>
                <a:cs typeface="Arial" panose="020B0604020202020204" pitchFamily="34" charset="0"/>
              </a:rPr>
              <a:t>233</a:t>
            </a:r>
            <a:r>
              <a:rPr lang="en-US" dirty="0">
                <a:latin typeface="Arial" panose="020B0604020202020204" pitchFamily="34" charset="0"/>
                <a:cs typeface="Arial" panose="020B0604020202020204" pitchFamily="34" charset="0"/>
              </a:rPr>
              <a:t>U/</a:t>
            </a:r>
            <a:r>
              <a:rPr lang="en-US" baseline="30000" dirty="0">
                <a:latin typeface="Arial" panose="020B0604020202020204" pitchFamily="34" charset="0"/>
                <a:cs typeface="Arial" panose="020B0604020202020204" pitchFamily="34" charset="0"/>
              </a:rPr>
              <a:t>235</a:t>
            </a:r>
            <a:r>
              <a:rPr lang="en-US" dirty="0">
                <a:latin typeface="Arial" panose="020B0604020202020204" pitchFamily="34" charset="0"/>
                <a:cs typeface="Arial" panose="020B0604020202020204" pitchFamily="34" charset="0"/>
              </a:rPr>
              <a:t>U mixtures</a:t>
            </a:r>
          </a:p>
          <a:p>
            <a:pPr marL="285750" indent="-285750">
              <a:lnSpc>
                <a:spcPts val="2160"/>
              </a:lnSpc>
              <a:spcAft>
                <a:spcPts val="50"/>
              </a:spcAft>
              <a:buFont typeface="Arial" panose="020B0604020202020204" pitchFamily="34" charset="0"/>
              <a:buChar char="•"/>
            </a:pPr>
            <a:r>
              <a:rPr lang="en-US" baseline="30000" dirty="0">
                <a:latin typeface="Arial" panose="020B0604020202020204" pitchFamily="34" charset="0"/>
                <a:cs typeface="Arial" panose="020B0604020202020204" pitchFamily="34" charset="0"/>
              </a:rPr>
              <a:t>233</a:t>
            </a:r>
            <a:r>
              <a:rPr lang="en-US" dirty="0">
                <a:latin typeface="Arial" panose="020B0604020202020204" pitchFamily="34" charset="0"/>
                <a:cs typeface="Arial" panose="020B0604020202020204" pitchFamily="34" charset="0"/>
              </a:rPr>
              <a:t>U &amp; </a:t>
            </a:r>
            <a:r>
              <a:rPr lang="en-US" baseline="30000" dirty="0">
                <a:latin typeface="Arial" panose="020B0604020202020204" pitchFamily="34" charset="0"/>
                <a:cs typeface="Arial" panose="020B0604020202020204" pitchFamily="34" charset="0"/>
              </a:rPr>
              <a:t>235</a:t>
            </a:r>
            <a:r>
              <a:rPr lang="en-US" dirty="0">
                <a:latin typeface="Arial" panose="020B0604020202020204" pitchFamily="34" charset="0"/>
                <a:cs typeface="Arial" panose="020B0604020202020204" pitchFamily="34" charset="0"/>
              </a:rPr>
              <a:t>U must be quantified </a:t>
            </a:r>
            <a:r>
              <a:rPr lang="en-US" i="1" dirty="0">
                <a:latin typeface="Arial" panose="020B0604020202020204" pitchFamily="34" charset="0"/>
                <a:cs typeface="Arial" panose="020B0604020202020204" pitchFamily="34" charset="0"/>
              </a:rPr>
              <a:t>separately</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CB3774A-C85F-1FEF-99AC-2B716FC3726F}"/>
              </a:ext>
            </a:extLst>
          </p:cNvPr>
          <p:cNvSpPr txBox="1"/>
          <p:nvPr/>
        </p:nvSpPr>
        <p:spPr>
          <a:xfrm>
            <a:off x="7525062" y="3167565"/>
            <a:ext cx="4757648" cy="1542455"/>
          </a:xfrm>
          <a:prstGeom prst="rect">
            <a:avLst/>
          </a:prstGeom>
        </p:spPr>
        <p:txBody>
          <a:bodyPr vert="horz" wrap="square" lIns="91440" tIns="45720" rIns="91440" bIns="45720" rtlCol="0">
            <a:noAutofit/>
          </a:bodyPr>
          <a:lstStyle/>
          <a:p>
            <a:pPr algn="l">
              <a:lnSpc>
                <a:spcPts val="2160"/>
              </a:lnSpc>
              <a:spcAft>
                <a:spcPts val="50"/>
              </a:spcAft>
            </a:pPr>
            <a:r>
              <a:rPr lang="en-US" b="1" baseline="30000" dirty="0">
                <a:latin typeface="Arial" panose="020B0604020202020204" pitchFamily="34" charset="0"/>
                <a:cs typeface="Arial" panose="020B0604020202020204" pitchFamily="34" charset="0"/>
              </a:rPr>
              <a:t>232</a:t>
            </a:r>
            <a:r>
              <a:rPr lang="en-US" b="1" dirty="0">
                <a:latin typeface="Arial" panose="020B0604020202020204" pitchFamily="34" charset="0"/>
                <a:cs typeface="Arial" panose="020B0604020202020204" pitchFamily="34" charset="0"/>
              </a:rPr>
              <a:t>U contaminates </a:t>
            </a:r>
            <a:r>
              <a:rPr lang="en-US" b="1" baseline="30000" dirty="0">
                <a:latin typeface="Arial" panose="020B0604020202020204" pitchFamily="34" charset="0"/>
                <a:cs typeface="Arial" panose="020B0604020202020204" pitchFamily="34" charset="0"/>
              </a:rPr>
              <a:t>233</a:t>
            </a:r>
            <a:r>
              <a:rPr lang="en-US" b="1" dirty="0">
                <a:latin typeface="Arial" panose="020B0604020202020204" pitchFamily="34" charset="0"/>
                <a:cs typeface="Arial" panose="020B0604020202020204" pitchFamily="34" charset="0"/>
              </a:rPr>
              <a:t>U</a:t>
            </a:r>
            <a:endParaRPr lang="en-US" baseline="30000" dirty="0">
              <a:latin typeface="Arial" panose="020B0604020202020204" pitchFamily="34" charset="0"/>
              <a:cs typeface="Arial" panose="020B0604020202020204" pitchFamily="34" charset="0"/>
            </a:endParaRPr>
          </a:p>
          <a:p>
            <a:pPr marL="285750" indent="-285750" algn="l">
              <a:lnSpc>
                <a:spcPts val="2160"/>
              </a:lnSpc>
              <a:spcAft>
                <a:spcPts val="50"/>
              </a:spcAft>
              <a:buFont typeface="Arial" panose="020B0604020202020204" pitchFamily="34" charset="0"/>
              <a:buChar char="•"/>
            </a:pPr>
            <a:r>
              <a:rPr lang="en-US" dirty="0">
                <a:latin typeface="Arial" panose="020B0604020202020204" pitchFamily="34" charset="0"/>
                <a:cs typeface="Arial" panose="020B0604020202020204" pitchFamily="34" charset="0"/>
              </a:rPr>
              <a:t>Produced in (n,2n) reactions</a:t>
            </a:r>
          </a:p>
          <a:p>
            <a:pPr marL="285750" indent="-285750" algn="l">
              <a:lnSpc>
                <a:spcPts val="2160"/>
              </a:lnSpc>
              <a:spcAft>
                <a:spcPts val="50"/>
              </a:spcAft>
              <a:buFont typeface="Arial" panose="020B0604020202020204" pitchFamily="34" charset="0"/>
              <a:buChar char="•"/>
            </a:pPr>
            <a:r>
              <a:rPr lang="en-US" dirty="0">
                <a:latin typeface="Arial" panose="020B0604020202020204" pitchFamily="34" charset="0"/>
                <a:cs typeface="Arial" panose="020B0604020202020204" pitchFamily="34" charset="0"/>
              </a:rPr>
              <a:t>Typical concentration ~100-2000 ppm U</a:t>
            </a:r>
          </a:p>
          <a:p>
            <a:pPr marL="285750" indent="-285750" algn="l">
              <a:lnSpc>
                <a:spcPts val="2160"/>
              </a:lnSpc>
              <a:spcAft>
                <a:spcPts val="50"/>
              </a:spcAft>
              <a:buFont typeface="Arial" panose="020B0604020202020204" pitchFamily="34" charset="0"/>
              <a:buChar char="•"/>
            </a:pPr>
            <a:r>
              <a:rPr lang="en-US" baseline="30000" dirty="0">
                <a:latin typeface="Arial" panose="020B0604020202020204" pitchFamily="34" charset="0"/>
                <a:cs typeface="Arial" panose="020B0604020202020204" pitchFamily="34" charset="0"/>
              </a:rPr>
              <a:t>208</a:t>
            </a:r>
            <a:r>
              <a:rPr lang="en-US" dirty="0">
                <a:latin typeface="Arial" panose="020B0604020202020204" pitchFamily="34" charset="0"/>
                <a:cs typeface="Arial" panose="020B0604020202020204" pitchFamily="34" charset="0"/>
              </a:rPr>
              <a:t>Tl decay → 2.6 MeV </a:t>
            </a:r>
            <a:r>
              <a:rPr lang="en-US" dirty="0" err="1">
                <a:latin typeface="Arial" panose="020B0604020202020204" pitchFamily="34" charset="0"/>
                <a:cs typeface="Arial" panose="020B0604020202020204" pitchFamily="34" charset="0"/>
              </a:rPr>
              <a:t>γ</a:t>
            </a:r>
            <a:r>
              <a:rPr lang="en-US" dirty="0">
                <a:latin typeface="Arial" panose="020B0604020202020204" pitchFamily="34" charset="0"/>
                <a:cs typeface="Arial" panose="020B0604020202020204" pitchFamily="34" charset="0"/>
              </a:rPr>
              <a:t>: </a:t>
            </a:r>
            <a:r>
              <a:rPr lang="en-US" b="1" dirty="0">
                <a:solidFill>
                  <a:srgbClr val="FF0000"/>
                </a:solidFill>
                <a:latin typeface="Arial" panose="020B0604020202020204" pitchFamily="34" charset="0"/>
                <a:cs typeface="Arial" panose="020B0604020202020204" pitchFamily="34" charset="0"/>
              </a:rPr>
              <a:t>extreme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γ</a:t>
            </a:r>
            <a:r>
              <a:rPr lang="en-US" dirty="0">
                <a:latin typeface="Arial" panose="020B0604020202020204" pitchFamily="34" charset="0"/>
                <a:cs typeface="Arial" panose="020B0604020202020204" pitchFamily="34" charset="0"/>
              </a:rPr>
              <a:t> environment – </a:t>
            </a:r>
            <a:r>
              <a:rPr lang="en-US" dirty="0">
                <a:solidFill>
                  <a:srgbClr val="FF0000"/>
                </a:solidFill>
                <a:latin typeface="Arial" panose="020B0604020202020204" pitchFamily="34" charset="0"/>
                <a:cs typeface="Arial" panose="020B0604020202020204" pitchFamily="34" charset="0"/>
              </a:rPr>
              <a:t>6.04 Ci/SQ </a:t>
            </a:r>
            <a:r>
              <a:rPr lang="en-US" dirty="0">
                <a:latin typeface="Arial" panose="020B0604020202020204" pitchFamily="34" charset="0"/>
                <a:cs typeface="Arial" panose="020B0604020202020204" pitchFamily="34" charset="0"/>
              </a:rPr>
              <a:t>@ 100 ppm:</a:t>
            </a:r>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020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6B1F-B4CC-4640-A7B7-9D64F34FA692}"/>
              </a:ext>
            </a:extLst>
          </p:cNvPr>
          <p:cNvSpPr>
            <a:spLocks noGrp="1"/>
          </p:cNvSpPr>
          <p:nvPr>
            <p:ph type="title"/>
          </p:nvPr>
        </p:nvSpPr>
        <p:spPr>
          <a:xfrm>
            <a:off x="248720" y="373389"/>
            <a:ext cx="11694560" cy="843139"/>
          </a:xfrm>
        </p:spPr>
        <p:txBody>
          <a:bodyPr>
            <a:normAutofit/>
          </a:bodyPr>
          <a:lstStyle/>
          <a:p>
            <a:r>
              <a:rPr lang="en-US" sz="3800" dirty="0"/>
              <a:t>Technical Approach: Candidate Neutron Signatures of </a:t>
            </a:r>
            <a:r>
              <a:rPr lang="en-US" sz="3800" baseline="30000" dirty="0"/>
              <a:t>233</a:t>
            </a:r>
            <a:r>
              <a:rPr lang="en-US" sz="3800" dirty="0"/>
              <a:t>U</a:t>
            </a:r>
          </a:p>
        </p:txBody>
      </p:sp>
      <p:grpSp>
        <p:nvGrpSpPr>
          <p:cNvPr id="6" name="Group 5">
            <a:extLst>
              <a:ext uri="{FF2B5EF4-FFF2-40B4-BE49-F238E27FC236}">
                <a16:creationId xmlns:a16="http://schemas.microsoft.com/office/drawing/2014/main" id="{17E2ED5F-3FDC-1159-BFA9-5C0413793E0F}"/>
              </a:ext>
            </a:extLst>
          </p:cNvPr>
          <p:cNvGrpSpPr/>
          <p:nvPr/>
        </p:nvGrpSpPr>
        <p:grpSpPr>
          <a:xfrm>
            <a:off x="8062844" y="1460759"/>
            <a:ext cx="3975044" cy="3948379"/>
            <a:chOff x="0" y="2139905"/>
            <a:chExt cx="3975044" cy="3948379"/>
          </a:xfrm>
        </p:grpSpPr>
        <p:pic>
          <p:nvPicPr>
            <p:cNvPr id="7" name="Picture 6">
              <a:extLst>
                <a:ext uri="{FF2B5EF4-FFF2-40B4-BE49-F238E27FC236}">
                  <a16:creationId xmlns:a16="http://schemas.microsoft.com/office/drawing/2014/main" id="{A7E22BC6-3D9E-C697-20D0-32A07E3B9446}"/>
                </a:ext>
              </a:extLst>
            </p:cNvPr>
            <p:cNvPicPr>
              <a:picLocks noChangeAspect="1"/>
            </p:cNvPicPr>
            <p:nvPr/>
          </p:nvPicPr>
          <p:blipFill>
            <a:blip r:embed="rId2"/>
            <a:stretch>
              <a:fillRect/>
            </a:stretch>
          </p:blipFill>
          <p:spPr>
            <a:xfrm>
              <a:off x="0" y="2139905"/>
              <a:ext cx="3975044" cy="2820594"/>
            </a:xfrm>
            <a:prstGeom prst="rect">
              <a:avLst/>
            </a:prstGeom>
          </p:spPr>
        </p:pic>
        <p:sp>
          <p:nvSpPr>
            <p:cNvPr id="8" name="TextBox 7">
              <a:extLst>
                <a:ext uri="{FF2B5EF4-FFF2-40B4-BE49-F238E27FC236}">
                  <a16:creationId xmlns:a16="http://schemas.microsoft.com/office/drawing/2014/main" id="{AB5D7007-FFBF-62BE-F8D8-1CBBD3AECEF6}"/>
                </a:ext>
              </a:extLst>
            </p:cNvPr>
            <p:cNvSpPr txBox="1"/>
            <p:nvPr/>
          </p:nvSpPr>
          <p:spPr>
            <a:xfrm>
              <a:off x="312516" y="5127585"/>
              <a:ext cx="3350011" cy="960699"/>
            </a:xfrm>
            <a:prstGeom prst="rect">
              <a:avLst/>
            </a:prstGeom>
          </p:spPr>
          <p:txBody>
            <a:bodyPr vert="horz" wrap="square" lIns="91440" tIns="45720" rIns="91440" bIns="45720" rtlCol="0">
              <a:noAutofit/>
            </a:bodyPr>
            <a:lstStyle/>
            <a:p>
              <a:pPr algn="l"/>
              <a:r>
                <a:rPr lang="en-US" dirty="0"/>
                <a:t>Delayed neutron time profile: isotope-specific</a:t>
              </a:r>
            </a:p>
          </p:txBody>
        </p:sp>
      </p:grpSp>
      <p:grpSp>
        <p:nvGrpSpPr>
          <p:cNvPr id="9" name="Group 8">
            <a:extLst>
              <a:ext uri="{FF2B5EF4-FFF2-40B4-BE49-F238E27FC236}">
                <a16:creationId xmlns:a16="http://schemas.microsoft.com/office/drawing/2014/main" id="{19F3A619-E6E5-FF3E-46E5-6FC06E9D9601}"/>
              </a:ext>
            </a:extLst>
          </p:cNvPr>
          <p:cNvGrpSpPr/>
          <p:nvPr/>
        </p:nvGrpSpPr>
        <p:grpSpPr>
          <a:xfrm>
            <a:off x="4116946" y="1608111"/>
            <a:ext cx="3649884" cy="3801027"/>
            <a:chOff x="3975044" y="2287256"/>
            <a:chExt cx="3649884" cy="3801027"/>
          </a:xfrm>
        </p:grpSpPr>
        <p:pic>
          <p:nvPicPr>
            <p:cNvPr id="10" name="Picture 9">
              <a:extLst>
                <a:ext uri="{FF2B5EF4-FFF2-40B4-BE49-F238E27FC236}">
                  <a16:creationId xmlns:a16="http://schemas.microsoft.com/office/drawing/2014/main" id="{AF4FB482-F309-931E-703B-B330801C2E2E}"/>
                </a:ext>
              </a:extLst>
            </p:cNvPr>
            <p:cNvPicPr>
              <a:picLocks noChangeAspect="1"/>
            </p:cNvPicPr>
            <p:nvPr/>
          </p:nvPicPr>
          <p:blipFill>
            <a:blip r:embed="rId3"/>
            <a:stretch>
              <a:fillRect/>
            </a:stretch>
          </p:blipFill>
          <p:spPr>
            <a:xfrm>
              <a:off x="3975044" y="2287256"/>
              <a:ext cx="3649884" cy="2525892"/>
            </a:xfrm>
            <a:prstGeom prst="rect">
              <a:avLst/>
            </a:prstGeom>
          </p:spPr>
        </p:pic>
        <p:sp>
          <p:nvSpPr>
            <p:cNvPr id="11" name="TextBox 10">
              <a:extLst>
                <a:ext uri="{FF2B5EF4-FFF2-40B4-BE49-F238E27FC236}">
                  <a16:creationId xmlns:a16="http://schemas.microsoft.com/office/drawing/2014/main" id="{234146B6-EF22-AF63-1C4A-D3E51C9943C2}"/>
                </a:ext>
              </a:extLst>
            </p:cNvPr>
            <p:cNvSpPr txBox="1"/>
            <p:nvPr/>
          </p:nvSpPr>
          <p:spPr>
            <a:xfrm>
              <a:off x="4476881" y="5127584"/>
              <a:ext cx="2646210" cy="960699"/>
            </a:xfrm>
            <a:prstGeom prst="rect">
              <a:avLst/>
            </a:prstGeom>
          </p:spPr>
          <p:txBody>
            <a:bodyPr vert="horz" wrap="square" lIns="91440" tIns="45720" rIns="91440" bIns="45720" rtlCol="0">
              <a:noAutofit/>
            </a:bodyPr>
            <a:lstStyle/>
            <a:p>
              <a:pPr algn="l"/>
              <a:r>
                <a:rPr lang="en-US" dirty="0"/>
                <a:t>Differential die-away:</a:t>
              </a:r>
            </a:p>
            <a:p>
              <a:pPr algn="l"/>
              <a:r>
                <a:rPr lang="en-US" dirty="0"/>
                <a:t>Indicates fissile material</a:t>
              </a:r>
            </a:p>
          </p:txBody>
        </p:sp>
      </p:grpSp>
      <p:grpSp>
        <p:nvGrpSpPr>
          <p:cNvPr id="12" name="Group 11">
            <a:extLst>
              <a:ext uri="{FF2B5EF4-FFF2-40B4-BE49-F238E27FC236}">
                <a16:creationId xmlns:a16="http://schemas.microsoft.com/office/drawing/2014/main" id="{4F8645CE-5C67-6E2F-C450-49B22DCF8503}"/>
              </a:ext>
            </a:extLst>
          </p:cNvPr>
          <p:cNvGrpSpPr/>
          <p:nvPr/>
        </p:nvGrpSpPr>
        <p:grpSpPr>
          <a:xfrm>
            <a:off x="88556" y="1300071"/>
            <a:ext cx="3975044" cy="4109067"/>
            <a:chOff x="8058460" y="1979216"/>
            <a:chExt cx="3975044" cy="4109067"/>
          </a:xfrm>
        </p:grpSpPr>
        <p:pic>
          <p:nvPicPr>
            <p:cNvPr id="13" name="Graphic 12">
              <a:extLst>
                <a:ext uri="{FF2B5EF4-FFF2-40B4-BE49-F238E27FC236}">
                  <a16:creationId xmlns:a16="http://schemas.microsoft.com/office/drawing/2014/main" id="{DD1C57D8-A9A7-9593-887F-CCC53B99EC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58460" y="1979216"/>
              <a:ext cx="3975044" cy="2981283"/>
            </a:xfrm>
            <a:prstGeom prst="rect">
              <a:avLst/>
            </a:prstGeom>
          </p:spPr>
        </p:pic>
        <p:sp>
          <p:nvSpPr>
            <p:cNvPr id="14" name="TextBox 13">
              <a:extLst>
                <a:ext uri="{FF2B5EF4-FFF2-40B4-BE49-F238E27FC236}">
                  <a16:creationId xmlns:a16="http://schemas.microsoft.com/office/drawing/2014/main" id="{D371CD14-AECC-B68B-A598-35738ED5F05C}"/>
                </a:ext>
              </a:extLst>
            </p:cNvPr>
            <p:cNvSpPr txBox="1"/>
            <p:nvPr/>
          </p:nvSpPr>
          <p:spPr>
            <a:xfrm>
              <a:off x="8438774" y="5127584"/>
              <a:ext cx="3350011" cy="960699"/>
            </a:xfrm>
            <a:prstGeom prst="rect">
              <a:avLst/>
            </a:prstGeom>
          </p:spPr>
          <p:txBody>
            <a:bodyPr vert="horz" wrap="square" lIns="91440" tIns="45720" rIns="91440" bIns="45720" rtlCol="0">
              <a:noAutofit/>
            </a:bodyPr>
            <a:lstStyle/>
            <a:p>
              <a:pPr algn="l"/>
              <a:r>
                <a:rPr lang="en-US" dirty="0"/>
                <a:t>Fast neutron spectroscopy:</a:t>
              </a:r>
            </a:p>
            <a:p>
              <a:pPr algn="l"/>
              <a:r>
                <a:rPr lang="en-US" dirty="0"/>
                <a:t>Distinguish between fission &amp; non-fission neutrons</a:t>
              </a:r>
            </a:p>
          </p:txBody>
        </p:sp>
      </p:grpSp>
      <p:sp>
        <p:nvSpPr>
          <p:cNvPr id="15" name="TextBox 14">
            <a:extLst>
              <a:ext uri="{FF2B5EF4-FFF2-40B4-BE49-F238E27FC236}">
                <a16:creationId xmlns:a16="http://schemas.microsoft.com/office/drawing/2014/main" id="{3E07E23B-5E68-A6CA-B55F-BE0CD2E1CA9E}"/>
              </a:ext>
            </a:extLst>
          </p:cNvPr>
          <p:cNvSpPr txBox="1"/>
          <p:nvPr/>
        </p:nvSpPr>
        <p:spPr>
          <a:xfrm>
            <a:off x="1287151" y="2032881"/>
            <a:ext cx="2829795" cy="284668"/>
          </a:xfrm>
          <a:prstGeom prst="rect">
            <a:avLst/>
          </a:prstGeom>
        </p:spPr>
        <p:txBody>
          <a:bodyPr vert="horz" wrap="none" lIns="91440" tIns="45720" rIns="91440" bIns="45720" rtlCol="0">
            <a:noAutofit/>
          </a:bodyPr>
          <a:lstStyle/>
          <a:p>
            <a:pPr algn="l"/>
            <a:r>
              <a:rPr lang="en-US" sz="1400" dirty="0"/>
              <a:t>Simulation (</a:t>
            </a:r>
            <a:r>
              <a:rPr lang="en-US" sz="1400" baseline="30000" dirty="0"/>
              <a:t>4</a:t>
            </a:r>
            <a:r>
              <a:rPr lang="en-US" sz="1400" dirty="0"/>
              <a:t>He detector)</a:t>
            </a:r>
          </a:p>
        </p:txBody>
      </p:sp>
    </p:spTree>
    <p:extLst>
      <p:ext uri="{BB962C8B-B14F-4D97-AF65-F5344CB8AC3E}">
        <p14:creationId xmlns:p14="http://schemas.microsoft.com/office/powerpoint/2010/main" val="2863413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D21D-6CFC-7F20-EE98-324B9A162A33}"/>
              </a:ext>
            </a:extLst>
          </p:cNvPr>
          <p:cNvSpPr>
            <a:spLocks noGrp="1"/>
          </p:cNvSpPr>
          <p:nvPr>
            <p:ph type="title"/>
          </p:nvPr>
        </p:nvSpPr>
        <p:spPr/>
        <p:txBody>
          <a:bodyPr/>
          <a:lstStyle/>
          <a:p>
            <a:r>
              <a:rPr lang="en-US" dirty="0"/>
              <a:t>Selection of Detectors</a:t>
            </a:r>
          </a:p>
        </p:txBody>
      </p:sp>
      <p:pic>
        <p:nvPicPr>
          <p:cNvPr id="4" name="Picture 3">
            <a:extLst>
              <a:ext uri="{FF2B5EF4-FFF2-40B4-BE49-F238E27FC236}">
                <a16:creationId xmlns:a16="http://schemas.microsoft.com/office/drawing/2014/main" id="{3AD2B428-425A-3AA4-E5C0-391325E4927F}"/>
              </a:ext>
            </a:extLst>
          </p:cNvPr>
          <p:cNvPicPr>
            <a:picLocks noChangeAspect="1"/>
          </p:cNvPicPr>
          <p:nvPr/>
        </p:nvPicPr>
        <p:blipFill>
          <a:blip r:embed="rId2"/>
          <a:stretch>
            <a:fillRect/>
          </a:stretch>
        </p:blipFill>
        <p:spPr>
          <a:xfrm>
            <a:off x="960807" y="1325563"/>
            <a:ext cx="4450687" cy="3261102"/>
          </a:xfrm>
          <a:prstGeom prst="rect">
            <a:avLst/>
          </a:prstGeom>
        </p:spPr>
      </p:pic>
      <p:pic>
        <p:nvPicPr>
          <p:cNvPr id="5" name="Picture 4">
            <a:extLst>
              <a:ext uri="{FF2B5EF4-FFF2-40B4-BE49-F238E27FC236}">
                <a16:creationId xmlns:a16="http://schemas.microsoft.com/office/drawing/2014/main" id="{95A96652-8B79-38DE-1CE7-2AC83CEA7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951" y="890840"/>
            <a:ext cx="2798920" cy="3703531"/>
          </a:xfrm>
          <a:prstGeom prst="rect">
            <a:avLst/>
          </a:prstGeom>
        </p:spPr>
      </p:pic>
      <p:sp>
        <p:nvSpPr>
          <p:cNvPr id="6" name="TextBox 5">
            <a:extLst>
              <a:ext uri="{FF2B5EF4-FFF2-40B4-BE49-F238E27FC236}">
                <a16:creationId xmlns:a16="http://schemas.microsoft.com/office/drawing/2014/main" id="{F7FC3557-367F-70A2-DDD5-D2F7852E7213}"/>
              </a:ext>
            </a:extLst>
          </p:cNvPr>
          <p:cNvSpPr txBox="1"/>
          <p:nvPr/>
        </p:nvSpPr>
        <p:spPr>
          <a:xfrm>
            <a:off x="1133947" y="4763823"/>
            <a:ext cx="4104409" cy="1049482"/>
          </a:xfrm>
          <a:prstGeom prst="rect">
            <a:avLst/>
          </a:prstGeom>
        </p:spPr>
        <p:txBody>
          <a:bodyPr vert="horz" wrap="square" lIns="91440" tIns="45720" rIns="91440" bIns="45720" rtlCol="0">
            <a:noAutofit/>
          </a:bodyPr>
          <a:lstStyle/>
          <a:p>
            <a:pPr algn="ctr"/>
            <a:r>
              <a:rPr lang="en-US" sz="2000" b="1" dirty="0" err="1">
                <a:latin typeface="Arial" panose="020B0604020202020204" pitchFamily="34" charset="0"/>
                <a:cs typeface="Arial" panose="020B0604020202020204" pitchFamily="34" charset="0"/>
              </a:rPr>
              <a:t>Arktis</a:t>
            </a:r>
            <a:r>
              <a:rPr lang="en-US" sz="2000" b="1" dirty="0">
                <a:latin typeface="Arial" panose="020B0604020202020204" pitchFamily="34" charset="0"/>
                <a:cs typeface="Arial" panose="020B0604020202020204" pitchFamily="34" charset="0"/>
              </a:rPr>
              <a:t> S670 </a:t>
            </a:r>
            <a:r>
              <a:rPr lang="en-US" sz="2000" b="1" baseline="30000" dirty="0">
                <a:latin typeface="Arial" panose="020B0604020202020204" pitchFamily="34" charset="0"/>
                <a:cs typeface="Arial" panose="020B0604020202020204" pitchFamily="34" charset="0"/>
              </a:rPr>
              <a:t>4</a:t>
            </a:r>
            <a:r>
              <a:rPr lang="en-US" sz="2000" b="1" dirty="0">
                <a:latin typeface="Arial" panose="020B0604020202020204" pitchFamily="34" charset="0"/>
                <a:cs typeface="Arial" panose="020B0604020202020204" pitchFamily="34" charset="0"/>
              </a:rPr>
              <a:t>He detector</a:t>
            </a:r>
          </a:p>
          <a:p>
            <a:pPr algn="ctr"/>
            <a:r>
              <a:rPr lang="en-US" sz="2000" dirty="0">
                <a:latin typeface="Arial" panose="020B0604020202020204" pitchFamily="34" charset="0"/>
                <a:cs typeface="Arial" panose="020B0604020202020204" pitchFamily="34" charset="0"/>
              </a:rPr>
              <a:t>Insensitive to </a:t>
            </a:r>
            <a:r>
              <a:rPr lang="en-US" sz="2000" dirty="0" err="1">
                <a:latin typeface="Arial" panose="020B0604020202020204" pitchFamily="34" charset="0"/>
                <a:cs typeface="Arial" panose="020B0604020202020204" pitchFamily="34" charset="0"/>
              </a:rPr>
              <a:t>γ</a:t>
            </a:r>
            <a:r>
              <a:rPr lang="en-US" sz="2000" dirty="0">
                <a:latin typeface="Arial" panose="020B0604020202020204" pitchFamily="34" charset="0"/>
                <a:cs typeface="Arial" panose="020B0604020202020204" pitchFamily="34" charset="0"/>
              </a:rPr>
              <a:t>-rays</a:t>
            </a:r>
          </a:p>
          <a:p>
            <a:pPr algn="ctr"/>
            <a:r>
              <a:rPr lang="en-US" sz="2000" dirty="0">
                <a:latin typeface="Arial" panose="020B0604020202020204" pitchFamily="34" charset="0"/>
                <a:cs typeface="Arial" panose="020B0604020202020204" pitchFamily="34" charset="0"/>
              </a:rPr>
              <a:t>Sensitive to neutron spectrum</a:t>
            </a:r>
          </a:p>
        </p:txBody>
      </p:sp>
      <p:sp>
        <p:nvSpPr>
          <p:cNvPr id="7" name="TextBox 6">
            <a:extLst>
              <a:ext uri="{FF2B5EF4-FFF2-40B4-BE49-F238E27FC236}">
                <a16:creationId xmlns:a16="http://schemas.microsoft.com/office/drawing/2014/main" id="{392E3B58-83D6-AAC4-4EB7-426E87AAAAA0}"/>
              </a:ext>
            </a:extLst>
          </p:cNvPr>
          <p:cNvSpPr txBox="1"/>
          <p:nvPr/>
        </p:nvSpPr>
        <p:spPr>
          <a:xfrm>
            <a:off x="6434095" y="4763823"/>
            <a:ext cx="4808633" cy="1049482"/>
          </a:xfrm>
          <a:prstGeom prst="rect">
            <a:avLst/>
          </a:prstGeom>
        </p:spPr>
        <p:txBody>
          <a:bodyPr vert="horz" wrap="square" lIns="91440" tIns="45720" rIns="91440" bIns="45720" rtlCol="0">
            <a:noAutofit/>
          </a:bodyPr>
          <a:lstStyle/>
          <a:p>
            <a:pPr algn="ctr"/>
            <a:r>
              <a:rPr lang="en-US" sz="2000" b="1" dirty="0">
                <a:latin typeface="Arial" panose="020B0604020202020204" pitchFamily="34" charset="0"/>
                <a:cs typeface="Arial" panose="020B0604020202020204" pitchFamily="34" charset="0"/>
              </a:rPr>
              <a:t>MC-15 </a:t>
            </a:r>
            <a:r>
              <a:rPr lang="en-US" sz="2000" b="1" baseline="30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He detectors</a:t>
            </a:r>
          </a:p>
          <a:p>
            <a:pPr algn="ctr"/>
            <a:r>
              <a:rPr lang="en-US" sz="2000" dirty="0">
                <a:latin typeface="Arial" panose="020B0604020202020204" pitchFamily="34" charset="0"/>
                <a:cs typeface="Arial" panose="020B0604020202020204" pitchFamily="34" charset="0"/>
              </a:rPr>
              <a:t>Insensitive to </a:t>
            </a:r>
            <a:r>
              <a:rPr lang="en-US" sz="2000" dirty="0" err="1">
                <a:latin typeface="Arial" panose="020B0604020202020204" pitchFamily="34" charset="0"/>
                <a:cs typeface="Arial" panose="020B0604020202020204" pitchFamily="34" charset="0"/>
              </a:rPr>
              <a:t>γ</a:t>
            </a:r>
            <a:r>
              <a:rPr lang="en-US" sz="2000" dirty="0">
                <a:latin typeface="Arial" panose="020B0604020202020204" pitchFamily="34" charset="0"/>
                <a:cs typeface="Arial" panose="020B0604020202020204" pitchFamily="34" charset="0"/>
              </a:rPr>
              <a:t>-rays</a:t>
            </a:r>
          </a:p>
          <a:p>
            <a:pPr algn="ctr"/>
            <a:r>
              <a:rPr lang="en-US" sz="2000" dirty="0">
                <a:latin typeface="Arial" panose="020B0604020202020204" pitchFamily="34" charset="0"/>
                <a:cs typeface="Arial" panose="020B0604020202020204" pitchFamily="34" charset="0"/>
              </a:rPr>
              <a:t>High-efficiency thermal neutron detector</a:t>
            </a:r>
          </a:p>
        </p:txBody>
      </p:sp>
    </p:spTree>
    <p:extLst>
      <p:ext uri="{BB962C8B-B14F-4D97-AF65-F5344CB8AC3E}">
        <p14:creationId xmlns:p14="http://schemas.microsoft.com/office/powerpoint/2010/main" val="3666567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2B2AC-979A-6438-B41E-71556BC81D05}"/>
              </a:ext>
            </a:extLst>
          </p:cNvPr>
          <p:cNvSpPr>
            <a:spLocks noGrp="1"/>
          </p:cNvSpPr>
          <p:nvPr>
            <p:ph type="title"/>
          </p:nvPr>
        </p:nvSpPr>
        <p:spPr/>
        <p:txBody>
          <a:bodyPr/>
          <a:lstStyle/>
          <a:p>
            <a:r>
              <a:rPr lang="en-US" dirty="0"/>
              <a:t>Experimental Overview</a:t>
            </a:r>
          </a:p>
        </p:txBody>
      </p:sp>
      <p:grpSp>
        <p:nvGrpSpPr>
          <p:cNvPr id="18" name="Group 17">
            <a:extLst>
              <a:ext uri="{FF2B5EF4-FFF2-40B4-BE49-F238E27FC236}">
                <a16:creationId xmlns:a16="http://schemas.microsoft.com/office/drawing/2014/main" id="{F27B0198-A454-71D4-C6D0-1C81737A50C1}"/>
              </a:ext>
            </a:extLst>
          </p:cNvPr>
          <p:cNvGrpSpPr/>
          <p:nvPr/>
        </p:nvGrpSpPr>
        <p:grpSpPr>
          <a:xfrm>
            <a:off x="0" y="1325563"/>
            <a:ext cx="5584175" cy="4661276"/>
            <a:chOff x="-356293" y="1136279"/>
            <a:chExt cx="5893755" cy="4990556"/>
          </a:xfrm>
        </p:grpSpPr>
        <p:pic>
          <p:nvPicPr>
            <p:cNvPr id="19" name="Picture 18">
              <a:extLst>
                <a:ext uri="{FF2B5EF4-FFF2-40B4-BE49-F238E27FC236}">
                  <a16:creationId xmlns:a16="http://schemas.microsoft.com/office/drawing/2014/main" id="{6AAF02D3-97C4-38FF-85A5-94B0118C1118}"/>
                </a:ext>
              </a:extLst>
            </p:cNvPr>
            <p:cNvPicPr>
              <a:picLocks noChangeAspect="1"/>
            </p:cNvPicPr>
            <p:nvPr/>
          </p:nvPicPr>
          <p:blipFill rotWithShape="1">
            <a:blip r:embed="rId2"/>
            <a:srcRect l="23514" t="11019" r="11065" b="27825"/>
            <a:stretch/>
          </p:blipFill>
          <p:spPr>
            <a:xfrm>
              <a:off x="1367656" y="2057626"/>
              <a:ext cx="4169806" cy="2923480"/>
            </a:xfrm>
            <a:prstGeom prst="rect">
              <a:avLst/>
            </a:prstGeom>
          </p:spPr>
        </p:pic>
        <p:sp>
          <p:nvSpPr>
            <p:cNvPr id="20" name="TextBox 19">
              <a:extLst>
                <a:ext uri="{FF2B5EF4-FFF2-40B4-BE49-F238E27FC236}">
                  <a16:creationId xmlns:a16="http://schemas.microsoft.com/office/drawing/2014/main" id="{65852B56-8436-7414-9410-DAECDC815F59}"/>
                </a:ext>
              </a:extLst>
            </p:cNvPr>
            <p:cNvSpPr txBox="1"/>
            <p:nvPr/>
          </p:nvSpPr>
          <p:spPr>
            <a:xfrm>
              <a:off x="-215312" y="1136279"/>
              <a:ext cx="2446888" cy="683683"/>
            </a:xfrm>
            <a:prstGeom prst="rect">
              <a:avLst/>
            </a:prstGeom>
            <a:noFill/>
          </p:spPr>
          <p:txBody>
            <a:bodyPr wrap="square" rtlCol="0">
              <a:spAutoFit/>
            </a:bodyPr>
            <a:lstStyle/>
            <a:p>
              <a:pPr>
                <a:lnSpc>
                  <a:spcPts val="2160"/>
                </a:lnSpc>
                <a:spcAft>
                  <a:spcPts val="800"/>
                </a:spcAft>
              </a:pPr>
              <a:r>
                <a:rPr lang="en-US" dirty="0" err="1">
                  <a:latin typeface="Arial" panose="020B0604020202020204" pitchFamily="34" charset="0"/>
                  <a:cs typeface="Arial" panose="020B0604020202020204" pitchFamily="34" charset="0"/>
                </a:rPr>
                <a:t>Thermo</a:t>
              </a:r>
              <a:r>
                <a:rPr lang="en-US" dirty="0">
                  <a:latin typeface="Arial" panose="020B0604020202020204" pitchFamily="34" charset="0"/>
                  <a:cs typeface="Arial" panose="020B0604020202020204" pitchFamily="34" charset="0"/>
                </a:rPr>
                <a:t> Scientific P211 D-T generator</a:t>
              </a:r>
            </a:p>
          </p:txBody>
        </p:sp>
        <p:sp>
          <p:nvSpPr>
            <p:cNvPr id="21" name="TextBox 20">
              <a:extLst>
                <a:ext uri="{FF2B5EF4-FFF2-40B4-BE49-F238E27FC236}">
                  <a16:creationId xmlns:a16="http://schemas.microsoft.com/office/drawing/2014/main" id="{2A79FE6A-ED16-50DD-C9A4-899A96E5A031}"/>
                </a:ext>
              </a:extLst>
            </p:cNvPr>
            <p:cNvSpPr txBox="1"/>
            <p:nvPr/>
          </p:nvSpPr>
          <p:spPr>
            <a:xfrm>
              <a:off x="-356293" y="5434846"/>
              <a:ext cx="5773941" cy="69198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AT-400R container: 36 Zero Power Reactor (ZPR) plates, 33 g </a:t>
              </a:r>
              <a:r>
                <a:rPr lang="en-US" baseline="30000" dirty="0">
                  <a:latin typeface="Arial" panose="020B0604020202020204" pitchFamily="34" charset="0"/>
                  <a:cs typeface="Arial" panose="020B0604020202020204" pitchFamily="34" charset="0"/>
                </a:rPr>
                <a:t>233</a:t>
              </a:r>
              <a:r>
                <a:rPr lang="en-US" dirty="0">
                  <a:latin typeface="Arial" panose="020B0604020202020204" pitchFamily="34" charset="0"/>
                  <a:cs typeface="Arial" panose="020B0604020202020204" pitchFamily="34" charset="0"/>
                </a:rPr>
                <a:t>U</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O</a:t>
              </a:r>
              <a:r>
                <a:rPr lang="en-US" baseline="-25000" dirty="0">
                  <a:latin typeface="Arial" panose="020B0604020202020204" pitchFamily="34" charset="0"/>
                  <a:cs typeface="Arial" panose="020B0604020202020204" pitchFamily="34" charset="0"/>
                </a:rPr>
                <a:t>8</a:t>
              </a:r>
              <a:r>
                <a:rPr lang="en-US" dirty="0">
                  <a:latin typeface="Arial" panose="020B0604020202020204" pitchFamily="34" charset="0"/>
                  <a:cs typeface="Arial" panose="020B0604020202020204" pitchFamily="34" charset="0"/>
                </a:rPr>
                <a:t> / plate; lined with 1.25” lead</a:t>
              </a:r>
              <a:endParaRPr lang="en-US" dirty="0"/>
            </a:p>
          </p:txBody>
        </p:sp>
        <p:cxnSp>
          <p:nvCxnSpPr>
            <p:cNvPr id="22" name="Straight Arrow Connector 21">
              <a:extLst>
                <a:ext uri="{FF2B5EF4-FFF2-40B4-BE49-F238E27FC236}">
                  <a16:creationId xmlns:a16="http://schemas.microsoft.com/office/drawing/2014/main" id="{A34B24D1-FE7E-2231-4075-32B321BC559A}"/>
                </a:ext>
              </a:extLst>
            </p:cNvPr>
            <p:cNvCxnSpPr>
              <a:cxnSpLocks/>
              <a:stCxn id="20" idx="2"/>
            </p:cNvCxnSpPr>
            <p:nvPr/>
          </p:nvCxnSpPr>
          <p:spPr>
            <a:xfrm>
              <a:off x="1008133" y="1819962"/>
              <a:ext cx="1466775" cy="19897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D5DE2FB-B0DD-183C-5EEE-7748D82DE130}"/>
                </a:ext>
              </a:extLst>
            </p:cNvPr>
            <p:cNvCxnSpPr>
              <a:cxnSpLocks/>
            </p:cNvCxnSpPr>
            <p:nvPr/>
          </p:nvCxnSpPr>
          <p:spPr>
            <a:xfrm flipV="1">
              <a:off x="1741520" y="4034483"/>
              <a:ext cx="1354508" cy="14124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54316DB6-2028-8E34-FA8E-1DC24CD2A557}"/>
              </a:ext>
            </a:extLst>
          </p:cNvPr>
          <p:cNvGrpSpPr/>
          <p:nvPr/>
        </p:nvGrpSpPr>
        <p:grpSpPr>
          <a:xfrm>
            <a:off x="5525448" y="1964136"/>
            <a:ext cx="5972677" cy="4157330"/>
            <a:chOff x="4934837" y="2901497"/>
            <a:chExt cx="5913290" cy="3726782"/>
          </a:xfrm>
        </p:grpSpPr>
        <p:pic>
          <p:nvPicPr>
            <p:cNvPr id="25" name="Content Placeholder 4">
              <a:extLst>
                <a:ext uri="{FF2B5EF4-FFF2-40B4-BE49-F238E27FC236}">
                  <a16:creationId xmlns:a16="http://schemas.microsoft.com/office/drawing/2014/main" id="{4F447B52-5492-1C9D-D70A-8BE665E2B05D}"/>
                </a:ext>
              </a:extLst>
            </p:cNvPr>
            <p:cNvPicPr>
              <a:picLocks noChangeAspect="1"/>
            </p:cNvPicPr>
            <p:nvPr/>
          </p:nvPicPr>
          <p:blipFill rotWithShape="1">
            <a:blip r:embed="rId3"/>
            <a:srcRect l="11084" r="33151" b="28544"/>
            <a:stretch/>
          </p:blipFill>
          <p:spPr>
            <a:xfrm>
              <a:off x="7842816" y="2901497"/>
              <a:ext cx="3005311" cy="2888221"/>
            </a:xfrm>
            <a:prstGeom prst="rect">
              <a:avLst/>
            </a:prstGeom>
          </p:spPr>
        </p:pic>
        <p:sp>
          <p:nvSpPr>
            <p:cNvPr id="26" name="TextBox 25">
              <a:extLst>
                <a:ext uri="{FF2B5EF4-FFF2-40B4-BE49-F238E27FC236}">
                  <a16:creationId xmlns:a16="http://schemas.microsoft.com/office/drawing/2014/main" id="{63197382-EA12-4809-0BB4-B1EADE07141B}"/>
                </a:ext>
              </a:extLst>
            </p:cNvPr>
            <p:cNvSpPr txBox="1"/>
            <p:nvPr/>
          </p:nvSpPr>
          <p:spPr>
            <a:xfrm>
              <a:off x="5517353" y="3294999"/>
              <a:ext cx="2324628" cy="82770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 x </a:t>
              </a:r>
              <a:r>
                <a:rPr lang="en-US" dirty="0" err="1">
                  <a:latin typeface="Arial" panose="020B0604020202020204" pitchFamily="34" charset="0"/>
                  <a:cs typeface="Arial" panose="020B0604020202020204" pitchFamily="34" charset="0"/>
                </a:rPr>
                <a:t>Arktis</a:t>
              </a:r>
              <a:r>
                <a:rPr lang="en-US" dirty="0">
                  <a:latin typeface="Arial" panose="020B0604020202020204" pitchFamily="34" charset="0"/>
                  <a:cs typeface="Arial" panose="020B0604020202020204" pitchFamily="34" charset="0"/>
                </a:rPr>
                <a:t> S670 </a:t>
              </a:r>
              <a:r>
                <a:rPr lang="en-US" baseline="30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He fast neutron detector</a:t>
              </a:r>
              <a:r>
                <a:rPr lang="en-US" baseline="30000" dirty="0">
                  <a:latin typeface="Arial" panose="020B0604020202020204" pitchFamily="34" charset="0"/>
                  <a:cs typeface="Arial" panose="020B0604020202020204" pitchFamily="34" charset="0"/>
                </a:rPr>
                <a:t>1</a:t>
              </a:r>
              <a:endParaRPr lang="en-US" dirty="0"/>
            </a:p>
          </p:txBody>
        </p:sp>
        <p:sp>
          <p:nvSpPr>
            <p:cNvPr id="27" name="TextBox 26">
              <a:extLst>
                <a:ext uri="{FF2B5EF4-FFF2-40B4-BE49-F238E27FC236}">
                  <a16:creationId xmlns:a16="http://schemas.microsoft.com/office/drawing/2014/main" id="{87170935-2674-CC5E-14AB-38DD047518C7}"/>
                </a:ext>
              </a:extLst>
            </p:cNvPr>
            <p:cNvSpPr txBox="1"/>
            <p:nvPr/>
          </p:nvSpPr>
          <p:spPr>
            <a:xfrm>
              <a:off x="8262910" y="5981948"/>
              <a:ext cx="2585217"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 x MC-15 </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He thermal neutron detectors</a:t>
              </a:r>
              <a:endParaRPr lang="en-US" dirty="0"/>
            </a:p>
          </p:txBody>
        </p:sp>
        <p:cxnSp>
          <p:nvCxnSpPr>
            <p:cNvPr id="28" name="Straight Arrow Connector 27">
              <a:extLst>
                <a:ext uri="{FF2B5EF4-FFF2-40B4-BE49-F238E27FC236}">
                  <a16:creationId xmlns:a16="http://schemas.microsoft.com/office/drawing/2014/main" id="{432AB64E-18A3-93B8-EE96-0E62D615581A}"/>
                </a:ext>
              </a:extLst>
            </p:cNvPr>
            <p:cNvCxnSpPr>
              <a:cxnSpLocks/>
              <a:stCxn id="26" idx="2"/>
            </p:cNvCxnSpPr>
            <p:nvPr/>
          </p:nvCxnSpPr>
          <p:spPr>
            <a:xfrm>
              <a:off x="6679667" y="4122706"/>
              <a:ext cx="3409106" cy="2885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ED28B87-9890-FD5D-0B1B-2063F9A65546}"/>
                </a:ext>
              </a:extLst>
            </p:cNvPr>
            <p:cNvCxnSpPr>
              <a:cxnSpLocks/>
            </p:cNvCxnSpPr>
            <p:nvPr/>
          </p:nvCxnSpPr>
          <p:spPr>
            <a:xfrm flipH="1" flipV="1">
              <a:off x="8735923" y="5081577"/>
              <a:ext cx="609548" cy="8567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C290991-5402-19B8-684B-19E07A491DC7}"/>
                </a:ext>
              </a:extLst>
            </p:cNvPr>
            <p:cNvSpPr txBox="1"/>
            <p:nvPr/>
          </p:nvSpPr>
          <p:spPr>
            <a:xfrm>
              <a:off x="4934837" y="5787489"/>
              <a:ext cx="2450196" cy="744936"/>
            </a:xfrm>
            <a:prstGeom prst="rect">
              <a:avLst/>
            </a:prstGeom>
            <a:noFill/>
          </p:spPr>
          <p:txBody>
            <a:bodyPr wrap="square">
              <a:spAutoFit/>
            </a:bodyPr>
            <a:lstStyle/>
            <a:p>
              <a:pPr algn="l"/>
              <a:r>
                <a:rPr lang="en-US" sz="1600" i="0" baseline="30000" dirty="0">
                  <a:solidFill>
                    <a:srgbClr val="0070C0"/>
                  </a:solidFill>
                  <a:effectLst/>
                  <a:latin typeface="Arial" panose="020B0604020202020204" pitchFamily="34" charset="0"/>
                  <a:cs typeface="Arial" panose="020B0604020202020204" pitchFamily="34" charset="0"/>
                </a:rPr>
                <a:t>1</a:t>
              </a:r>
              <a:r>
                <a:rPr lang="en-US" sz="1600" i="0" dirty="0">
                  <a:solidFill>
                    <a:srgbClr val="0070C0"/>
                  </a:solidFill>
                  <a:effectLst/>
                  <a:latin typeface="Arial" panose="020B0604020202020204" pitchFamily="34" charset="0"/>
                  <a:cs typeface="Arial" panose="020B0604020202020204" pitchFamily="34" charset="0"/>
                </a:rPr>
                <a:t>O. F. </a:t>
              </a:r>
              <a:r>
                <a:rPr lang="en-US" sz="1600" i="0" dirty="0" err="1">
                  <a:solidFill>
                    <a:srgbClr val="0070C0"/>
                  </a:solidFill>
                  <a:effectLst/>
                  <a:latin typeface="Arial" panose="020B0604020202020204" pitchFamily="34" charset="0"/>
                  <a:cs typeface="Arial" panose="020B0604020202020204" pitchFamily="34" charset="0"/>
                </a:rPr>
                <a:t>Searfus</a:t>
              </a:r>
              <a:r>
                <a:rPr lang="en-US" sz="1600" i="0" dirty="0">
                  <a:solidFill>
                    <a:srgbClr val="0070C0"/>
                  </a:solidFill>
                  <a:effectLst/>
                  <a:latin typeface="Arial" panose="020B0604020202020204" pitchFamily="34" charset="0"/>
                  <a:cs typeface="Arial" panose="020B0604020202020204" pitchFamily="34" charset="0"/>
                </a:rPr>
                <a:t>, K. </a:t>
              </a:r>
              <a:r>
                <a:rPr lang="en-US" sz="1600" i="0" dirty="0" err="1">
                  <a:solidFill>
                    <a:srgbClr val="0070C0"/>
                  </a:solidFill>
                  <a:effectLst/>
                  <a:latin typeface="Arial" panose="020B0604020202020204" pitchFamily="34" charset="0"/>
                  <a:cs typeface="Arial" panose="020B0604020202020204" pitchFamily="34" charset="0"/>
                </a:rPr>
                <a:t>Ogren</a:t>
              </a:r>
              <a:r>
                <a:rPr lang="en-US" sz="1600" i="0" dirty="0">
                  <a:solidFill>
                    <a:srgbClr val="0070C0"/>
                  </a:solidFill>
                  <a:effectLst/>
                  <a:latin typeface="Arial" panose="020B0604020202020204" pitchFamily="34" charset="0"/>
                  <a:cs typeface="Arial" panose="020B0604020202020204" pitchFamily="34" charset="0"/>
                </a:rPr>
                <a:t>, and I. Jovanovic, NIM A 1046, 167703 (2023)</a:t>
              </a:r>
            </a:p>
          </p:txBody>
        </p:sp>
      </p:grpSp>
      <p:sp>
        <p:nvSpPr>
          <p:cNvPr id="31" name="TextBox 30">
            <a:extLst>
              <a:ext uri="{FF2B5EF4-FFF2-40B4-BE49-F238E27FC236}">
                <a16:creationId xmlns:a16="http://schemas.microsoft.com/office/drawing/2014/main" id="{B413ADE3-A85C-5DE1-056A-D5CEAD830EAD}"/>
              </a:ext>
            </a:extLst>
          </p:cNvPr>
          <p:cNvSpPr txBox="1"/>
          <p:nvPr/>
        </p:nvSpPr>
        <p:spPr>
          <a:xfrm>
            <a:off x="3152559" y="1040197"/>
            <a:ext cx="7341705" cy="870333"/>
          </a:xfrm>
          <a:prstGeom prst="rect">
            <a:avLst/>
          </a:prstGeom>
        </p:spPr>
        <p:txBody>
          <a:bodyPr vert="horz" wrap="square" lIns="91440" tIns="45720" rIns="91440" bIns="45720" rtlCol="0">
            <a:noAutofit/>
          </a:bodyPr>
          <a:lstStyle/>
          <a:p>
            <a:pPr algn="l"/>
            <a:r>
              <a:rPr lang="en-US" b="1" dirty="0">
                <a:latin typeface="Arial" panose="020B0604020202020204" pitchFamily="34" charset="0"/>
                <a:cs typeface="Arial" panose="020B0604020202020204" pitchFamily="34" charset="0"/>
              </a:rPr>
              <a:t>Measurement performed at the National Criticality Experiments Research Center (NCERC):</a:t>
            </a:r>
          </a:p>
          <a:p>
            <a:pPr algn="l"/>
            <a:r>
              <a:rPr lang="en-US" dirty="0">
                <a:latin typeface="Arial" panose="020B0604020202020204" pitchFamily="34" charset="0"/>
                <a:cs typeface="Arial" panose="020B0604020202020204" pitchFamily="34" charset="0"/>
              </a:rPr>
              <a:t>Nuclear material repository @ Nevada National Security Site (NNSS)</a:t>
            </a:r>
          </a:p>
        </p:txBody>
      </p:sp>
    </p:spTree>
    <p:extLst>
      <p:ext uri="{BB962C8B-B14F-4D97-AF65-F5344CB8AC3E}">
        <p14:creationId xmlns:p14="http://schemas.microsoft.com/office/powerpoint/2010/main" val="2476527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0BA29-2D49-7007-071B-40FE0E2D5D8F}"/>
              </a:ext>
            </a:extLst>
          </p:cNvPr>
          <p:cNvSpPr>
            <a:spLocks noGrp="1"/>
          </p:cNvSpPr>
          <p:nvPr>
            <p:ph type="title"/>
          </p:nvPr>
        </p:nvSpPr>
        <p:spPr/>
        <p:txBody>
          <a:bodyPr/>
          <a:lstStyle/>
          <a:p>
            <a:r>
              <a:rPr lang="en-US" dirty="0"/>
              <a:t>Material Composition &amp; </a:t>
            </a:r>
            <a:r>
              <a:rPr lang="en-US" dirty="0" err="1"/>
              <a:t>γ</a:t>
            </a:r>
            <a:r>
              <a:rPr lang="en-US" dirty="0"/>
              <a:t>-ray Environment</a:t>
            </a:r>
          </a:p>
        </p:txBody>
      </p:sp>
      <p:pic>
        <p:nvPicPr>
          <p:cNvPr id="4" name="Picture 3">
            <a:extLst>
              <a:ext uri="{FF2B5EF4-FFF2-40B4-BE49-F238E27FC236}">
                <a16:creationId xmlns:a16="http://schemas.microsoft.com/office/drawing/2014/main" id="{8B65EC5C-6CE0-DE19-E248-06899CA177B3}"/>
              </a:ext>
            </a:extLst>
          </p:cNvPr>
          <p:cNvPicPr>
            <a:picLocks noChangeAspect="1"/>
          </p:cNvPicPr>
          <p:nvPr/>
        </p:nvPicPr>
        <p:blipFill>
          <a:blip r:embed="rId2"/>
          <a:stretch>
            <a:fillRect/>
          </a:stretch>
        </p:blipFill>
        <p:spPr>
          <a:xfrm>
            <a:off x="634671" y="1886146"/>
            <a:ext cx="5508056" cy="3481282"/>
          </a:xfrm>
          <a:prstGeom prst="rect">
            <a:avLst/>
          </a:prstGeom>
        </p:spPr>
      </p:pic>
      <p:pic>
        <p:nvPicPr>
          <p:cNvPr id="5" name="Picture 4">
            <a:extLst>
              <a:ext uri="{FF2B5EF4-FFF2-40B4-BE49-F238E27FC236}">
                <a16:creationId xmlns:a16="http://schemas.microsoft.com/office/drawing/2014/main" id="{101062AE-0A9F-165C-E544-0CEFA0AE47F1}"/>
              </a:ext>
            </a:extLst>
          </p:cNvPr>
          <p:cNvPicPr>
            <a:picLocks noChangeAspect="1"/>
          </p:cNvPicPr>
          <p:nvPr/>
        </p:nvPicPr>
        <p:blipFill>
          <a:blip r:embed="rId3"/>
          <a:stretch>
            <a:fillRect/>
          </a:stretch>
        </p:blipFill>
        <p:spPr>
          <a:xfrm>
            <a:off x="7153885" y="1448096"/>
            <a:ext cx="4403444" cy="4357383"/>
          </a:xfrm>
          <a:prstGeom prst="rect">
            <a:avLst/>
          </a:prstGeom>
        </p:spPr>
      </p:pic>
    </p:spTree>
    <p:extLst>
      <p:ext uri="{BB962C8B-B14F-4D97-AF65-F5344CB8AC3E}">
        <p14:creationId xmlns:p14="http://schemas.microsoft.com/office/powerpoint/2010/main" val="768932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6B1F-B4CC-4640-A7B7-9D64F34FA692}"/>
              </a:ext>
            </a:extLst>
          </p:cNvPr>
          <p:cNvSpPr>
            <a:spLocks noGrp="1"/>
          </p:cNvSpPr>
          <p:nvPr>
            <p:ph type="title"/>
          </p:nvPr>
        </p:nvSpPr>
        <p:spPr/>
        <p:txBody>
          <a:bodyPr/>
          <a:lstStyle/>
          <a:p>
            <a:r>
              <a:rPr lang="en-US" dirty="0"/>
              <a:t>Results: Passive Neutron Spectral Signature</a:t>
            </a:r>
          </a:p>
        </p:txBody>
      </p:sp>
      <p:pic>
        <p:nvPicPr>
          <p:cNvPr id="6" name="Picture 5">
            <a:extLst>
              <a:ext uri="{FF2B5EF4-FFF2-40B4-BE49-F238E27FC236}">
                <a16:creationId xmlns:a16="http://schemas.microsoft.com/office/drawing/2014/main" id="{DD4FDF5C-76A1-68F9-1F0C-237A817CB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43" y="1162816"/>
            <a:ext cx="6694103" cy="4356479"/>
          </a:xfrm>
          <a:prstGeom prst="rect">
            <a:avLst/>
          </a:prstGeom>
        </p:spPr>
      </p:pic>
      <p:sp>
        <p:nvSpPr>
          <p:cNvPr id="7" name="Content Placeholder 7">
            <a:extLst>
              <a:ext uri="{FF2B5EF4-FFF2-40B4-BE49-F238E27FC236}">
                <a16:creationId xmlns:a16="http://schemas.microsoft.com/office/drawing/2014/main" id="{D5E420E1-A78F-09D3-297D-43C49C7633DE}"/>
              </a:ext>
            </a:extLst>
          </p:cNvPr>
          <p:cNvSpPr txBox="1">
            <a:spLocks/>
          </p:cNvSpPr>
          <p:nvPr/>
        </p:nvSpPr>
        <p:spPr>
          <a:xfrm>
            <a:off x="6820910" y="2269741"/>
            <a:ext cx="4478437" cy="30241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O(⍺,n) neutrons spectrally distinct from fission neutrons</a:t>
            </a:r>
          </a:p>
        </p:txBody>
      </p:sp>
      <p:sp>
        <p:nvSpPr>
          <p:cNvPr id="8" name="TextBox 7">
            <a:extLst>
              <a:ext uri="{FF2B5EF4-FFF2-40B4-BE49-F238E27FC236}">
                <a16:creationId xmlns:a16="http://schemas.microsoft.com/office/drawing/2014/main" id="{25292516-23CC-4568-67E6-37BF03B6E50A}"/>
              </a:ext>
            </a:extLst>
          </p:cNvPr>
          <p:cNvSpPr txBox="1"/>
          <p:nvPr/>
        </p:nvSpPr>
        <p:spPr>
          <a:xfrm>
            <a:off x="8912562" y="4231805"/>
            <a:ext cx="2985779" cy="830997"/>
          </a:xfrm>
          <a:prstGeom prst="rect">
            <a:avLst/>
          </a:prstGeom>
          <a:noFill/>
        </p:spPr>
        <p:txBody>
          <a:bodyPr wrap="square">
            <a:spAutoFit/>
          </a:bodyPr>
          <a:lstStyle/>
          <a:p>
            <a:pPr algn="ct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induced/spontaneous fission fraction</a:t>
            </a:r>
            <a:endParaRPr lang="en-US" sz="2400" dirty="0"/>
          </a:p>
        </p:txBody>
      </p:sp>
      <p:sp>
        <p:nvSpPr>
          <p:cNvPr id="9" name="TextBox 8">
            <a:extLst>
              <a:ext uri="{FF2B5EF4-FFF2-40B4-BE49-F238E27FC236}">
                <a16:creationId xmlns:a16="http://schemas.microsoft.com/office/drawing/2014/main" id="{325E7F37-E68E-C7B7-75C9-5D1797B351BD}"/>
              </a:ext>
            </a:extLst>
          </p:cNvPr>
          <p:cNvSpPr txBox="1"/>
          <p:nvPr/>
        </p:nvSpPr>
        <p:spPr>
          <a:xfrm>
            <a:off x="6465403" y="4307476"/>
            <a:ext cx="1848165"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(⍺,n) fraction</a:t>
            </a:r>
          </a:p>
        </p:txBody>
      </p:sp>
      <p:cxnSp>
        <p:nvCxnSpPr>
          <p:cNvPr id="10" name="Straight Arrow Connector 9">
            <a:extLst>
              <a:ext uri="{FF2B5EF4-FFF2-40B4-BE49-F238E27FC236}">
                <a16:creationId xmlns:a16="http://schemas.microsoft.com/office/drawing/2014/main" id="{65A62B40-E040-D11D-6C55-05C9608E982F}"/>
              </a:ext>
            </a:extLst>
          </p:cNvPr>
          <p:cNvCxnSpPr>
            <a:cxnSpLocks/>
          </p:cNvCxnSpPr>
          <p:nvPr/>
        </p:nvCxnSpPr>
        <p:spPr>
          <a:xfrm flipH="1">
            <a:off x="7477889" y="3090776"/>
            <a:ext cx="668138" cy="10797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07D36B8-C345-4333-679F-D21FD156E4D6}"/>
              </a:ext>
            </a:extLst>
          </p:cNvPr>
          <p:cNvCxnSpPr>
            <a:cxnSpLocks/>
          </p:cNvCxnSpPr>
          <p:nvPr/>
        </p:nvCxnSpPr>
        <p:spPr>
          <a:xfrm>
            <a:off x="9680480" y="3075012"/>
            <a:ext cx="724972" cy="10797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781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A364-BA5D-4418-F19D-106576840BDB}"/>
              </a:ext>
            </a:extLst>
          </p:cNvPr>
          <p:cNvSpPr>
            <a:spLocks noGrp="1"/>
          </p:cNvSpPr>
          <p:nvPr>
            <p:ph type="title"/>
          </p:nvPr>
        </p:nvSpPr>
        <p:spPr/>
        <p:txBody>
          <a:bodyPr/>
          <a:lstStyle/>
          <a:p>
            <a:r>
              <a:rPr lang="en-US" dirty="0"/>
              <a:t>Results: Differential Die-Away</a:t>
            </a:r>
          </a:p>
        </p:txBody>
      </p:sp>
      <p:sp>
        <p:nvSpPr>
          <p:cNvPr id="4" name="Content Placeholder 2">
            <a:extLst>
              <a:ext uri="{FF2B5EF4-FFF2-40B4-BE49-F238E27FC236}">
                <a16:creationId xmlns:a16="http://schemas.microsoft.com/office/drawing/2014/main" id="{D2648A77-0049-C4B8-21DD-B7E605DD2BB8}"/>
              </a:ext>
            </a:extLst>
          </p:cNvPr>
          <p:cNvSpPr txBox="1">
            <a:spLocks/>
          </p:cNvSpPr>
          <p:nvPr/>
        </p:nvSpPr>
        <p:spPr>
          <a:xfrm>
            <a:off x="1613221" y="5032955"/>
            <a:ext cx="8965556" cy="968859"/>
          </a:xfrm>
          <a:prstGeom prst="rect">
            <a:avLst/>
          </a:prstGeom>
        </p:spPr>
        <p:txBody>
          <a:bodyPr>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Measured time constant for DDA consistent with simulated time constant</a:t>
            </a:r>
          </a:p>
          <a:p>
            <a:r>
              <a:rPr lang="en-US" dirty="0"/>
              <a:t>Potential unique capability of </a:t>
            </a:r>
            <a:r>
              <a:rPr lang="en-US" baseline="30000" dirty="0"/>
              <a:t>4</a:t>
            </a:r>
            <a:r>
              <a:rPr lang="en-US" dirty="0"/>
              <a:t>He detector: other fast neutron detectors inoperable in intense </a:t>
            </a:r>
            <a:r>
              <a:rPr lang="en-US" dirty="0" err="1"/>
              <a:t>γ</a:t>
            </a:r>
            <a:r>
              <a:rPr lang="en-US" dirty="0"/>
              <a:t> environment (70 </a:t>
            </a:r>
            <a:r>
              <a:rPr lang="en-US" dirty="0" err="1"/>
              <a:t>mR</a:t>
            </a:r>
            <a:r>
              <a:rPr lang="en-US" dirty="0"/>
              <a:t>/</a:t>
            </a:r>
            <a:r>
              <a:rPr lang="en-US" dirty="0" err="1"/>
              <a:t>hr</a:t>
            </a:r>
            <a:r>
              <a:rPr lang="en-US" dirty="0"/>
              <a:t>)</a:t>
            </a:r>
          </a:p>
        </p:txBody>
      </p:sp>
      <p:pic>
        <p:nvPicPr>
          <p:cNvPr id="5" name="Picture 4">
            <a:extLst>
              <a:ext uri="{FF2B5EF4-FFF2-40B4-BE49-F238E27FC236}">
                <a16:creationId xmlns:a16="http://schemas.microsoft.com/office/drawing/2014/main" id="{85256AC0-D1D4-8880-F34E-8565E8300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917" y="1216807"/>
            <a:ext cx="5328165" cy="3680662"/>
          </a:xfrm>
          <a:prstGeom prst="rect">
            <a:avLst/>
          </a:prstGeom>
        </p:spPr>
      </p:pic>
    </p:spTree>
    <p:extLst>
      <p:ext uri="{BB962C8B-B14F-4D97-AF65-F5344CB8AC3E}">
        <p14:creationId xmlns:p14="http://schemas.microsoft.com/office/powerpoint/2010/main" val="987717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15479</TotalTime>
  <Words>918</Words>
  <Application>Microsoft Macintosh PowerPoint</Application>
  <PresentationFormat>Widescreen</PresentationFormat>
  <Paragraphs>100</Paragraphs>
  <Slides>15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Avenir Book</vt:lpstr>
      <vt:lpstr>Calibri</vt:lpstr>
      <vt:lpstr>Calibri Light</vt:lpstr>
      <vt:lpstr>Cambria Math</vt:lpstr>
      <vt:lpstr>Open Sans SemiBold</vt:lpstr>
      <vt:lpstr>Trebuchet MS</vt:lpstr>
      <vt:lpstr>Office Theme</vt:lpstr>
      <vt:lpstr>PowerPoint Presentation</vt:lpstr>
      <vt:lpstr>PowerPoint Presentation</vt:lpstr>
      <vt:lpstr>Mission Relevance: Challenges in Safeguarding 233U</vt:lpstr>
      <vt:lpstr>Technical Approach: Candidate Neutron Signatures of 233U</vt:lpstr>
      <vt:lpstr>Selection of Detectors</vt:lpstr>
      <vt:lpstr>Experimental Overview</vt:lpstr>
      <vt:lpstr>Material Composition &amp; γ-ray Environment</vt:lpstr>
      <vt:lpstr>Results: Passive Neutron Spectral Signature</vt:lpstr>
      <vt:lpstr>Results: Differential Die-Away</vt:lpstr>
      <vt:lpstr>Results: Delayed Neutrons</vt:lpstr>
      <vt:lpstr>Expected Impact</vt:lpstr>
      <vt:lpstr>MTV Impact</vt:lpstr>
      <vt:lpstr>Conclusion</vt:lpstr>
      <vt:lpstr>Next Steps: Delayed Neutron Isotope Ratio</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DNNG</dc:creator>
  <cp:lastModifiedBy>Searfus, Oskar Fick</cp:lastModifiedBy>
  <cp:revision>106</cp:revision>
  <dcterms:created xsi:type="dcterms:W3CDTF">2019-02-11T21:15:40Z</dcterms:created>
  <dcterms:modified xsi:type="dcterms:W3CDTF">2024-03-14T23:24:03Z</dcterms:modified>
</cp:coreProperties>
</file>