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0" r:id="rId2"/>
    <p:sldId id="268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213" autoAdjust="0"/>
    <p:restoredTop sz="94660"/>
  </p:normalViewPr>
  <p:slideViewPr>
    <p:cSldViewPr snapToGrid="0">
      <p:cViewPr varScale="1">
        <p:scale>
          <a:sx n="63" d="100"/>
          <a:sy n="63" d="100"/>
        </p:scale>
        <p:origin x="10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217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243A34-90D5-4B34-BED2-C2556C11AAE9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A9EEBB-ED59-45EE-94F8-A00B3D53A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5912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1A8C40-71BB-42E5-9001-96A113230332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0ECAEE-CE33-4B9A-BC1D-E2668F76A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263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C9D8E-B781-455D-9489-3A5C4A4D9D14}" type="datetime1">
              <a:rPr lang="en-US" smtClean="0"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640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19D82-20C3-40A5-A820-1BB3D53279A0}" type="datetime1">
              <a:rPr lang="en-US" smtClean="0"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83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097-9716-4D94-ABD8-451A9756AB9A}" type="datetime1">
              <a:rPr lang="en-US" smtClean="0"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237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13538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84304"/>
            <a:ext cx="10515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81496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D1D1-89CC-4D30-A421-39993E9E186B}" type="datetime1">
              <a:rPr lang="en-US" smtClean="0"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415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AF26B-6C04-4E83-9FA0-EBDA8889F5C0}" type="datetime1">
              <a:rPr lang="en-US" smtClean="0"/>
              <a:t>9/14/2023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350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3D2F-C8D9-4421-BCCB-5B43FF1BD27D}" type="datetime1">
              <a:rPr lang="en-US" smtClean="0"/>
              <a:t>9/14/2023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467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6F30-0BFB-4AE7-8E5E-DDD754248C39}" type="datetime1">
              <a:rPr lang="en-US" smtClean="0"/>
              <a:t>9/14/2023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691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02EC4-87EF-4AFB-B1D1-885728A0B41A}" type="datetime1">
              <a:rPr lang="en-US" smtClean="0"/>
              <a:t>9/14/2023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931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F9FEE-C083-410F-8170-78648A612973}" type="datetime1">
              <a:rPr lang="en-US" smtClean="0"/>
              <a:t>9/14/2023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654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EBD5-E00F-47F4-A4C3-876DC0BE9F3B}" type="datetime1">
              <a:rPr lang="en-US" smtClean="0"/>
              <a:t>9/14/2023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232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2971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BB423-6061-48DF-B249-33DE0875FAD0}" type="datetime1">
              <a:rPr lang="en-US" smtClean="0"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2971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2971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99B8A-0457-4E1E-8FD2-4E3A9121342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096001"/>
            <a:ext cx="12192000" cy="762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54" name="Picture 6" descr="Related image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85931" y="6184505"/>
            <a:ext cx="1510478" cy="582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Connector 10"/>
          <p:cNvCxnSpPr/>
          <p:nvPr userDrawn="1"/>
        </p:nvCxnSpPr>
        <p:spPr>
          <a:xfrm>
            <a:off x="1004104" y="6272674"/>
            <a:ext cx="0" cy="41176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4377" y="6207824"/>
            <a:ext cx="535351" cy="535589"/>
          </a:xfrm>
          <a:prstGeom prst="rect">
            <a:avLst/>
          </a:prstGeom>
        </p:spPr>
      </p:pic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9152142" y="634113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4699B8A-0457-4E1E-8FD2-4E3A9121342F}" type="slidenum">
              <a:rPr lang="en-US" sz="1400" smtClean="0">
                <a:solidFill>
                  <a:schemeClr val="bg1">
                    <a:lumMod val="65000"/>
                  </a:schemeClr>
                </a:solidFill>
              </a:rPr>
              <a:pPr algn="r"/>
              <a:t>‹#›</a:t>
            </a:fld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303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96B1F-B4CC-4640-A7B7-9D64F34FA6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9907" y="1731963"/>
            <a:ext cx="11432186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Update on Prompt-Gamma Response to Epithermal-Neutron Activation for Nuclear Forensics</a:t>
            </a:r>
            <a:br>
              <a:rPr lang="en-US" dirty="0"/>
            </a:br>
            <a:r>
              <a:rPr lang="en-US" sz="2400" dirty="0"/>
              <a:t>Brad Nethercutt, 3</a:t>
            </a:r>
            <a:r>
              <a:rPr lang="en-US" sz="2400" baseline="30000" dirty="0"/>
              <a:t>rd</a:t>
            </a:r>
            <a:r>
              <a:rPr lang="en-US" sz="2400" dirty="0"/>
              <a:t> year PhD student at the Pennsylvania State University</a:t>
            </a:r>
            <a:br>
              <a:rPr lang="en-US" sz="2400" dirty="0"/>
            </a:br>
            <a:r>
              <a:rPr lang="en-US" sz="2400" dirty="0"/>
              <a:t>PI: Dr. Marek Flaska, Associate Professor of Nuclear Engineering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2551354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96B1F-B4CC-4640-A7B7-9D64F34FA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and 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DB77B0-C014-624E-BADF-C83DBA2C7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106" y="1152957"/>
            <a:ext cx="10515600" cy="4775232"/>
          </a:xfrm>
        </p:spPr>
        <p:txBody>
          <a:bodyPr>
            <a:normAutofit/>
          </a:bodyPr>
          <a:lstStyle/>
          <a:p>
            <a:r>
              <a:rPr lang="en-US" sz="2400" dirty="0"/>
              <a:t>A time-of-flight neutron chopper system has been designed for the Penn State Breazeale Nuclear Reactor which will allow for the isolation of 0.5-40 eV epithermal neutrons along a beamline</a:t>
            </a:r>
          </a:p>
          <a:p>
            <a:pPr lvl="1"/>
            <a:r>
              <a:rPr lang="en-US" sz="2000" dirty="0"/>
              <a:t>Penn State recently flagged the project as strategic initiative for university</a:t>
            </a:r>
          </a:p>
          <a:p>
            <a:pPr lvl="1"/>
            <a:r>
              <a:rPr lang="en-US" sz="2000" dirty="0"/>
              <a:t>NSF MRI proposal focused on multi-disciplinary aspect of the project</a:t>
            </a:r>
          </a:p>
          <a:p>
            <a:r>
              <a:rPr lang="en-US" sz="2400" dirty="0"/>
              <a:t>One proposed use for this system is neutron activation analysis (NAA) for nuclear forensic characterization</a:t>
            </a:r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2AB10A06-A1FC-AEC4-D1B5-D20CA25965E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24" t="32806"/>
          <a:stretch/>
        </p:blipFill>
        <p:spPr>
          <a:xfrm>
            <a:off x="8290560" y="3420402"/>
            <a:ext cx="3901440" cy="2661501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A6E935E-DF80-F6FA-0CE5-32A671ED22CC}"/>
              </a:ext>
            </a:extLst>
          </p:cNvPr>
          <p:cNvSpPr txBox="1">
            <a:spLocks/>
          </p:cNvSpPr>
          <p:nvPr/>
        </p:nvSpPr>
        <p:spPr>
          <a:xfrm>
            <a:off x="160106" y="3617430"/>
            <a:ext cx="7703734" cy="4775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NAA at epithermal energies leverages strong capture cross sections in resonance region</a:t>
            </a:r>
          </a:p>
          <a:p>
            <a:pPr lvl="1"/>
            <a:r>
              <a:rPr lang="en-US" sz="2000" dirty="0"/>
              <a:t>Especially useful for assay of trace elements such as rare earth elements</a:t>
            </a:r>
          </a:p>
          <a:p>
            <a:r>
              <a:rPr lang="en-US" sz="2400" dirty="0"/>
              <a:t>Recent work has focused specifically on prompt gamma activation analysis for determining sample provenance and processing history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300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96B1F-B4CC-4640-A7B7-9D64F34FA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7208520" cy="1325563"/>
          </a:xfrm>
        </p:spPr>
        <p:txBody>
          <a:bodyPr/>
          <a:lstStyle/>
          <a:p>
            <a:r>
              <a:rPr lang="en-US" dirty="0"/>
              <a:t>Accomplishments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DB77B0-C014-624E-BADF-C83DBA2C7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2207"/>
            <a:ext cx="5694680" cy="4974273"/>
          </a:xfrm>
        </p:spPr>
        <p:txBody>
          <a:bodyPr>
            <a:normAutofit fontScale="70000" lnSpcReduction="20000"/>
          </a:bodyPr>
          <a:lstStyle/>
          <a:p>
            <a:r>
              <a:rPr lang="en-US" sz="3900" dirty="0"/>
              <a:t>Performed prompt gamma deexcitation simulations for potential target isotopes using DICEBOX</a:t>
            </a:r>
          </a:p>
          <a:p>
            <a:pPr lvl="1"/>
            <a:r>
              <a:rPr lang="en-US" sz="3500" dirty="0"/>
              <a:t>There is a significant lack of reliable prompt gamma data</a:t>
            </a:r>
          </a:p>
          <a:p>
            <a:pPr lvl="1"/>
            <a:r>
              <a:rPr lang="en-US" sz="3400" dirty="0"/>
              <a:t>Available data were almost always obtained from thermal neutron capture, and are only applicable to resonance captures in epithermal energy region with compatible spin and parity</a:t>
            </a:r>
          </a:p>
          <a:p>
            <a:r>
              <a:rPr lang="en-US" sz="3900" dirty="0"/>
              <a:t>Developed data tool which identifies potential signals of interest within 0.5-40 eV energy range, to help optimize energy selections for chopper system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55B53A8-88E2-F6BD-8CBE-D671B007B8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2874" y="101600"/>
            <a:ext cx="5469126" cy="4104640"/>
          </a:xfrm>
          <a:prstGeom prst="rect">
            <a:avLst/>
          </a:prstGeom>
        </p:spPr>
      </p:pic>
      <p:pic>
        <p:nvPicPr>
          <p:cNvPr id="4" name="Picture 3" descr="A table with numbers and letters&#10;&#10;Description automatically generated">
            <a:extLst>
              <a:ext uri="{FF2B5EF4-FFF2-40B4-BE49-F238E27FC236}">
                <a16:creationId xmlns:a16="http://schemas.microsoft.com/office/drawing/2014/main" id="{B19A8044-38D3-2B44-17C6-AFE0CC937A8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62780"/>
          <a:stretch/>
        </p:blipFill>
        <p:spPr>
          <a:xfrm>
            <a:off x="6998933" y="4140480"/>
            <a:ext cx="4869251" cy="1862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322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96B1F-B4CC-4640-A7B7-9D64F34FA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 and Ongoing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DB77B0-C014-624E-BADF-C83DBA2C7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7600" y="1297464"/>
            <a:ext cx="6797042" cy="467696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Currently planning an experiment at the DANCE detector array at Los Alamos Neutron Science Center</a:t>
            </a:r>
          </a:p>
          <a:p>
            <a:pPr lvl="1"/>
            <a:r>
              <a:rPr lang="en-US" dirty="0"/>
              <a:t>160 BaF</a:t>
            </a:r>
            <a:r>
              <a:rPr lang="en-US" baseline="-25000" dirty="0"/>
              <a:t>2</a:t>
            </a:r>
            <a:r>
              <a:rPr lang="en-US" dirty="0"/>
              <a:t> detectors covering nearly 4</a:t>
            </a:r>
            <a:r>
              <a:rPr lang="el-GR" dirty="0"/>
              <a:t>π</a:t>
            </a:r>
            <a:r>
              <a:rPr lang="en-US" dirty="0"/>
              <a:t> around beamline target</a:t>
            </a:r>
          </a:p>
          <a:p>
            <a:pPr lvl="1"/>
            <a:r>
              <a:rPr lang="en-US" dirty="0"/>
              <a:t>Possible to slot in our own </a:t>
            </a:r>
            <a:r>
              <a:rPr lang="en-US" dirty="0" err="1"/>
              <a:t>HPGe</a:t>
            </a:r>
            <a:r>
              <a:rPr lang="en-US" dirty="0"/>
              <a:t> detectors</a:t>
            </a:r>
          </a:p>
          <a:p>
            <a:r>
              <a:rPr lang="en-US" dirty="0"/>
              <a:t>Identifying which specific gammas will be our signals of interest to determine composition of our target</a:t>
            </a:r>
          </a:p>
          <a:p>
            <a:pPr lvl="1"/>
            <a:r>
              <a:rPr lang="en-US" dirty="0"/>
              <a:t>Examining prompt gammas from stable rare earths present in uranium-bearing ore for provenance assessment</a:t>
            </a:r>
          </a:p>
          <a:p>
            <a:pPr lvl="1"/>
            <a:r>
              <a:rPr lang="en-US" dirty="0"/>
              <a:t>Examining various combinations of Mo isotopic ratios for processing history</a:t>
            </a:r>
          </a:p>
          <a:p>
            <a:r>
              <a:rPr lang="en-US" dirty="0"/>
              <a:t>MTV connections helped facilitate both this collaboration with LANL and a summer opportunity at ORNL</a:t>
            </a:r>
          </a:p>
          <a:p>
            <a:endParaRPr lang="en-US" dirty="0"/>
          </a:p>
        </p:txBody>
      </p:sp>
      <p:pic>
        <p:nvPicPr>
          <p:cNvPr id="8" name="Picture 7" descr="A large round object with wires&#10;&#10;Description automatically generated">
            <a:extLst>
              <a:ext uri="{FF2B5EF4-FFF2-40B4-BE49-F238E27FC236}">
                <a16:creationId xmlns:a16="http://schemas.microsoft.com/office/drawing/2014/main" id="{8B640843-8C6C-EB35-BBA0-2F5623E74B5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67" t="15092" r="9467"/>
          <a:stretch/>
        </p:blipFill>
        <p:spPr>
          <a:xfrm>
            <a:off x="386078" y="1333341"/>
            <a:ext cx="4363660" cy="4191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413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4996</TotalTime>
  <Words>311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Update on Prompt-Gamma Response to Epithermal-Neutron Activation for Nuclear Forensics Brad Nethercutt, 3rd year PhD student at the Pennsylvania State University PI: Dr. Marek Flaska, Associate Professor of Nuclear Engineering</vt:lpstr>
      <vt:lpstr>Introduction and Motivation</vt:lpstr>
      <vt:lpstr>Accomplishments</vt:lpstr>
      <vt:lpstr>Conclusions and Ongoing Work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DNNG</dc:creator>
  <cp:lastModifiedBy>Brad Nethercutt</cp:lastModifiedBy>
  <cp:revision>93</cp:revision>
  <dcterms:created xsi:type="dcterms:W3CDTF">2019-02-11T21:15:40Z</dcterms:created>
  <dcterms:modified xsi:type="dcterms:W3CDTF">2023-09-14T20:19:40Z</dcterms:modified>
</cp:coreProperties>
</file>