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
  </p:notesMasterIdLst>
  <p:sldIdLst>
    <p:sldId id="258" r:id="rId2"/>
  </p:sldIdLst>
  <p:sldSz cx="43891200" cy="32918400"/>
  <p:notesSz cx="6858000" cy="9144000"/>
  <p:defaultTextStyle>
    <a:defPPr>
      <a:defRPr lang="en-US"/>
    </a:defPPr>
    <a:lvl1pPr marL="0" algn="l" defTabSz="4388660" rtl="0" eaLnBrk="1" latinLnBrk="0" hangingPunct="1">
      <a:defRPr sz="8600" kern="1200">
        <a:solidFill>
          <a:schemeClr val="tx1"/>
        </a:solidFill>
        <a:latin typeface="+mn-lt"/>
        <a:ea typeface="+mn-ea"/>
        <a:cs typeface="+mn-cs"/>
      </a:defRPr>
    </a:lvl1pPr>
    <a:lvl2pPr marL="2194330" algn="l" defTabSz="4388660" rtl="0" eaLnBrk="1" latinLnBrk="0" hangingPunct="1">
      <a:defRPr sz="8600" kern="1200">
        <a:solidFill>
          <a:schemeClr val="tx1"/>
        </a:solidFill>
        <a:latin typeface="+mn-lt"/>
        <a:ea typeface="+mn-ea"/>
        <a:cs typeface="+mn-cs"/>
      </a:defRPr>
    </a:lvl2pPr>
    <a:lvl3pPr marL="4388660" algn="l" defTabSz="4388660" rtl="0" eaLnBrk="1" latinLnBrk="0" hangingPunct="1">
      <a:defRPr sz="8600" kern="1200">
        <a:solidFill>
          <a:schemeClr val="tx1"/>
        </a:solidFill>
        <a:latin typeface="+mn-lt"/>
        <a:ea typeface="+mn-ea"/>
        <a:cs typeface="+mn-cs"/>
      </a:defRPr>
    </a:lvl3pPr>
    <a:lvl4pPr marL="6582991" algn="l" defTabSz="4388660" rtl="0" eaLnBrk="1" latinLnBrk="0" hangingPunct="1">
      <a:defRPr sz="8600" kern="1200">
        <a:solidFill>
          <a:schemeClr val="tx1"/>
        </a:solidFill>
        <a:latin typeface="+mn-lt"/>
        <a:ea typeface="+mn-ea"/>
        <a:cs typeface="+mn-cs"/>
      </a:defRPr>
    </a:lvl4pPr>
    <a:lvl5pPr marL="8777321" algn="l" defTabSz="4388660" rtl="0" eaLnBrk="1" latinLnBrk="0" hangingPunct="1">
      <a:defRPr sz="8600" kern="1200">
        <a:solidFill>
          <a:schemeClr val="tx1"/>
        </a:solidFill>
        <a:latin typeface="+mn-lt"/>
        <a:ea typeface="+mn-ea"/>
        <a:cs typeface="+mn-cs"/>
      </a:defRPr>
    </a:lvl5pPr>
    <a:lvl6pPr marL="10971651" algn="l" defTabSz="4388660" rtl="0" eaLnBrk="1" latinLnBrk="0" hangingPunct="1">
      <a:defRPr sz="8600" kern="1200">
        <a:solidFill>
          <a:schemeClr val="tx1"/>
        </a:solidFill>
        <a:latin typeface="+mn-lt"/>
        <a:ea typeface="+mn-ea"/>
        <a:cs typeface="+mn-cs"/>
      </a:defRPr>
    </a:lvl6pPr>
    <a:lvl7pPr marL="13165981" algn="l" defTabSz="4388660" rtl="0" eaLnBrk="1" latinLnBrk="0" hangingPunct="1">
      <a:defRPr sz="8600" kern="1200">
        <a:solidFill>
          <a:schemeClr val="tx1"/>
        </a:solidFill>
        <a:latin typeface="+mn-lt"/>
        <a:ea typeface="+mn-ea"/>
        <a:cs typeface="+mn-cs"/>
      </a:defRPr>
    </a:lvl7pPr>
    <a:lvl8pPr marL="15360312" algn="l" defTabSz="4388660" rtl="0" eaLnBrk="1" latinLnBrk="0" hangingPunct="1">
      <a:defRPr sz="8600" kern="1200">
        <a:solidFill>
          <a:schemeClr val="tx1"/>
        </a:solidFill>
        <a:latin typeface="+mn-lt"/>
        <a:ea typeface="+mn-ea"/>
        <a:cs typeface="+mn-cs"/>
      </a:defRPr>
    </a:lvl8pPr>
    <a:lvl9pPr marL="17554642" algn="l" defTabSz="43886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916" autoAdjust="0"/>
    <p:restoredTop sz="96283" autoAdjust="0"/>
  </p:normalViewPr>
  <p:slideViewPr>
    <p:cSldViewPr>
      <p:cViewPr>
        <p:scale>
          <a:sx n="20" d="100"/>
          <a:sy n="20" d="100"/>
        </p:scale>
        <p:origin x="2610" y="450"/>
      </p:cViewPr>
      <p:guideLst>
        <p:guide orient="horz" pos="10368"/>
        <p:guide pos="13824"/>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B4473F-6290-4B22-A5E1-71FE1B604B11}" type="datetimeFigureOut">
              <a:rPr lang="en-US" smtClean="0"/>
              <a:t>3/19/2024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E6F05F-4909-4DE6-B2B1-FF86D27484F4}" type="slidenum">
              <a:rPr lang="en-US" smtClean="0"/>
              <a:t>‹#›</a:t>
            </a:fld>
            <a:endParaRPr lang="en-US"/>
          </a:p>
        </p:txBody>
      </p:sp>
    </p:spTree>
    <p:extLst>
      <p:ext uri="{BB962C8B-B14F-4D97-AF65-F5344CB8AC3E}">
        <p14:creationId xmlns:p14="http://schemas.microsoft.com/office/powerpoint/2010/main" val="512366314"/>
      </p:ext>
    </p:extLst>
  </p:cSld>
  <p:clrMap bg1="lt1" tx1="dk1" bg2="lt2" tx2="dk2" accent1="accent1" accent2="accent2" accent3="accent3" accent4="accent4" accent5="accent5" accent6="accent6" hlink="hlink" folHlink="folHlink"/>
  <p:notesStyle>
    <a:lvl1pPr marL="0" algn="l" defTabSz="4388660" rtl="0" eaLnBrk="1" latinLnBrk="0" hangingPunct="1">
      <a:defRPr sz="5700" kern="1200">
        <a:solidFill>
          <a:schemeClr val="tx1"/>
        </a:solidFill>
        <a:latin typeface="+mn-lt"/>
        <a:ea typeface="+mn-ea"/>
        <a:cs typeface="+mn-cs"/>
      </a:defRPr>
    </a:lvl1pPr>
    <a:lvl2pPr marL="2194330" algn="l" defTabSz="4388660" rtl="0" eaLnBrk="1" latinLnBrk="0" hangingPunct="1">
      <a:defRPr sz="5700" kern="1200">
        <a:solidFill>
          <a:schemeClr val="tx1"/>
        </a:solidFill>
        <a:latin typeface="+mn-lt"/>
        <a:ea typeface="+mn-ea"/>
        <a:cs typeface="+mn-cs"/>
      </a:defRPr>
    </a:lvl2pPr>
    <a:lvl3pPr marL="4388660" algn="l" defTabSz="4388660" rtl="0" eaLnBrk="1" latinLnBrk="0" hangingPunct="1">
      <a:defRPr sz="5700" kern="1200">
        <a:solidFill>
          <a:schemeClr val="tx1"/>
        </a:solidFill>
        <a:latin typeface="+mn-lt"/>
        <a:ea typeface="+mn-ea"/>
        <a:cs typeface="+mn-cs"/>
      </a:defRPr>
    </a:lvl3pPr>
    <a:lvl4pPr marL="6582991" algn="l" defTabSz="4388660" rtl="0" eaLnBrk="1" latinLnBrk="0" hangingPunct="1">
      <a:defRPr sz="5700" kern="1200">
        <a:solidFill>
          <a:schemeClr val="tx1"/>
        </a:solidFill>
        <a:latin typeface="+mn-lt"/>
        <a:ea typeface="+mn-ea"/>
        <a:cs typeface="+mn-cs"/>
      </a:defRPr>
    </a:lvl4pPr>
    <a:lvl5pPr marL="8777321" algn="l" defTabSz="4388660" rtl="0" eaLnBrk="1" latinLnBrk="0" hangingPunct="1">
      <a:defRPr sz="5700" kern="1200">
        <a:solidFill>
          <a:schemeClr val="tx1"/>
        </a:solidFill>
        <a:latin typeface="+mn-lt"/>
        <a:ea typeface="+mn-ea"/>
        <a:cs typeface="+mn-cs"/>
      </a:defRPr>
    </a:lvl5pPr>
    <a:lvl6pPr marL="10971651" algn="l" defTabSz="4388660" rtl="0" eaLnBrk="1" latinLnBrk="0" hangingPunct="1">
      <a:defRPr sz="5700" kern="1200">
        <a:solidFill>
          <a:schemeClr val="tx1"/>
        </a:solidFill>
        <a:latin typeface="+mn-lt"/>
        <a:ea typeface="+mn-ea"/>
        <a:cs typeface="+mn-cs"/>
      </a:defRPr>
    </a:lvl6pPr>
    <a:lvl7pPr marL="13165981" algn="l" defTabSz="4388660" rtl="0" eaLnBrk="1" latinLnBrk="0" hangingPunct="1">
      <a:defRPr sz="5700" kern="1200">
        <a:solidFill>
          <a:schemeClr val="tx1"/>
        </a:solidFill>
        <a:latin typeface="+mn-lt"/>
        <a:ea typeface="+mn-ea"/>
        <a:cs typeface="+mn-cs"/>
      </a:defRPr>
    </a:lvl7pPr>
    <a:lvl8pPr marL="15360312" algn="l" defTabSz="4388660" rtl="0" eaLnBrk="1" latinLnBrk="0" hangingPunct="1">
      <a:defRPr sz="5700" kern="1200">
        <a:solidFill>
          <a:schemeClr val="tx1"/>
        </a:solidFill>
        <a:latin typeface="+mn-lt"/>
        <a:ea typeface="+mn-ea"/>
        <a:cs typeface="+mn-cs"/>
      </a:defRPr>
    </a:lvl8pPr>
    <a:lvl9pPr marL="17554642" algn="l" defTabSz="4388660" rtl="0" eaLnBrk="1" latinLnBrk="0" hangingPunct="1">
      <a:defRPr sz="5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E6F05F-4909-4DE6-B2B1-FF86D27484F4}" type="slidenum">
              <a:rPr lang="en-US" smtClean="0"/>
              <a:t>1</a:t>
            </a:fld>
            <a:endParaRPr lang="en-US"/>
          </a:p>
        </p:txBody>
      </p:sp>
    </p:spTree>
    <p:extLst>
      <p:ext uri="{BB962C8B-B14F-4D97-AF65-F5344CB8AC3E}">
        <p14:creationId xmlns:p14="http://schemas.microsoft.com/office/powerpoint/2010/main" val="3028384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lIns="97219" tIns="48610" rIns="97219" bIns="48610"/>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828800" y="27128806"/>
            <a:ext cx="10241280" cy="1752600"/>
          </a:xfrm>
          <a:prstGeom prst="rect">
            <a:avLst/>
          </a:prstGeom>
        </p:spPr>
        <p:txBody>
          <a:bodyPr lIns="438866" tIns="219433" rIns="438866" bIns="219433"/>
          <a:lstStyle/>
          <a:p>
            <a:fld id="{59F5C07E-00E0-4F38-967A-633FFECF6BE5}" type="datetimeFigureOut">
              <a:rPr lang="en-US" smtClean="0"/>
              <a:t>3/19/2024</a:t>
            </a:fld>
            <a:endParaRPr lang="en-US"/>
          </a:p>
        </p:txBody>
      </p:sp>
      <p:sp>
        <p:nvSpPr>
          <p:cNvPr id="5" name="Footer Placeholder 4"/>
          <p:cNvSpPr>
            <a:spLocks noGrp="1"/>
          </p:cNvSpPr>
          <p:nvPr>
            <p:ph type="ftr" sz="quarter" idx="11"/>
          </p:nvPr>
        </p:nvSpPr>
        <p:spPr>
          <a:xfrm>
            <a:off x="14996160" y="30510482"/>
            <a:ext cx="13898880" cy="1752600"/>
          </a:xfrm>
          <a:prstGeom prst="rect">
            <a:avLst/>
          </a:prstGeom>
        </p:spPr>
        <p:txBody>
          <a:bodyPr lIns="438866" tIns="219433" rIns="438866" bIns="219433"/>
          <a:lstStyle/>
          <a:p>
            <a:endParaRPr lang="en-US"/>
          </a:p>
        </p:txBody>
      </p:sp>
      <p:sp>
        <p:nvSpPr>
          <p:cNvPr id="6" name="Slide Number Placeholder 5"/>
          <p:cNvSpPr>
            <a:spLocks noGrp="1"/>
          </p:cNvSpPr>
          <p:nvPr>
            <p:ph type="sldNum" sz="quarter" idx="12"/>
          </p:nvPr>
        </p:nvSpPr>
        <p:spPr/>
        <p:txBody>
          <a:bodyPr/>
          <a:lstStyle/>
          <a:p>
            <a:fld id="{FC5565E5-9A47-4A2F-9A21-2DC55FE214A0}" type="slidenum">
              <a:rPr lang="en-US" smtClean="0"/>
              <a:t>‹#›</a:t>
            </a:fld>
            <a:endParaRPr lang="en-US"/>
          </a:p>
        </p:txBody>
      </p:sp>
    </p:spTree>
    <p:extLst>
      <p:ext uri="{BB962C8B-B14F-4D97-AF65-F5344CB8AC3E}">
        <p14:creationId xmlns:p14="http://schemas.microsoft.com/office/powerpoint/2010/main" val="242851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4"/>
            <a:ext cx="9875520" cy="28087320"/>
          </a:xfrm>
          <a:prstGeom prst="rect">
            <a:avLst/>
          </a:prstGeom>
        </p:spPr>
        <p:txBody>
          <a:bodyPr vert="eaVert" lIns="97219" tIns="48610" rIns="97219" bIns="48610"/>
          <a:lstStyle>
            <a:lvl1pPr>
              <a:defRPr>
                <a:latin typeface="+mj-lt"/>
              </a:defRPr>
            </a:lvl1pPr>
          </a:lstStyle>
          <a:p>
            <a:r>
              <a:rPr lang="en-US" dirty="0"/>
              <a:t>Click to edit Master title style</a:t>
            </a:r>
          </a:p>
        </p:txBody>
      </p:sp>
      <p:sp>
        <p:nvSpPr>
          <p:cNvPr id="3" name="Vertical Text Placeholder 2"/>
          <p:cNvSpPr>
            <a:spLocks noGrp="1"/>
          </p:cNvSpPr>
          <p:nvPr>
            <p:ph type="body" orient="vert" idx="1"/>
          </p:nvPr>
        </p:nvSpPr>
        <p:spPr>
          <a:xfrm>
            <a:off x="2194560" y="1318264"/>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828800" y="27128806"/>
            <a:ext cx="10241280" cy="1752600"/>
          </a:xfrm>
          <a:prstGeom prst="rect">
            <a:avLst/>
          </a:prstGeom>
        </p:spPr>
        <p:txBody>
          <a:bodyPr lIns="438866" tIns="219433" rIns="438866" bIns="219433"/>
          <a:lstStyle/>
          <a:p>
            <a:fld id="{59F5C07E-00E0-4F38-967A-633FFECF6BE5}" type="datetimeFigureOut">
              <a:rPr lang="en-US" smtClean="0"/>
              <a:t>3/19/2024</a:t>
            </a:fld>
            <a:endParaRPr lang="en-US"/>
          </a:p>
        </p:txBody>
      </p:sp>
      <p:sp>
        <p:nvSpPr>
          <p:cNvPr id="5" name="Footer Placeholder 4"/>
          <p:cNvSpPr>
            <a:spLocks noGrp="1"/>
          </p:cNvSpPr>
          <p:nvPr>
            <p:ph type="ftr" sz="quarter" idx="11"/>
          </p:nvPr>
        </p:nvSpPr>
        <p:spPr>
          <a:xfrm>
            <a:off x="14996160" y="30510482"/>
            <a:ext cx="13898880" cy="1752600"/>
          </a:xfrm>
          <a:prstGeom prst="rect">
            <a:avLst/>
          </a:prstGeom>
        </p:spPr>
        <p:txBody>
          <a:bodyPr lIns="438866" tIns="219433" rIns="438866" bIns="219433"/>
          <a:lstStyle/>
          <a:p>
            <a:endParaRPr lang="en-US"/>
          </a:p>
        </p:txBody>
      </p:sp>
      <p:sp>
        <p:nvSpPr>
          <p:cNvPr id="6" name="Slide Number Placeholder 5"/>
          <p:cNvSpPr>
            <a:spLocks noGrp="1"/>
          </p:cNvSpPr>
          <p:nvPr>
            <p:ph type="sldNum" sz="quarter" idx="12"/>
          </p:nvPr>
        </p:nvSpPr>
        <p:spPr/>
        <p:txBody>
          <a:bodyPr/>
          <a:lstStyle/>
          <a:p>
            <a:fld id="{FC5565E5-9A47-4A2F-9A21-2DC55FE214A0}" type="slidenum">
              <a:rPr lang="en-US" smtClean="0"/>
              <a:t>‹#›</a:t>
            </a:fld>
            <a:endParaRPr lang="en-US"/>
          </a:p>
        </p:txBody>
      </p:sp>
    </p:spTree>
    <p:extLst>
      <p:ext uri="{BB962C8B-B14F-4D97-AF65-F5344CB8AC3E}">
        <p14:creationId xmlns:p14="http://schemas.microsoft.com/office/powerpoint/2010/main" val="23322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2"/>
            <a:ext cx="37307520" cy="6537960"/>
          </a:xfrm>
          <a:prstGeom prst="rect">
            <a:avLst/>
          </a:prstGeom>
        </p:spPr>
        <p:txBody>
          <a:bodyPr lIns="97219" tIns="48610" rIns="97219" bIns="48610" anchor="t"/>
          <a:lstStyle>
            <a:lvl1pPr algn="l">
              <a:defRPr sz="19200" b="1" cap="all">
                <a:latin typeface="+mj-lt"/>
              </a:defRPr>
            </a:lvl1pPr>
          </a:lstStyle>
          <a:p>
            <a:r>
              <a:rPr lang="en-US" dirty="0"/>
              <a:t>Click to edit Master title style</a:t>
            </a:r>
          </a:p>
        </p:txBody>
      </p:sp>
      <p:sp>
        <p:nvSpPr>
          <p:cNvPr id="3" name="Text Placeholder 2"/>
          <p:cNvSpPr>
            <a:spLocks noGrp="1"/>
          </p:cNvSpPr>
          <p:nvPr>
            <p:ph type="body" idx="1"/>
          </p:nvPr>
        </p:nvSpPr>
        <p:spPr>
          <a:xfrm>
            <a:off x="3467103" y="13952225"/>
            <a:ext cx="37307520" cy="7200898"/>
          </a:xfrm>
        </p:spPr>
        <p:txBody>
          <a:bodyPr anchor="b"/>
          <a:lstStyle>
            <a:lvl1pPr marL="0" indent="0">
              <a:buNone/>
              <a:defRPr sz="9600">
                <a:solidFill>
                  <a:schemeClr val="tx1">
                    <a:tint val="75000"/>
                  </a:schemeClr>
                </a:solidFill>
              </a:defRPr>
            </a:lvl1pPr>
            <a:lvl2pPr marL="2194330" indent="0">
              <a:buNone/>
              <a:defRPr sz="8600">
                <a:solidFill>
                  <a:schemeClr val="tx1">
                    <a:tint val="75000"/>
                  </a:schemeClr>
                </a:solidFill>
              </a:defRPr>
            </a:lvl2pPr>
            <a:lvl3pPr marL="4388660" indent="0">
              <a:buNone/>
              <a:defRPr sz="7700">
                <a:solidFill>
                  <a:schemeClr val="tx1">
                    <a:tint val="75000"/>
                  </a:schemeClr>
                </a:solidFill>
              </a:defRPr>
            </a:lvl3pPr>
            <a:lvl4pPr marL="6582991" indent="0">
              <a:buNone/>
              <a:defRPr sz="6700">
                <a:solidFill>
                  <a:schemeClr val="tx1">
                    <a:tint val="75000"/>
                  </a:schemeClr>
                </a:solidFill>
              </a:defRPr>
            </a:lvl4pPr>
            <a:lvl5pPr marL="8777321" indent="0">
              <a:buNone/>
              <a:defRPr sz="6700">
                <a:solidFill>
                  <a:schemeClr val="tx1">
                    <a:tint val="75000"/>
                  </a:schemeClr>
                </a:solidFill>
              </a:defRPr>
            </a:lvl5pPr>
            <a:lvl6pPr marL="10971651" indent="0">
              <a:buNone/>
              <a:defRPr sz="6700">
                <a:solidFill>
                  <a:schemeClr val="tx1">
                    <a:tint val="75000"/>
                  </a:schemeClr>
                </a:solidFill>
              </a:defRPr>
            </a:lvl6pPr>
            <a:lvl7pPr marL="13165981" indent="0">
              <a:buNone/>
              <a:defRPr sz="6700">
                <a:solidFill>
                  <a:schemeClr val="tx1">
                    <a:tint val="75000"/>
                  </a:schemeClr>
                </a:solidFill>
              </a:defRPr>
            </a:lvl7pPr>
            <a:lvl8pPr marL="15360312" indent="0">
              <a:buNone/>
              <a:defRPr sz="6700">
                <a:solidFill>
                  <a:schemeClr val="tx1">
                    <a:tint val="75000"/>
                  </a:schemeClr>
                </a:solidFill>
              </a:defRPr>
            </a:lvl8pPr>
            <a:lvl9pPr marL="17554642"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828800" y="27128806"/>
            <a:ext cx="10241280" cy="1752600"/>
          </a:xfrm>
          <a:prstGeom prst="rect">
            <a:avLst/>
          </a:prstGeom>
        </p:spPr>
        <p:txBody>
          <a:bodyPr lIns="438866" tIns="219433" rIns="438866" bIns="219433"/>
          <a:lstStyle/>
          <a:p>
            <a:fld id="{59F5C07E-00E0-4F38-967A-633FFECF6BE5}" type="datetimeFigureOut">
              <a:rPr lang="en-US" smtClean="0"/>
              <a:t>3/19/2024</a:t>
            </a:fld>
            <a:endParaRPr lang="en-US"/>
          </a:p>
        </p:txBody>
      </p:sp>
      <p:sp>
        <p:nvSpPr>
          <p:cNvPr id="5" name="Footer Placeholder 4"/>
          <p:cNvSpPr>
            <a:spLocks noGrp="1"/>
          </p:cNvSpPr>
          <p:nvPr>
            <p:ph type="ftr" sz="quarter" idx="11"/>
          </p:nvPr>
        </p:nvSpPr>
        <p:spPr>
          <a:xfrm>
            <a:off x="14996160" y="30510482"/>
            <a:ext cx="13898880" cy="1752600"/>
          </a:xfrm>
          <a:prstGeom prst="rect">
            <a:avLst/>
          </a:prstGeom>
        </p:spPr>
        <p:txBody>
          <a:bodyPr lIns="438866" tIns="219433" rIns="438866" bIns="219433"/>
          <a:lstStyle/>
          <a:p>
            <a:endParaRPr lang="en-US"/>
          </a:p>
        </p:txBody>
      </p:sp>
      <p:sp>
        <p:nvSpPr>
          <p:cNvPr id="6" name="Slide Number Placeholder 5"/>
          <p:cNvSpPr>
            <a:spLocks noGrp="1"/>
          </p:cNvSpPr>
          <p:nvPr>
            <p:ph type="sldNum" sz="quarter" idx="12"/>
          </p:nvPr>
        </p:nvSpPr>
        <p:spPr/>
        <p:txBody>
          <a:bodyPr/>
          <a:lstStyle/>
          <a:p>
            <a:fld id="{FC5565E5-9A47-4A2F-9A21-2DC55FE214A0}" type="slidenum">
              <a:rPr lang="en-US" smtClean="0"/>
              <a:t>‹#›</a:t>
            </a:fld>
            <a:endParaRPr lang="en-US"/>
          </a:p>
        </p:txBody>
      </p:sp>
    </p:spTree>
    <p:extLst>
      <p:ext uri="{BB962C8B-B14F-4D97-AF65-F5344CB8AC3E}">
        <p14:creationId xmlns:p14="http://schemas.microsoft.com/office/powerpoint/2010/main" val="1398943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lIns="97219" tIns="48610" rIns="97219" bIns="48610"/>
          <a:lstStyle>
            <a:lvl1pPr>
              <a:defRPr>
                <a:latin typeface="+mj-lt"/>
              </a:defRPr>
            </a:lvl1pPr>
          </a:lstStyle>
          <a:p>
            <a:r>
              <a:rPr lang="en-US" dirty="0"/>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828800" y="27128806"/>
            <a:ext cx="10241280" cy="1752600"/>
          </a:xfrm>
          <a:prstGeom prst="rect">
            <a:avLst/>
          </a:prstGeom>
        </p:spPr>
        <p:txBody>
          <a:bodyPr lIns="438866" tIns="219433" rIns="438866" bIns="219433"/>
          <a:lstStyle/>
          <a:p>
            <a:fld id="{59F5C07E-00E0-4F38-967A-633FFECF6BE5}" type="datetimeFigureOut">
              <a:rPr lang="en-US" smtClean="0"/>
              <a:t>3/19/2024</a:t>
            </a:fld>
            <a:endParaRPr lang="en-US"/>
          </a:p>
        </p:txBody>
      </p:sp>
      <p:sp>
        <p:nvSpPr>
          <p:cNvPr id="6" name="Footer Placeholder 5"/>
          <p:cNvSpPr>
            <a:spLocks noGrp="1"/>
          </p:cNvSpPr>
          <p:nvPr>
            <p:ph type="ftr" sz="quarter" idx="11"/>
          </p:nvPr>
        </p:nvSpPr>
        <p:spPr>
          <a:xfrm>
            <a:off x="14996160" y="30510482"/>
            <a:ext cx="13898880" cy="1752600"/>
          </a:xfrm>
          <a:prstGeom prst="rect">
            <a:avLst/>
          </a:prstGeom>
        </p:spPr>
        <p:txBody>
          <a:bodyPr lIns="438866" tIns="219433" rIns="438866" bIns="219433"/>
          <a:lstStyle/>
          <a:p>
            <a:endParaRPr lang="en-US"/>
          </a:p>
        </p:txBody>
      </p:sp>
      <p:sp>
        <p:nvSpPr>
          <p:cNvPr id="7" name="Slide Number Placeholder 6"/>
          <p:cNvSpPr>
            <a:spLocks noGrp="1"/>
          </p:cNvSpPr>
          <p:nvPr>
            <p:ph type="sldNum" sz="quarter" idx="12"/>
          </p:nvPr>
        </p:nvSpPr>
        <p:spPr/>
        <p:txBody>
          <a:bodyPr/>
          <a:lstStyle/>
          <a:p>
            <a:fld id="{FC5565E5-9A47-4A2F-9A21-2DC55FE214A0}" type="slidenum">
              <a:rPr lang="en-US" smtClean="0"/>
              <a:t>‹#›</a:t>
            </a:fld>
            <a:endParaRPr lang="en-US"/>
          </a:p>
        </p:txBody>
      </p:sp>
    </p:spTree>
    <p:extLst>
      <p:ext uri="{BB962C8B-B14F-4D97-AF65-F5344CB8AC3E}">
        <p14:creationId xmlns:p14="http://schemas.microsoft.com/office/powerpoint/2010/main" val="4162568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lIns="97219" tIns="48610" rIns="97219" bIns="48610"/>
          <a:lstStyle>
            <a:lvl1pPr>
              <a:defRPr>
                <a:latin typeface="+mj-lt"/>
              </a:defRPr>
            </a:lvl1pPr>
          </a:lstStyle>
          <a:p>
            <a:r>
              <a:rPr lang="en-US" dirty="0"/>
              <a:t>Click to edit Master title style</a:t>
            </a:r>
          </a:p>
        </p:txBody>
      </p:sp>
      <p:sp>
        <p:nvSpPr>
          <p:cNvPr id="3" name="Text Placeholder 2"/>
          <p:cNvSpPr>
            <a:spLocks noGrp="1"/>
          </p:cNvSpPr>
          <p:nvPr>
            <p:ph type="body" idx="1"/>
          </p:nvPr>
        </p:nvSpPr>
        <p:spPr>
          <a:xfrm>
            <a:off x="2194560" y="7368543"/>
            <a:ext cx="19392903" cy="3070858"/>
          </a:xfrm>
        </p:spPr>
        <p:txBody>
          <a:bodyPr anchor="b"/>
          <a:lstStyle>
            <a:lvl1pPr marL="0" indent="0">
              <a:buNone/>
              <a:defRPr sz="11500" b="1"/>
            </a:lvl1pPr>
            <a:lvl2pPr marL="2194330" indent="0">
              <a:buNone/>
              <a:defRPr sz="9600" b="1"/>
            </a:lvl2pPr>
            <a:lvl3pPr marL="4388660" indent="0">
              <a:buNone/>
              <a:defRPr sz="8600" b="1"/>
            </a:lvl3pPr>
            <a:lvl4pPr marL="6582991" indent="0">
              <a:buNone/>
              <a:defRPr sz="7700" b="1"/>
            </a:lvl4pPr>
            <a:lvl5pPr marL="8777321" indent="0">
              <a:buNone/>
              <a:defRPr sz="7700" b="1"/>
            </a:lvl5pPr>
            <a:lvl6pPr marL="10971651" indent="0">
              <a:buNone/>
              <a:defRPr sz="7700" b="1"/>
            </a:lvl6pPr>
            <a:lvl7pPr marL="13165981" indent="0">
              <a:buNone/>
              <a:defRPr sz="7700" b="1"/>
            </a:lvl7pPr>
            <a:lvl8pPr marL="15360312" indent="0">
              <a:buNone/>
              <a:defRPr sz="7700" b="1"/>
            </a:lvl8pPr>
            <a:lvl9pPr marL="17554642"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1"/>
            <a:ext cx="19392903"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3" y="7368543"/>
            <a:ext cx="19400520" cy="3070858"/>
          </a:xfrm>
        </p:spPr>
        <p:txBody>
          <a:bodyPr anchor="b"/>
          <a:lstStyle>
            <a:lvl1pPr marL="0" indent="0">
              <a:buNone/>
              <a:defRPr sz="11500" b="1"/>
            </a:lvl1pPr>
            <a:lvl2pPr marL="2194330" indent="0">
              <a:buNone/>
              <a:defRPr sz="9600" b="1"/>
            </a:lvl2pPr>
            <a:lvl3pPr marL="4388660" indent="0">
              <a:buNone/>
              <a:defRPr sz="8600" b="1"/>
            </a:lvl3pPr>
            <a:lvl4pPr marL="6582991" indent="0">
              <a:buNone/>
              <a:defRPr sz="7700" b="1"/>
            </a:lvl4pPr>
            <a:lvl5pPr marL="8777321" indent="0">
              <a:buNone/>
              <a:defRPr sz="7700" b="1"/>
            </a:lvl5pPr>
            <a:lvl6pPr marL="10971651" indent="0">
              <a:buNone/>
              <a:defRPr sz="7700" b="1"/>
            </a:lvl6pPr>
            <a:lvl7pPr marL="13165981" indent="0">
              <a:buNone/>
              <a:defRPr sz="7700" b="1"/>
            </a:lvl7pPr>
            <a:lvl8pPr marL="15360312" indent="0">
              <a:buNone/>
              <a:defRPr sz="7700" b="1"/>
            </a:lvl8pPr>
            <a:lvl9pPr marL="17554642"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3" y="10439401"/>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828800" y="27128806"/>
            <a:ext cx="10241280" cy="1752600"/>
          </a:xfrm>
          <a:prstGeom prst="rect">
            <a:avLst/>
          </a:prstGeom>
        </p:spPr>
        <p:txBody>
          <a:bodyPr lIns="438866" tIns="219433" rIns="438866" bIns="219433"/>
          <a:lstStyle/>
          <a:p>
            <a:fld id="{59F5C07E-00E0-4F38-967A-633FFECF6BE5}" type="datetimeFigureOut">
              <a:rPr lang="en-US" smtClean="0"/>
              <a:t>3/19/2024</a:t>
            </a:fld>
            <a:endParaRPr lang="en-US"/>
          </a:p>
        </p:txBody>
      </p:sp>
      <p:sp>
        <p:nvSpPr>
          <p:cNvPr id="8" name="Footer Placeholder 7"/>
          <p:cNvSpPr>
            <a:spLocks noGrp="1"/>
          </p:cNvSpPr>
          <p:nvPr>
            <p:ph type="ftr" sz="quarter" idx="11"/>
          </p:nvPr>
        </p:nvSpPr>
        <p:spPr>
          <a:xfrm>
            <a:off x="14996160" y="30510482"/>
            <a:ext cx="13898880" cy="1752600"/>
          </a:xfrm>
          <a:prstGeom prst="rect">
            <a:avLst/>
          </a:prstGeom>
        </p:spPr>
        <p:txBody>
          <a:bodyPr lIns="438866" tIns="219433" rIns="438866" bIns="219433"/>
          <a:lstStyle/>
          <a:p>
            <a:endParaRPr lang="en-US"/>
          </a:p>
        </p:txBody>
      </p:sp>
      <p:sp>
        <p:nvSpPr>
          <p:cNvPr id="9" name="Slide Number Placeholder 8"/>
          <p:cNvSpPr>
            <a:spLocks noGrp="1"/>
          </p:cNvSpPr>
          <p:nvPr>
            <p:ph type="sldNum" sz="quarter" idx="12"/>
          </p:nvPr>
        </p:nvSpPr>
        <p:spPr/>
        <p:txBody>
          <a:bodyPr/>
          <a:lstStyle/>
          <a:p>
            <a:fld id="{FC5565E5-9A47-4A2F-9A21-2DC55FE214A0}" type="slidenum">
              <a:rPr lang="en-US" smtClean="0"/>
              <a:t>‹#›</a:t>
            </a:fld>
            <a:endParaRPr lang="en-US"/>
          </a:p>
        </p:txBody>
      </p:sp>
    </p:spTree>
    <p:extLst>
      <p:ext uri="{BB962C8B-B14F-4D97-AF65-F5344CB8AC3E}">
        <p14:creationId xmlns:p14="http://schemas.microsoft.com/office/powerpoint/2010/main" val="2731578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lIns="97219" tIns="48610" rIns="97219" bIns="48610"/>
          <a:lstStyle>
            <a:lvl1pPr>
              <a:defRPr>
                <a:latin typeface="+mj-lt"/>
              </a:defRPr>
            </a:lvl1pPr>
          </a:lstStyle>
          <a:p>
            <a:r>
              <a:rPr lang="en-US" dirty="0"/>
              <a:t>Click to edit Master title style</a:t>
            </a:r>
          </a:p>
        </p:txBody>
      </p:sp>
      <p:sp>
        <p:nvSpPr>
          <p:cNvPr id="3" name="Date Placeholder 2"/>
          <p:cNvSpPr>
            <a:spLocks noGrp="1"/>
          </p:cNvSpPr>
          <p:nvPr>
            <p:ph type="dt" sz="half" idx="10"/>
          </p:nvPr>
        </p:nvSpPr>
        <p:spPr>
          <a:xfrm>
            <a:off x="1828800" y="27128806"/>
            <a:ext cx="10241280" cy="1752600"/>
          </a:xfrm>
          <a:prstGeom prst="rect">
            <a:avLst/>
          </a:prstGeom>
        </p:spPr>
        <p:txBody>
          <a:bodyPr lIns="438866" tIns="219433" rIns="438866" bIns="219433"/>
          <a:lstStyle/>
          <a:p>
            <a:fld id="{59F5C07E-00E0-4F38-967A-633FFECF6BE5}" type="datetimeFigureOut">
              <a:rPr lang="en-US" smtClean="0"/>
              <a:t>3/19/2024</a:t>
            </a:fld>
            <a:endParaRPr lang="en-US"/>
          </a:p>
        </p:txBody>
      </p:sp>
      <p:sp>
        <p:nvSpPr>
          <p:cNvPr id="4" name="Footer Placeholder 3"/>
          <p:cNvSpPr>
            <a:spLocks noGrp="1"/>
          </p:cNvSpPr>
          <p:nvPr>
            <p:ph type="ftr" sz="quarter" idx="11"/>
          </p:nvPr>
        </p:nvSpPr>
        <p:spPr>
          <a:xfrm>
            <a:off x="14996160" y="30510482"/>
            <a:ext cx="13898880" cy="1752600"/>
          </a:xfrm>
          <a:prstGeom prst="rect">
            <a:avLst/>
          </a:prstGeom>
        </p:spPr>
        <p:txBody>
          <a:bodyPr lIns="438866" tIns="219433" rIns="438866" bIns="219433"/>
          <a:lstStyle/>
          <a:p>
            <a:endParaRPr lang="en-US"/>
          </a:p>
        </p:txBody>
      </p:sp>
      <p:sp>
        <p:nvSpPr>
          <p:cNvPr id="5" name="Slide Number Placeholder 4"/>
          <p:cNvSpPr>
            <a:spLocks noGrp="1"/>
          </p:cNvSpPr>
          <p:nvPr>
            <p:ph type="sldNum" sz="quarter" idx="12"/>
          </p:nvPr>
        </p:nvSpPr>
        <p:spPr/>
        <p:txBody>
          <a:bodyPr/>
          <a:lstStyle/>
          <a:p>
            <a:fld id="{FC5565E5-9A47-4A2F-9A21-2DC55FE214A0}" type="slidenum">
              <a:rPr lang="en-US" smtClean="0"/>
              <a:t>‹#›</a:t>
            </a:fld>
            <a:endParaRPr lang="en-US"/>
          </a:p>
        </p:txBody>
      </p:sp>
    </p:spTree>
    <p:extLst>
      <p:ext uri="{BB962C8B-B14F-4D97-AF65-F5344CB8AC3E}">
        <p14:creationId xmlns:p14="http://schemas.microsoft.com/office/powerpoint/2010/main" val="2122916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28800" y="27128806"/>
            <a:ext cx="10241280" cy="1752600"/>
          </a:xfrm>
          <a:prstGeom prst="rect">
            <a:avLst/>
          </a:prstGeom>
        </p:spPr>
        <p:txBody>
          <a:bodyPr lIns="438866" tIns="219433" rIns="438866" bIns="219433"/>
          <a:lstStyle/>
          <a:p>
            <a:fld id="{59F5C07E-00E0-4F38-967A-633FFECF6BE5}" type="datetimeFigureOut">
              <a:rPr lang="en-US" smtClean="0"/>
              <a:t>3/19/2024</a:t>
            </a:fld>
            <a:endParaRPr lang="en-US"/>
          </a:p>
        </p:txBody>
      </p:sp>
      <p:sp>
        <p:nvSpPr>
          <p:cNvPr id="3" name="Footer Placeholder 2"/>
          <p:cNvSpPr>
            <a:spLocks noGrp="1"/>
          </p:cNvSpPr>
          <p:nvPr>
            <p:ph type="ftr" sz="quarter" idx="11"/>
          </p:nvPr>
        </p:nvSpPr>
        <p:spPr>
          <a:xfrm>
            <a:off x="14996160" y="30510482"/>
            <a:ext cx="13898880" cy="1752600"/>
          </a:xfrm>
          <a:prstGeom prst="rect">
            <a:avLst/>
          </a:prstGeom>
        </p:spPr>
        <p:txBody>
          <a:bodyPr lIns="438866" tIns="219433" rIns="438866" bIns="219433"/>
          <a:lstStyle/>
          <a:p>
            <a:endParaRPr lang="en-US"/>
          </a:p>
        </p:txBody>
      </p:sp>
      <p:sp>
        <p:nvSpPr>
          <p:cNvPr id="4" name="Slide Number Placeholder 3"/>
          <p:cNvSpPr>
            <a:spLocks noGrp="1"/>
          </p:cNvSpPr>
          <p:nvPr>
            <p:ph type="sldNum" sz="quarter" idx="12"/>
          </p:nvPr>
        </p:nvSpPr>
        <p:spPr/>
        <p:txBody>
          <a:bodyPr/>
          <a:lstStyle/>
          <a:p>
            <a:fld id="{FC5565E5-9A47-4A2F-9A21-2DC55FE214A0}" type="slidenum">
              <a:rPr lang="en-US" smtClean="0"/>
              <a:t>‹#›</a:t>
            </a:fld>
            <a:endParaRPr lang="en-US"/>
          </a:p>
        </p:txBody>
      </p:sp>
    </p:spTree>
    <p:extLst>
      <p:ext uri="{BB962C8B-B14F-4D97-AF65-F5344CB8AC3E}">
        <p14:creationId xmlns:p14="http://schemas.microsoft.com/office/powerpoint/2010/main" val="1638199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2" y="1310640"/>
            <a:ext cx="14439903" cy="5577840"/>
          </a:xfrm>
          <a:prstGeom prst="rect">
            <a:avLst/>
          </a:prstGeom>
        </p:spPr>
        <p:txBody>
          <a:bodyPr lIns="97219" tIns="48610" rIns="97219" bIns="48610" anchor="b"/>
          <a:lstStyle>
            <a:lvl1pPr algn="l">
              <a:defRPr sz="9600" b="1">
                <a:latin typeface="+mj-lt"/>
              </a:defRPr>
            </a:lvl1pPr>
          </a:lstStyle>
          <a:p>
            <a:r>
              <a:rPr lang="en-US" dirty="0"/>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3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2" y="6888483"/>
            <a:ext cx="14439903" cy="22517102"/>
          </a:xfrm>
        </p:spPr>
        <p:txBody>
          <a:bodyPr/>
          <a:lstStyle>
            <a:lvl1pPr marL="0" indent="0">
              <a:buNone/>
              <a:defRPr sz="6700"/>
            </a:lvl1pPr>
            <a:lvl2pPr marL="2194330" indent="0">
              <a:buNone/>
              <a:defRPr sz="5700"/>
            </a:lvl2pPr>
            <a:lvl3pPr marL="4388660" indent="0">
              <a:buNone/>
              <a:defRPr sz="4800"/>
            </a:lvl3pPr>
            <a:lvl4pPr marL="6582991" indent="0">
              <a:buNone/>
              <a:defRPr sz="4400"/>
            </a:lvl4pPr>
            <a:lvl5pPr marL="8777321" indent="0">
              <a:buNone/>
              <a:defRPr sz="4400"/>
            </a:lvl5pPr>
            <a:lvl6pPr marL="10971651" indent="0">
              <a:buNone/>
              <a:defRPr sz="4400"/>
            </a:lvl6pPr>
            <a:lvl7pPr marL="13165981" indent="0">
              <a:buNone/>
              <a:defRPr sz="4400"/>
            </a:lvl7pPr>
            <a:lvl8pPr marL="15360312" indent="0">
              <a:buNone/>
              <a:defRPr sz="4400"/>
            </a:lvl8pPr>
            <a:lvl9pPr marL="17554642" indent="0">
              <a:buNone/>
              <a:defRPr sz="4400"/>
            </a:lvl9pPr>
          </a:lstStyle>
          <a:p>
            <a:pPr lvl="0"/>
            <a:r>
              <a:rPr lang="en-US" dirty="0"/>
              <a:t>Click to edit Master text styles</a:t>
            </a:r>
          </a:p>
        </p:txBody>
      </p:sp>
      <p:sp>
        <p:nvSpPr>
          <p:cNvPr id="5" name="Date Placeholder 4"/>
          <p:cNvSpPr>
            <a:spLocks noGrp="1"/>
          </p:cNvSpPr>
          <p:nvPr>
            <p:ph type="dt" sz="half" idx="10"/>
          </p:nvPr>
        </p:nvSpPr>
        <p:spPr>
          <a:xfrm>
            <a:off x="1828800" y="27128806"/>
            <a:ext cx="10241280" cy="1752600"/>
          </a:xfrm>
          <a:prstGeom prst="rect">
            <a:avLst/>
          </a:prstGeom>
        </p:spPr>
        <p:txBody>
          <a:bodyPr lIns="438866" tIns="219433" rIns="438866" bIns="219433"/>
          <a:lstStyle/>
          <a:p>
            <a:fld id="{59F5C07E-00E0-4F38-967A-633FFECF6BE5}" type="datetimeFigureOut">
              <a:rPr lang="en-US" smtClean="0"/>
              <a:t>3/19/2024</a:t>
            </a:fld>
            <a:endParaRPr lang="en-US"/>
          </a:p>
        </p:txBody>
      </p:sp>
      <p:sp>
        <p:nvSpPr>
          <p:cNvPr id="6" name="Footer Placeholder 5"/>
          <p:cNvSpPr>
            <a:spLocks noGrp="1"/>
          </p:cNvSpPr>
          <p:nvPr>
            <p:ph type="ftr" sz="quarter" idx="11"/>
          </p:nvPr>
        </p:nvSpPr>
        <p:spPr>
          <a:xfrm>
            <a:off x="14996160" y="30510482"/>
            <a:ext cx="13898880" cy="1752600"/>
          </a:xfrm>
          <a:prstGeom prst="rect">
            <a:avLst/>
          </a:prstGeom>
        </p:spPr>
        <p:txBody>
          <a:bodyPr lIns="438866" tIns="219433" rIns="438866" bIns="219433"/>
          <a:lstStyle/>
          <a:p>
            <a:endParaRPr lang="en-US"/>
          </a:p>
        </p:txBody>
      </p:sp>
      <p:sp>
        <p:nvSpPr>
          <p:cNvPr id="7" name="Slide Number Placeholder 6"/>
          <p:cNvSpPr>
            <a:spLocks noGrp="1"/>
          </p:cNvSpPr>
          <p:nvPr>
            <p:ph type="sldNum" sz="quarter" idx="12"/>
          </p:nvPr>
        </p:nvSpPr>
        <p:spPr/>
        <p:txBody>
          <a:bodyPr/>
          <a:lstStyle/>
          <a:p>
            <a:fld id="{FC5565E5-9A47-4A2F-9A21-2DC55FE214A0}" type="slidenum">
              <a:rPr lang="en-US" smtClean="0"/>
              <a:t>‹#›</a:t>
            </a:fld>
            <a:endParaRPr lang="en-US"/>
          </a:p>
        </p:txBody>
      </p:sp>
    </p:spTree>
    <p:extLst>
      <p:ext uri="{BB962C8B-B14F-4D97-AF65-F5344CB8AC3E}">
        <p14:creationId xmlns:p14="http://schemas.microsoft.com/office/powerpoint/2010/main" val="3216243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2"/>
          </a:xfrm>
          <a:prstGeom prst="rect">
            <a:avLst/>
          </a:prstGeom>
        </p:spPr>
        <p:txBody>
          <a:bodyPr lIns="97219" tIns="48610" rIns="97219" bIns="48610"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3" y="2941320"/>
            <a:ext cx="26334720" cy="19751040"/>
          </a:xfrm>
        </p:spPr>
        <p:txBody>
          <a:bodyPr/>
          <a:lstStyle>
            <a:lvl1pPr marL="0" indent="0">
              <a:buNone/>
              <a:defRPr sz="15300"/>
            </a:lvl1pPr>
            <a:lvl2pPr marL="2194330" indent="0">
              <a:buNone/>
              <a:defRPr sz="13400"/>
            </a:lvl2pPr>
            <a:lvl3pPr marL="4388660" indent="0">
              <a:buNone/>
              <a:defRPr sz="11500"/>
            </a:lvl3pPr>
            <a:lvl4pPr marL="6582991" indent="0">
              <a:buNone/>
              <a:defRPr sz="9600"/>
            </a:lvl4pPr>
            <a:lvl5pPr marL="8777321" indent="0">
              <a:buNone/>
              <a:defRPr sz="9600"/>
            </a:lvl5pPr>
            <a:lvl6pPr marL="10971651" indent="0">
              <a:buNone/>
              <a:defRPr sz="9600"/>
            </a:lvl6pPr>
            <a:lvl7pPr marL="13165981" indent="0">
              <a:buNone/>
              <a:defRPr sz="9600"/>
            </a:lvl7pPr>
            <a:lvl8pPr marL="15360312" indent="0">
              <a:buNone/>
              <a:defRPr sz="9600"/>
            </a:lvl8pPr>
            <a:lvl9pPr marL="17554642" indent="0">
              <a:buNone/>
              <a:defRPr sz="9600"/>
            </a:lvl9pPr>
          </a:lstStyle>
          <a:p>
            <a:r>
              <a:rPr lang="en-US"/>
              <a:t>Click icon to add picture</a:t>
            </a:r>
          </a:p>
        </p:txBody>
      </p:sp>
      <p:sp>
        <p:nvSpPr>
          <p:cNvPr id="4" name="Text Placeholder 3"/>
          <p:cNvSpPr>
            <a:spLocks noGrp="1"/>
          </p:cNvSpPr>
          <p:nvPr>
            <p:ph type="body" sz="half" idx="2"/>
          </p:nvPr>
        </p:nvSpPr>
        <p:spPr>
          <a:xfrm>
            <a:off x="8602983" y="25763223"/>
            <a:ext cx="26334720" cy="3863338"/>
          </a:xfrm>
        </p:spPr>
        <p:txBody>
          <a:bodyPr/>
          <a:lstStyle>
            <a:lvl1pPr marL="0" indent="0">
              <a:buNone/>
              <a:defRPr sz="6700"/>
            </a:lvl1pPr>
            <a:lvl2pPr marL="2194330" indent="0">
              <a:buNone/>
              <a:defRPr sz="5700"/>
            </a:lvl2pPr>
            <a:lvl3pPr marL="4388660" indent="0">
              <a:buNone/>
              <a:defRPr sz="4800"/>
            </a:lvl3pPr>
            <a:lvl4pPr marL="6582991" indent="0">
              <a:buNone/>
              <a:defRPr sz="4400"/>
            </a:lvl4pPr>
            <a:lvl5pPr marL="8777321" indent="0">
              <a:buNone/>
              <a:defRPr sz="4400"/>
            </a:lvl5pPr>
            <a:lvl6pPr marL="10971651" indent="0">
              <a:buNone/>
              <a:defRPr sz="4400"/>
            </a:lvl6pPr>
            <a:lvl7pPr marL="13165981" indent="0">
              <a:buNone/>
              <a:defRPr sz="4400"/>
            </a:lvl7pPr>
            <a:lvl8pPr marL="15360312" indent="0">
              <a:buNone/>
              <a:defRPr sz="4400"/>
            </a:lvl8pPr>
            <a:lvl9pPr marL="17554642" indent="0">
              <a:buNone/>
              <a:defRPr sz="4400"/>
            </a:lvl9pPr>
          </a:lstStyle>
          <a:p>
            <a:pPr lvl="0"/>
            <a:r>
              <a:rPr lang="en-US"/>
              <a:t>Click to edit Master text styles</a:t>
            </a:r>
          </a:p>
        </p:txBody>
      </p:sp>
      <p:sp>
        <p:nvSpPr>
          <p:cNvPr id="5" name="Date Placeholder 4"/>
          <p:cNvSpPr>
            <a:spLocks noGrp="1"/>
          </p:cNvSpPr>
          <p:nvPr>
            <p:ph type="dt" sz="half" idx="10"/>
          </p:nvPr>
        </p:nvSpPr>
        <p:spPr>
          <a:xfrm>
            <a:off x="1828800" y="27128806"/>
            <a:ext cx="10241280" cy="1752600"/>
          </a:xfrm>
          <a:prstGeom prst="rect">
            <a:avLst/>
          </a:prstGeom>
        </p:spPr>
        <p:txBody>
          <a:bodyPr lIns="438866" tIns="219433" rIns="438866" bIns="219433"/>
          <a:lstStyle/>
          <a:p>
            <a:fld id="{59F5C07E-00E0-4F38-967A-633FFECF6BE5}" type="datetimeFigureOut">
              <a:rPr lang="en-US" smtClean="0"/>
              <a:t>3/19/2024</a:t>
            </a:fld>
            <a:endParaRPr lang="en-US"/>
          </a:p>
        </p:txBody>
      </p:sp>
      <p:sp>
        <p:nvSpPr>
          <p:cNvPr id="6" name="Footer Placeholder 5"/>
          <p:cNvSpPr>
            <a:spLocks noGrp="1"/>
          </p:cNvSpPr>
          <p:nvPr>
            <p:ph type="ftr" sz="quarter" idx="11"/>
          </p:nvPr>
        </p:nvSpPr>
        <p:spPr>
          <a:xfrm>
            <a:off x="14996160" y="30510482"/>
            <a:ext cx="13898880" cy="1752600"/>
          </a:xfrm>
          <a:prstGeom prst="rect">
            <a:avLst/>
          </a:prstGeom>
        </p:spPr>
        <p:txBody>
          <a:bodyPr lIns="438866" tIns="219433" rIns="438866" bIns="219433"/>
          <a:lstStyle/>
          <a:p>
            <a:endParaRPr lang="en-US"/>
          </a:p>
        </p:txBody>
      </p:sp>
      <p:sp>
        <p:nvSpPr>
          <p:cNvPr id="7" name="Slide Number Placeholder 6"/>
          <p:cNvSpPr>
            <a:spLocks noGrp="1"/>
          </p:cNvSpPr>
          <p:nvPr>
            <p:ph type="sldNum" sz="quarter" idx="12"/>
          </p:nvPr>
        </p:nvSpPr>
        <p:spPr/>
        <p:txBody>
          <a:bodyPr/>
          <a:lstStyle/>
          <a:p>
            <a:fld id="{FC5565E5-9A47-4A2F-9A21-2DC55FE214A0}" type="slidenum">
              <a:rPr lang="en-US" smtClean="0"/>
              <a:t>‹#›</a:t>
            </a:fld>
            <a:endParaRPr lang="en-US"/>
          </a:p>
        </p:txBody>
      </p:sp>
    </p:spTree>
    <p:extLst>
      <p:ext uri="{BB962C8B-B14F-4D97-AF65-F5344CB8AC3E}">
        <p14:creationId xmlns:p14="http://schemas.microsoft.com/office/powerpoint/2010/main" val="871350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lIns="97219" tIns="48610" rIns="97219" bIns="48610"/>
          <a:lstStyle>
            <a:lvl1pPr>
              <a:defRPr>
                <a:latin typeface="+mj-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828800" y="27128806"/>
            <a:ext cx="10241280" cy="1752600"/>
          </a:xfrm>
          <a:prstGeom prst="rect">
            <a:avLst/>
          </a:prstGeom>
        </p:spPr>
        <p:txBody>
          <a:bodyPr lIns="438866" tIns="219433" rIns="438866" bIns="219433"/>
          <a:lstStyle/>
          <a:p>
            <a:fld id="{59F5C07E-00E0-4F38-967A-633FFECF6BE5}" type="datetimeFigureOut">
              <a:rPr lang="en-US" smtClean="0"/>
              <a:t>3/19/2024</a:t>
            </a:fld>
            <a:endParaRPr lang="en-US"/>
          </a:p>
        </p:txBody>
      </p:sp>
      <p:sp>
        <p:nvSpPr>
          <p:cNvPr id="5" name="Footer Placeholder 4"/>
          <p:cNvSpPr>
            <a:spLocks noGrp="1"/>
          </p:cNvSpPr>
          <p:nvPr>
            <p:ph type="ftr" sz="quarter" idx="11"/>
          </p:nvPr>
        </p:nvSpPr>
        <p:spPr>
          <a:xfrm>
            <a:off x="14996160" y="30510482"/>
            <a:ext cx="13898880" cy="1752600"/>
          </a:xfrm>
          <a:prstGeom prst="rect">
            <a:avLst/>
          </a:prstGeom>
        </p:spPr>
        <p:txBody>
          <a:bodyPr lIns="438866" tIns="219433" rIns="438866" bIns="219433"/>
          <a:lstStyle/>
          <a:p>
            <a:endParaRPr lang="en-US"/>
          </a:p>
        </p:txBody>
      </p:sp>
      <p:sp>
        <p:nvSpPr>
          <p:cNvPr id="6" name="Slide Number Placeholder 5"/>
          <p:cNvSpPr>
            <a:spLocks noGrp="1"/>
          </p:cNvSpPr>
          <p:nvPr>
            <p:ph type="sldNum" sz="quarter" idx="12"/>
          </p:nvPr>
        </p:nvSpPr>
        <p:spPr/>
        <p:txBody>
          <a:bodyPr/>
          <a:lstStyle/>
          <a:p>
            <a:fld id="{FC5565E5-9A47-4A2F-9A21-2DC55FE214A0}" type="slidenum">
              <a:rPr lang="en-US" smtClean="0"/>
              <a:t>‹#›</a:t>
            </a:fld>
            <a:endParaRPr lang="en-US"/>
          </a:p>
        </p:txBody>
      </p:sp>
    </p:spTree>
    <p:extLst>
      <p:ext uri="{BB962C8B-B14F-4D97-AF65-F5344CB8AC3E}">
        <p14:creationId xmlns:p14="http://schemas.microsoft.com/office/powerpoint/2010/main" val="280398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A picture containing drawing&#10;&#10;Description automatically generated">
            <a:extLst>
              <a:ext uri="{FF2B5EF4-FFF2-40B4-BE49-F238E27FC236}">
                <a16:creationId xmlns:a16="http://schemas.microsoft.com/office/drawing/2014/main" id="{60B939DB-337F-6A49-9D68-95181D9134B1}"/>
              </a:ext>
            </a:extLst>
          </p:cNvPr>
          <p:cNvPicPr>
            <a:picLocks noChangeAspect="1"/>
          </p:cNvPicPr>
          <p:nvPr userDrawn="1"/>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439400" y="6784960"/>
            <a:ext cx="22174200" cy="22174200"/>
          </a:xfrm>
          <a:prstGeom prst="rect">
            <a:avLst/>
          </a:prstGeom>
        </p:spPr>
      </p:pic>
      <p:sp>
        <p:nvSpPr>
          <p:cNvPr id="9" name="Rectangle 8"/>
          <p:cNvSpPr/>
          <p:nvPr/>
        </p:nvSpPr>
        <p:spPr>
          <a:xfrm>
            <a:off x="-25400" y="5547360"/>
            <a:ext cx="43891200" cy="2706624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5077691"/>
            <a:ext cx="43891200" cy="3325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38866" tIns="219433" rIns="438866" bIns="219433" rtlCol="0" anchor="ctr"/>
          <a:lstStyle/>
          <a:p>
            <a:pPr algn="l"/>
            <a:endParaRPr lang="en-US" sz="6700" dirty="0">
              <a:ln>
                <a:noFill/>
              </a:ln>
              <a:latin typeface="Tw Cen MT" panose="020B0602020104020603" pitchFamily="34" charset="0"/>
            </a:endParaRPr>
          </a:p>
        </p:txBody>
      </p:sp>
      <p:sp>
        <p:nvSpPr>
          <p:cNvPr id="3" name="Text Placeholder 2"/>
          <p:cNvSpPr>
            <a:spLocks noGrp="1"/>
          </p:cNvSpPr>
          <p:nvPr>
            <p:ph type="body" idx="1"/>
          </p:nvPr>
        </p:nvSpPr>
        <p:spPr>
          <a:xfrm>
            <a:off x="2194560" y="7680963"/>
            <a:ext cx="39502080" cy="21724622"/>
          </a:xfrm>
          <a:prstGeom prst="rect">
            <a:avLst/>
          </a:prstGeom>
        </p:spPr>
        <p:txBody>
          <a:bodyPr vert="horz" lIns="438866" tIns="219433" rIns="438866" bIns="21943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6844603" y="35079709"/>
            <a:ext cx="10241280" cy="1752600"/>
          </a:xfrm>
          <a:prstGeom prst="rect">
            <a:avLst/>
          </a:prstGeom>
        </p:spPr>
        <p:txBody>
          <a:bodyPr vert="horz" lIns="438866" tIns="219433" rIns="438866" bIns="219433" rtlCol="0" anchor="ctr"/>
          <a:lstStyle>
            <a:lvl1pPr algn="ctr">
              <a:defRPr sz="5700">
                <a:solidFill>
                  <a:schemeClr val="tx1">
                    <a:tint val="75000"/>
                  </a:schemeClr>
                </a:solidFill>
              </a:defRPr>
            </a:lvl1pPr>
          </a:lstStyle>
          <a:p>
            <a:endParaRPr lang="en-US" dirty="0"/>
          </a:p>
        </p:txBody>
      </p:sp>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028611" y="29274086"/>
            <a:ext cx="8092309" cy="3121545"/>
          </a:xfrm>
          <a:prstGeom prst="rect">
            <a:avLst/>
          </a:prstGeom>
        </p:spPr>
      </p:pic>
      <p:pic>
        <p:nvPicPr>
          <p:cNvPr id="16" name="Pictur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0726" y="28806760"/>
            <a:ext cx="3828137" cy="3806840"/>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47C72FC5-E54F-884E-8C05-05F601C8537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38448" y="724959"/>
            <a:ext cx="3880415" cy="3880415"/>
          </a:xfrm>
          <a:prstGeom prst="rect">
            <a:avLst/>
          </a:prstGeom>
        </p:spPr>
      </p:pic>
    </p:spTree>
    <p:extLst>
      <p:ext uri="{BB962C8B-B14F-4D97-AF65-F5344CB8AC3E}">
        <p14:creationId xmlns:p14="http://schemas.microsoft.com/office/powerpoint/2010/main" val="236042689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Lst>
  <p:hf hdr="0" ftr="0" dt="0"/>
  <p:txStyles>
    <p:titleStyle>
      <a:lvl1pPr algn="ctr" defTabSz="4388660" rtl="0" eaLnBrk="1" latinLnBrk="0" hangingPunct="1">
        <a:spcBef>
          <a:spcPct val="0"/>
        </a:spcBef>
        <a:buNone/>
        <a:defRPr sz="23100" kern="1200" baseline="0">
          <a:solidFill>
            <a:schemeClr val="tx2"/>
          </a:solidFill>
          <a:latin typeface="Arabic Typesetting" panose="03020402040406030203" pitchFamily="66" charset="-78"/>
          <a:ea typeface="+mj-ea"/>
          <a:cs typeface="Arabic Typesetting" panose="03020402040406030203" pitchFamily="66" charset="-78"/>
        </a:defRPr>
      </a:lvl1pPr>
    </p:titleStyle>
    <p:bodyStyle>
      <a:lvl1pPr marL="1645747" indent="-1645747" algn="l" defTabSz="4388660" rtl="0" eaLnBrk="1" latinLnBrk="0" hangingPunct="1">
        <a:spcBef>
          <a:spcPct val="20000"/>
        </a:spcBef>
        <a:buFont typeface="Arial" panose="020B0604020202020204" pitchFamily="34" charset="0"/>
        <a:buChar char="•"/>
        <a:defRPr sz="15300" kern="1200">
          <a:solidFill>
            <a:schemeClr val="tx1"/>
          </a:solidFill>
          <a:latin typeface="+mn-lt"/>
          <a:ea typeface="+mn-ea"/>
          <a:cs typeface="+mn-cs"/>
        </a:defRPr>
      </a:lvl1pPr>
      <a:lvl2pPr marL="3565787" indent="-1371457" algn="l" defTabSz="438866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5826" indent="-1097165" algn="l" defTabSz="438866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156"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4486"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68816"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3147"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7477"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1807" indent="-1097165" algn="l" defTabSz="438866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8660" rtl="0" eaLnBrk="1" latinLnBrk="0" hangingPunct="1">
        <a:defRPr sz="8600" kern="1200">
          <a:solidFill>
            <a:schemeClr val="tx1"/>
          </a:solidFill>
          <a:latin typeface="+mn-lt"/>
          <a:ea typeface="+mn-ea"/>
          <a:cs typeface="+mn-cs"/>
        </a:defRPr>
      </a:lvl1pPr>
      <a:lvl2pPr marL="2194330" algn="l" defTabSz="4388660" rtl="0" eaLnBrk="1" latinLnBrk="0" hangingPunct="1">
        <a:defRPr sz="8600" kern="1200">
          <a:solidFill>
            <a:schemeClr val="tx1"/>
          </a:solidFill>
          <a:latin typeface="+mn-lt"/>
          <a:ea typeface="+mn-ea"/>
          <a:cs typeface="+mn-cs"/>
        </a:defRPr>
      </a:lvl2pPr>
      <a:lvl3pPr marL="4388660" algn="l" defTabSz="4388660" rtl="0" eaLnBrk="1" latinLnBrk="0" hangingPunct="1">
        <a:defRPr sz="8600" kern="1200">
          <a:solidFill>
            <a:schemeClr val="tx1"/>
          </a:solidFill>
          <a:latin typeface="+mn-lt"/>
          <a:ea typeface="+mn-ea"/>
          <a:cs typeface="+mn-cs"/>
        </a:defRPr>
      </a:lvl3pPr>
      <a:lvl4pPr marL="6582991" algn="l" defTabSz="4388660" rtl="0" eaLnBrk="1" latinLnBrk="0" hangingPunct="1">
        <a:defRPr sz="8600" kern="1200">
          <a:solidFill>
            <a:schemeClr val="tx1"/>
          </a:solidFill>
          <a:latin typeface="+mn-lt"/>
          <a:ea typeface="+mn-ea"/>
          <a:cs typeface="+mn-cs"/>
        </a:defRPr>
      </a:lvl4pPr>
      <a:lvl5pPr marL="8777321" algn="l" defTabSz="4388660" rtl="0" eaLnBrk="1" latinLnBrk="0" hangingPunct="1">
        <a:defRPr sz="8600" kern="1200">
          <a:solidFill>
            <a:schemeClr val="tx1"/>
          </a:solidFill>
          <a:latin typeface="+mn-lt"/>
          <a:ea typeface="+mn-ea"/>
          <a:cs typeface="+mn-cs"/>
        </a:defRPr>
      </a:lvl5pPr>
      <a:lvl6pPr marL="10971651" algn="l" defTabSz="4388660" rtl="0" eaLnBrk="1" latinLnBrk="0" hangingPunct="1">
        <a:defRPr sz="8600" kern="1200">
          <a:solidFill>
            <a:schemeClr val="tx1"/>
          </a:solidFill>
          <a:latin typeface="+mn-lt"/>
          <a:ea typeface="+mn-ea"/>
          <a:cs typeface="+mn-cs"/>
        </a:defRPr>
      </a:lvl6pPr>
      <a:lvl7pPr marL="13165981" algn="l" defTabSz="4388660" rtl="0" eaLnBrk="1" latinLnBrk="0" hangingPunct="1">
        <a:defRPr sz="8600" kern="1200">
          <a:solidFill>
            <a:schemeClr val="tx1"/>
          </a:solidFill>
          <a:latin typeface="+mn-lt"/>
          <a:ea typeface="+mn-ea"/>
          <a:cs typeface="+mn-cs"/>
        </a:defRPr>
      </a:lvl7pPr>
      <a:lvl8pPr marL="15360312" algn="l" defTabSz="4388660" rtl="0" eaLnBrk="1" latinLnBrk="0" hangingPunct="1">
        <a:defRPr sz="8600" kern="1200">
          <a:solidFill>
            <a:schemeClr val="tx1"/>
          </a:solidFill>
          <a:latin typeface="+mn-lt"/>
          <a:ea typeface="+mn-ea"/>
          <a:cs typeface="+mn-cs"/>
        </a:defRPr>
      </a:lvl8pPr>
      <a:lvl9pPr marL="17554642" algn="l" defTabSz="43886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png"/><Relationship Id="rId4" Type="http://schemas.openxmlformats.org/officeDocument/2006/relationships/hyperlink" Target="https://www.energy.gov/nnsa/missions/nonproliferation" TargetMode="External"/><Relationship Id="rId9"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B9EC3946-6C4F-773F-46D0-3477D88D38ED}"/>
              </a:ext>
            </a:extLst>
          </p:cNvPr>
          <p:cNvGrpSpPr/>
          <p:nvPr/>
        </p:nvGrpSpPr>
        <p:grpSpPr>
          <a:xfrm>
            <a:off x="14020800" y="5638800"/>
            <a:ext cx="17754600" cy="22860000"/>
            <a:chOff x="506414" y="4668238"/>
            <a:chExt cx="29224612" cy="6076478"/>
          </a:xfrm>
        </p:grpSpPr>
        <p:grpSp>
          <p:nvGrpSpPr>
            <p:cNvPr id="61" name="Group 60">
              <a:extLst>
                <a:ext uri="{FF2B5EF4-FFF2-40B4-BE49-F238E27FC236}">
                  <a16:creationId xmlns:a16="http://schemas.microsoft.com/office/drawing/2014/main" id="{9F66D650-587F-FC1B-C000-EF55C0473A7D}"/>
                </a:ext>
              </a:extLst>
            </p:cNvPr>
            <p:cNvGrpSpPr/>
            <p:nvPr/>
          </p:nvGrpSpPr>
          <p:grpSpPr>
            <a:xfrm>
              <a:off x="506414" y="4668238"/>
              <a:ext cx="29224612" cy="6076478"/>
              <a:chOff x="506413" y="6194036"/>
              <a:chExt cx="14057312" cy="8456693"/>
            </a:xfrm>
          </p:grpSpPr>
          <p:sp>
            <p:nvSpPr>
              <p:cNvPr id="63" name="Rectangle 62">
                <a:extLst>
                  <a:ext uri="{FF2B5EF4-FFF2-40B4-BE49-F238E27FC236}">
                    <a16:creationId xmlns:a16="http://schemas.microsoft.com/office/drawing/2014/main" id="{08B3950E-620D-0D7E-AE88-E3D6EB5D3E11}"/>
                  </a:ext>
                </a:extLst>
              </p:cNvPr>
              <p:cNvSpPr/>
              <p:nvPr/>
            </p:nvSpPr>
            <p:spPr>
              <a:xfrm>
                <a:off x="506413" y="6220947"/>
                <a:ext cx="14057312" cy="8429782"/>
              </a:xfrm>
              <a:prstGeom prst="rect">
                <a:avLst/>
              </a:prstGeom>
              <a:noFill/>
              <a:ln w="571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dirty="0">
                  <a:solidFill>
                    <a:schemeClr val="tx1"/>
                  </a:solidFill>
                  <a:latin typeface="Garamond" panose="02020404030301010803" pitchFamily="18" charset="0"/>
                  <a:cs typeface="Arial" pitchFamily="34" charset="0"/>
                </a:endParaRPr>
              </a:p>
              <a:p>
                <a:endParaRPr lang="en-US" sz="3200" dirty="0">
                  <a:solidFill>
                    <a:schemeClr val="tx1"/>
                  </a:solidFill>
                  <a:latin typeface="Garamond" panose="02020404030301010803" pitchFamily="18" charset="0"/>
                  <a:cs typeface="Arial" pitchFamily="34" charset="0"/>
                </a:endParaRPr>
              </a:p>
            </p:txBody>
          </p:sp>
          <p:sp>
            <p:nvSpPr>
              <p:cNvPr id="64" name="TextBox 63">
                <a:extLst>
                  <a:ext uri="{FF2B5EF4-FFF2-40B4-BE49-F238E27FC236}">
                    <a16:creationId xmlns:a16="http://schemas.microsoft.com/office/drawing/2014/main" id="{BFF04CB3-5953-E486-8B06-6F96276A235D}"/>
                  </a:ext>
                </a:extLst>
              </p:cNvPr>
              <p:cNvSpPr txBox="1"/>
              <p:nvPr/>
            </p:nvSpPr>
            <p:spPr>
              <a:xfrm>
                <a:off x="506413" y="6194036"/>
                <a:ext cx="14057312" cy="648346"/>
              </a:xfrm>
              <a:prstGeom prst="rect">
                <a:avLst/>
              </a:prstGeom>
              <a:solidFill>
                <a:srgbClr val="00B0F0">
                  <a:alpha val="23000"/>
                </a:srgbClr>
              </a:solidFill>
              <a:ln>
                <a:solidFill>
                  <a:srgbClr val="000099"/>
                </a:solidFill>
              </a:ln>
            </p:spPr>
            <p:txBody>
              <a:bodyPr wrap="square" rtlCol="0" anchor="ctr">
                <a:noAutofit/>
              </a:bodyPr>
              <a:lstStyle/>
              <a:p>
                <a:pPr algn="ctr"/>
                <a:r>
                  <a:rPr lang="en-US" sz="5000" b="1" dirty="0">
                    <a:solidFill>
                      <a:srgbClr val="000099"/>
                    </a:solidFill>
                    <a:latin typeface="Garamond" panose="02020404030301010803" pitchFamily="18" charset="0"/>
                  </a:rPr>
                  <a:t>Technical Approach</a:t>
                </a:r>
              </a:p>
            </p:txBody>
          </p:sp>
        </p:grpSp>
        <p:sp>
          <p:nvSpPr>
            <p:cNvPr id="62" name="TextBox 61">
              <a:extLst>
                <a:ext uri="{FF2B5EF4-FFF2-40B4-BE49-F238E27FC236}">
                  <a16:creationId xmlns:a16="http://schemas.microsoft.com/office/drawing/2014/main" id="{0C26953F-EFFC-B634-0D79-CFC9E9D3B194}"/>
                </a:ext>
              </a:extLst>
            </p:cNvPr>
            <p:cNvSpPr txBox="1"/>
            <p:nvPr/>
          </p:nvSpPr>
          <p:spPr>
            <a:xfrm>
              <a:off x="655786" y="5134101"/>
              <a:ext cx="28797108" cy="3058861"/>
            </a:xfrm>
            <a:prstGeom prst="rect">
              <a:avLst/>
            </a:prstGeom>
            <a:noFill/>
          </p:spPr>
          <p:txBody>
            <a:bodyPr wrap="square" rtlCol="0">
              <a:noAutofit/>
            </a:bodyPr>
            <a:lstStyle/>
            <a:p>
              <a:pPr marL="571500" indent="-571500" algn="just">
                <a:buFont typeface="Arial" panose="020B0604020202020204" pitchFamily="34" charset="0"/>
                <a:buChar char="•"/>
              </a:pPr>
              <a:r>
                <a:rPr lang="en-US" sz="3800" dirty="0">
                  <a:latin typeface="Garamond" panose="02020404030301010803" pitchFamily="18" charset="0"/>
                </a:rPr>
                <a:t>Automated the simulation of 1D cTEI masks in MCNP, which allowed for the testing of several coded-aperture mask patterns created with the GDA.</a:t>
              </a:r>
            </a:p>
            <a:p>
              <a:pPr marL="571500" indent="-571500" algn="just">
                <a:buFont typeface="Arial" panose="020B0604020202020204" pitchFamily="34" charset="0"/>
                <a:buChar char="•"/>
              </a:pPr>
              <a:r>
                <a:rPr lang="en-US" sz="3800" dirty="0">
                  <a:latin typeface="Garamond" panose="02020404030301010803" pitchFamily="18" charset="0"/>
                </a:rPr>
                <a:t>Several imaging parameters can now efficiently be simulated for the 2D cTEI system: pixel pitch, aperture collimation thickness and length, field-of-view, etc.</a:t>
              </a:r>
            </a:p>
            <a:p>
              <a:pPr marL="571500" indent="-571500" algn="just">
                <a:buFont typeface="Arial" panose="020B0604020202020204" pitchFamily="34" charset="0"/>
                <a:buChar char="•"/>
              </a:pPr>
              <a:r>
                <a:rPr lang="en-US" sz="3800" dirty="0">
                  <a:latin typeface="Garamond" panose="02020404030301010803" pitchFamily="18" charset="0"/>
                </a:rPr>
                <a:t>Different pixel pitches were tested using available Uniformly Redundant Arrays (URA) and coded-aperture patterns pseudo-optimized with the GDA, as seen in Fig. 2 where pixel pitch was varied for different aperture collimation lengths.</a:t>
              </a:r>
            </a:p>
            <a:p>
              <a:pPr marL="571500" indent="-571500" algn="just">
                <a:buFont typeface="Arial" panose="020B0604020202020204" pitchFamily="34" charset="0"/>
                <a:buChar char="•"/>
              </a:pPr>
              <a:r>
                <a:rPr lang="en-US" sz="3800" dirty="0">
                  <a:latin typeface="Garamond" panose="02020404030301010803" pitchFamily="18" charset="0"/>
                </a:rPr>
                <a:t>The GDA was run 8 times to converge on a pattern, with each run having its own unique origin seed (initial random pattern) at different open fractions. Each run converged to a ~40% open fraction with a 1” CLLBC’s relative detector noise level, seen in Fig. 3.</a:t>
              </a:r>
            </a:p>
            <a:p>
              <a:pPr algn="just"/>
              <a:endParaRPr lang="en-US" sz="3800" dirty="0">
                <a:latin typeface="Garamond" panose="02020404030301010803" pitchFamily="18" charset="0"/>
              </a:endParaRPr>
            </a:p>
            <a:p>
              <a:pPr algn="just"/>
              <a:endParaRPr lang="en-US" sz="3800" dirty="0">
                <a:latin typeface="Garamond" panose="02020404030301010803" pitchFamily="18" charset="0"/>
              </a:endParaRPr>
            </a:p>
            <a:p>
              <a:pPr algn="just"/>
              <a:endParaRPr lang="en-US" sz="3800" dirty="0">
                <a:latin typeface="Garamond" panose="02020404030301010803" pitchFamily="18" charset="0"/>
              </a:endParaRPr>
            </a:p>
            <a:p>
              <a:pPr algn="just"/>
              <a:endParaRPr lang="en-US" sz="3800" dirty="0">
                <a:latin typeface="Garamond" panose="02020404030301010803" pitchFamily="18" charset="0"/>
              </a:endParaRPr>
            </a:p>
            <a:p>
              <a:pPr algn="just"/>
              <a:endParaRPr lang="en-US" sz="3800" dirty="0">
                <a:latin typeface="Garamond" panose="02020404030301010803" pitchFamily="18" charset="0"/>
              </a:endParaRPr>
            </a:p>
            <a:p>
              <a:pPr algn="just"/>
              <a:endParaRPr lang="en-US" sz="3800" dirty="0">
                <a:latin typeface="Garamond" panose="02020404030301010803" pitchFamily="18" charset="0"/>
              </a:endParaRPr>
            </a:p>
            <a:p>
              <a:pPr algn="just"/>
              <a:endParaRPr lang="en-US" sz="3800" dirty="0">
                <a:latin typeface="Garamond" panose="02020404030301010803" pitchFamily="18" charset="0"/>
              </a:endParaRPr>
            </a:p>
            <a:p>
              <a:pPr algn="just"/>
              <a:endParaRPr lang="en-US" sz="3800" dirty="0">
                <a:latin typeface="Garamond" panose="02020404030301010803" pitchFamily="18" charset="0"/>
              </a:endParaRPr>
            </a:p>
            <a:p>
              <a:pPr algn="just"/>
              <a:endParaRPr lang="en-US" sz="3800" dirty="0">
                <a:latin typeface="Garamond" panose="02020404030301010803" pitchFamily="18" charset="0"/>
              </a:endParaRPr>
            </a:p>
            <a:p>
              <a:pPr algn="just"/>
              <a:endParaRPr lang="en-US" sz="3800" dirty="0">
                <a:latin typeface="Garamond" panose="02020404030301010803" pitchFamily="18" charset="0"/>
              </a:endParaRPr>
            </a:p>
            <a:p>
              <a:pPr marL="571500" indent="-571500" algn="just">
                <a:buFont typeface="Arial" panose="020B0604020202020204" pitchFamily="34" charset="0"/>
                <a:buChar char="•"/>
              </a:pPr>
              <a:endParaRPr lang="en-US" sz="3800" dirty="0">
                <a:latin typeface="Garamond" panose="02020404030301010803" pitchFamily="18" charset="0"/>
              </a:endParaRPr>
            </a:p>
            <a:p>
              <a:pPr marL="571500" indent="-571500" algn="just">
                <a:buFont typeface="Arial" panose="020B0604020202020204" pitchFamily="34" charset="0"/>
                <a:buChar char="•"/>
              </a:pPr>
              <a:r>
                <a:rPr lang="en-US" sz="3800" dirty="0">
                  <a:latin typeface="Garamond" panose="02020404030301010803" pitchFamily="18" charset="0"/>
                </a:rPr>
                <a:t>This resulting 42 x 10 pattern is seen in Fig. 4 for the 2D imager. It has a 41.4% open fraction and 6 cm of radially extending side walls between open and closed voxels.</a:t>
              </a:r>
            </a:p>
          </p:txBody>
        </p:sp>
      </p:grpSp>
      <p:sp>
        <p:nvSpPr>
          <p:cNvPr id="2" name="Title 1"/>
          <p:cNvSpPr>
            <a:spLocks noGrp="1"/>
          </p:cNvSpPr>
          <p:nvPr>
            <p:ph type="title"/>
          </p:nvPr>
        </p:nvSpPr>
        <p:spPr>
          <a:xfrm>
            <a:off x="2758052" y="466552"/>
            <a:ext cx="38324295" cy="4791248"/>
          </a:xfrm>
        </p:spPr>
        <p:txBody>
          <a:bodyPr/>
          <a:lstStyle/>
          <a:p>
            <a:r>
              <a:rPr lang="en-US" altLang="en-US" sz="7200" b="1" dirty="0">
                <a:latin typeface="Arial Narrow" pitchFamily="34" charset="0"/>
              </a:rPr>
              <a:t>2D Cylindrical Time-Encoded Imager Design</a:t>
            </a:r>
            <a:br>
              <a:rPr lang="en-US" altLang="en-US" sz="5400" b="1" dirty="0">
                <a:latin typeface="Arial Narrow" pitchFamily="34" charset="0"/>
              </a:rPr>
            </a:br>
            <a:r>
              <a:rPr lang="en-US" altLang="en-US" sz="5400" b="1" dirty="0">
                <a:latin typeface="Arial Narrow" pitchFamily="34" charset="0"/>
              </a:rPr>
              <a:t>John R. Kuchta</a:t>
            </a:r>
            <a:br>
              <a:rPr lang="en-US" altLang="en-US" sz="5400" b="1" dirty="0">
                <a:latin typeface="Arial Narrow" pitchFamily="34" charset="0"/>
              </a:rPr>
            </a:br>
            <a:r>
              <a:rPr lang="en-US" altLang="en-US" sz="5400" b="1" dirty="0">
                <a:latin typeface="Arial Narrow" pitchFamily="34" charset="0"/>
              </a:rPr>
              <a:t>Ph.D. Student, University of Michigan</a:t>
            </a:r>
            <a:br>
              <a:rPr lang="en-US" altLang="en-US" sz="5400" b="1" dirty="0">
                <a:latin typeface="Arial Narrow" pitchFamily="34" charset="0"/>
              </a:rPr>
            </a:br>
            <a:r>
              <a:rPr lang="en-US" altLang="en-US" sz="5400" dirty="0">
                <a:latin typeface="Arial Narrow" pitchFamily="34" charset="0"/>
              </a:rPr>
              <a:t>David K. Wehe</a:t>
            </a:r>
            <a:br>
              <a:rPr lang="en-US" altLang="en-US" sz="5400" dirty="0">
                <a:latin typeface="Arial Narrow" pitchFamily="34" charset="0"/>
              </a:rPr>
            </a:br>
            <a:r>
              <a:rPr lang="en-US" altLang="en-US" sz="5400" dirty="0">
                <a:latin typeface="Arial Narrow" pitchFamily="34" charset="0"/>
              </a:rPr>
              <a:t>University of Michigan</a:t>
            </a:r>
          </a:p>
        </p:txBody>
      </p:sp>
      <p:sp>
        <p:nvSpPr>
          <p:cNvPr id="5" name="TextBox 4"/>
          <p:cNvSpPr txBox="1"/>
          <p:nvPr/>
        </p:nvSpPr>
        <p:spPr>
          <a:xfrm>
            <a:off x="10610355" y="31184671"/>
            <a:ext cx="24612600" cy="1200329"/>
          </a:xfrm>
          <a:prstGeom prst="rect">
            <a:avLst/>
          </a:prstGeom>
          <a:noFill/>
        </p:spPr>
        <p:txBody>
          <a:bodyPr wrap="square" rtlCol="0">
            <a:spAutoFit/>
          </a:bodyPr>
          <a:lstStyle/>
          <a:p>
            <a:pPr algn="ctr"/>
            <a:r>
              <a:rPr lang="en-US" sz="3600" b="1" dirty="0"/>
              <a:t>This work was funded in-part by the Consortium for Monitoring, Technology, and Verification under </a:t>
            </a:r>
            <a:br>
              <a:rPr lang="en-US" sz="3600" b="1" dirty="0"/>
            </a:br>
            <a:r>
              <a:rPr lang="en-US" sz="3600" b="1" dirty="0"/>
              <a:t>DOE-NNSA award number DE-NA0003920</a:t>
            </a:r>
          </a:p>
        </p:txBody>
      </p:sp>
      <p:pic>
        <p:nvPicPr>
          <p:cNvPr id="3" name="Picture 4" descr="https://upload.wikimedia.org/wikipedia/en/thumb/c/c6/University_of_Michigan_seal.svg/1024px-University_of_Michigan_seal.svg.png">
            <a:extLst>
              <a:ext uri="{FF2B5EF4-FFF2-40B4-BE49-F238E27FC236}">
                <a16:creationId xmlns:a16="http://schemas.microsoft.com/office/drawing/2014/main" id="{F0B2298F-D7F5-AC17-77AC-5696B09F05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98820" y="762000"/>
            <a:ext cx="3863780" cy="386378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492C401A-6E32-9EFC-CD3A-523070553774}"/>
              </a:ext>
            </a:extLst>
          </p:cNvPr>
          <p:cNvGrpSpPr/>
          <p:nvPr/>
        </p:nvGrpSpPr>
        <p:grpSpPr>
          <a:xfrm>
            <a:off x="381000" y="5638802"/>
            <a:ext cx="13182600" cy="8991599"/>
            <a:chOff x="506414" y="4668239"/>
            <a:chExt cx="29224612" cy="6076477"/>
          </a:xfrm>
        </p:grpSpPr>
        <p:grpSp>
          <p:nvGrpSpPr>
            <p:cNvPr id="14" name="Group 13">
              <a:extLst>
                <a:ext uri="{FF2B5EF4-FFF2-40B4-BE49-F238E27FC236}">
                  <a16:creationId xmlns:a16="http://schemas.microsoft.com/office/drawing/2014/main" id="{07576D0F-4CD2-F03E-F4C4-0CC2FDBF861D}"/>
                </a:ext>
              </a:extLst>
            </p:cNvPr>
            <p:cNvGrpSpPr/>
            <p:nvPr/>
          </p:nvGrpSpPr>
          <p:grpSpPr>
            <a:xfrm>
              <a:off x="506414" y="4668239"/>
              <a:ext cx="29224612" cy="6076477"/>
              <a:chOff x="506413" y="6194037"/>
              <a:chExt cx="14057312" cy="8456692"/>
            </a:xfrm>
          </p:grpSpPr>
          <p:sp>
            <p:nvSpPr>
              <p:cNvPr id="27" name="Rectangle 26">
                <a:extLst>
                  <a:ext uri="{FF2B5EF4-FFF2-40B4-BE49-F238E27FC236}">
                    <a16:creationId xmlns:a16="http://schemas.microsoft.com/office/drawing/2014/main" id="{7B84D69D-A268-632C-E5DF-11FFCA88008A}"/>
                  </a:ext>
                </a:extLst>
              </p:cNvPr>
              <p:cNvSpPr/>
              <p:nvPr/>
            </p:nvSpPr>
            <p:spPr>
              <a:xfrm>
                <a:off x="506413" y="6220947"/>
                <a:ext cx="14057312" cy="8429782"/>
              </a:xfrm>
              <a:prstGeom prst="rect">
                <a:avLst/>
              </a:prstGeom>
              <a:noFill/>
              <a:ln w="571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dirty="0">
                  <a:solidFill>
                    <a:schemeClr val="tx1"/>
                  </a:solidFill>
                  <a:latin typeface="Garamond" panose="02020404030301010803" pitchFamily="18" charset="0"/>
                  <a:cs typeface="Arial" pitchFamily="34" charset="0"/>
                </a:endParaRPr>
              </a:p>
              <a:p>
                <a:endParaRPr lang="en-US" sz="3200" dirty="0">
                  <a:solidFill>
                    <a:schemeClr val="tx1"/>
                  </a:solidFill>
                  <a:latin typeface="Garamond" panose="02020404030301010803" pitchFamily="18" charset="0"/>
                  <a:cs typeface="Arial" pitchFamily="34" charset="0"/>
                </a:endParaRPr>
              </a:p>
            </p:txBody>
          </p:sp>
          <p:sp>
            <p:nvSpPr>
              <p:cNvPr id="28" name="TextBox 27">
                <a:extLst>
                  <a:ext uri="{FF2B5EF4-FFF2-40B4-BE49-F238E27FC236}">
                    <a16:creationId xmlns:a16="http://schemas.microsoft.com/office/drawing/2014/main" id="{80BAD4F2-9C8A-562D-FA6E-8BF15EE03DAA}"/>
                  </a:ext>
                </a:extLst>
              </p:cNvPr>
              <p:cNvSpPr txBox="1"/>
              <p:nvPr/>
            </p:nvSpPr>
            <p:spPr>
              <a:xfrm>
                <a:off x="506413" y="6194037"/>
                <a:ext cx="14057312" cy="1648338"/>
              </a:xfrm>
              <a:prstGeom prst="rect">
                <a:avLst/>
              </a:prstGeom>
              <a:solidFill>
                <a:srgbClr val="00B0F0">
                  <a:alpha val="23000"/>
                </a:srgbClr>
              </a:solidFill>
              <a:ln>
                <a:solidFill>
                  <a:srgbClr val="000099"/>
                </a:solidFill>
              </a:ln>
            </p:spPr>
            <p:txBody>
              <a:bodyPr wrap="square" rtlCol="0" anchor="ctr">
                <a:noAutofit/>
              </a:bodyPr>
              <a:lstStyle/>
              <a:p>
                <a:pPr algn="ctr"/>
                <a:r>
                  <a:rPr lang="en-US" sz="5000" b="1" dirty="0">
                    <a:solidFill>
                      <a:srgbClr val="000099"/>
                    </a:solidFill>
                    <a:latin typeface="Garamond" panose="02020404030301010803" pitchFamily="18" charset="0"/>
                  </a:rPr>
                  <a:t>Introduction</a:t>
                </a:r>
              </a:p>
            </p:txBody>
          </p:sp>
        </p:grpSp>
        <p:sp>
          <p:nvSpPr>
            <p:cNvPr id="15" name="TextBox 14">
              <a:extLst>
                <a:ext uri="{FF2B5EF4-FFF2-40B4-BE49-F238E27FC236}">
                  <a16:creationId xmlns:a16="http://schemas.microsoft.com/office/drawing/2014/main" id="{83E6028D-A939-A749-FEA1-28863ADE6AC1}"/>
                </a:ext>
              </a:extLst>
            </p:cNvPr>
            <p:cNvSpPr txBox="1"/>
            <p:nvPr/>
          </p:nvSpPr>
          <p:spPr>
            <a:xfrm>
              <a:off x="655787" y="5894193"/>
              <a:ext cx="28797108" cy="4743918"/>
            </a:xfrm>
            <a:prstGeom prst="rect">
              <a:avLst/>
            </a:prstGeom>
            <a:noFill/>
          </p:spPr>
          <p:txBody>
            <a:bodyPr wrap="square" rtlCol="0">
              <a:noAutofit/>
            </a:bodyPr>
            <a:lstStyle/>
            <a:p>
              <a:pPr marL="571500" indent="-571500" algn="just">
                <a:buFont typeface="Arial" panose="020B0604020202020204" pitchFamily="34" charset="0"/>
                <a:buChar char="•"/>
              </a:pPr>
              <a:r>
                <a:rPr lang="en-US" sz="3800" dirty="0">
                  <a:latin typeface="Garamond" panose="02020404030301010803" pitchFamily="18" charset="0"/>
                </a:rPr>
                <a:t>Cylindrical time-encoded imaging (cTEI) allows for a non-pixelated detector to achieve imaging capabilities by surrounding it with a rotating coded-aperture mask.</a:t>
              </a:r>
            </a:p>
            <a:p>
              <a:pPr marL="571500" indent="-571500" algn="just">
                <a:buFont typeface="Arial" panose="020B0604020202020204" pitchFamily="34" charset="0"/>
                <a:buChar char="•"/>
              </a:pPr>
              <a:r>
                <a:rPr lang="en-US" sz="3800" dirty="0">
                  <a:latin typeface="Garamond" panose="02020404030301010803" pitchFamily="18" charset="0"/>
                </a:rPr>
                <a:t>Design parameters are investigated using MCNP for the trade-offs of angular resolution, collimation, and weight.</a:t>
              </a:r>
            </a:p>
            <a:p>
              <a:pPr marL="571500" indent="-571500" algn="just">
                <a:buFont typeface="Arial" panose="020B0604020202020204" pitchFamily="34" charset="0"/>
                <a:buChar char="•"/>
              </a:pPr>
              <a:r>
                <a:rPr lang="en-US" sz="3800" dirty="0">
                  <a:latin typeface="Garamond" panose="02020404030301010803" pitchFamily="18" charset="0"/>
                </a:rPr>
                <a:t>Optimization with the Great Deluge Algorithm (GDA) assessed any coded-aperture pattern imaging capability.</a:t>
              </a:r>
            </a:p>
            <a:p>
              <a:pPr marL="571500" indent="-571500" algn="just">
                <a:buFont typeface="Arial" panose="020B0604020202020204" pitchFamily="34" charset="0"/>
                <a:buChar char="•"/>
              </a:pPr>
              <a:r>
                <a:rPr lang="en-US" sz="3800" dirty="0">
                  <a:latin typeface="Garamond" panose="02020404030301010803" pitchFamily="18" charset="0"/>
                </a:rPr>
                <a:t>Higher detector energy resolution should influence angular resolution.  </a:t>
              </a:r>
            </a:p>
            <a:p>
              <a:pPr marL="571500" indent="-571500" algn="just">
                <a:buFont typeface="Arial" panose="020B0604020202020204" pitchFamily="34" charset="0"/>
                <a:buChar char="•"/>
              </a:pPr>
              <a:r>
                <a:rPr lang="en-US" sz="3800" dirty="0">
                  <a:latin typeface="Garamond" panose="02020404030301010803" pitchFamily="18" charset="0"/>
                </a:rPr>
                <a:t>A 2D imager is currently being constructed for use with high-purity germanium and scintillators with a 42x10 coded aperture mask.</a:t>
              </a:r>
            </a:p>
          </p:txBody>
        </p:sp>
      </p:grpSp>
      <p:grpSp>
        <p:nvGrpSpPr>
          <p:cNvPr id="39" name="Group 38">
            <a:extLst>
              <a:ext uri="{FF2B5EF4-FFF2-40B4-BE49-F238E27FC236}">
                <a16:creationId xmlns:a16="http://schemas.microsoft.com/office/drawing/2014/main" id="{AD5F6B05-923E-3CC2-912D-A7044353A349}"/>
              </a:ext>
            </a:extLst>
          </p:cNvPr>
          <p:cNvGrpSpPr/>
          <p:nvPr/>
        </p:nvGrpSpPr>
        <p:grpSpPr>
          <a:xfrm>
            <a:off x="32232600" y="5638800"/>
            <a:ext cx="11277600" cy="11277600"/>
            <a:chOff x="506414" y="4668238"/>
            <a:chExt cx="29224612" cy="6076478"/>
          </a:xfrm>
        </p:grpSpPr>
        <p:grpSp>
          <p:nvGrpSpPr>
            <p:cNvPr id="40" name="Group 39">
              <a:extLst>
                <a:ext uri="{FF2B5EF4-FFF2-40B4-BE49-F238E27FC236}">
                  <a16:creationId xmlns:a16="http://schemas.microsoft.com/office/drawing/2014/main" id="{B6B5DB9E-6B4A-7E36-2D51-75A92BF5042A}"/>
                </a:ext>
              </a:extLst>
            </p:cNvPr>
            <p:cNvGrpSpPr/>
            <p:nvPr/>
          </p:nvGrpSpPr>
          <p:grpSpPr>
            <a:xfrm>
              <a:off x="506414" y="4668238"/>
              <a:ext cx="29224612" cy="6076478"/>
              <a:chOff x="506413" y="6194036"/>
              <a:chExt cx="14057312" cy="8456693"/>
            </a:xfrm>
          </p:grpSpPr>
          <p:sp>
            <p:nvSpPr>
              <p:cNvPr id="42" name="Rectangle 41">
                <a:extLst>
                  <a:ext uri="{FF2B5EF4-FFF2-40B4-BE49-F238E27FC236}">
                    <a16:creationId xmlns:a16="http://schemas.microsoft.com/office/drawing/2014/main" id="{F3857D17-F50A-EFE2-CD48-685C204DEE38}"/>
                  </a:ext>
                </a:extLst>
              </p:cNvPr>
              <p:cNvSpPr/>
              <p:nvPr/>
            </p:nvSpPr>
            <p:spPr>
              <a:xfrm>
                <a:off x="506413" y="6220947"/>
                <a:ext cx="14057312" cy="8429782"/>
              </a:xfrm>
              <a:prstGeom prst="rect">
                <a:avLst/>
              </a:prstGeom>
              <a:noFill/>
              <a:ln w="571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dirty="0">
                  <a:solidFill>
                    <a:schemeClr val="tx1"/>
                  </a:solidFill>
                  <a:latin typeface="Garamond" panose="02020404030301010803" pitchFamily="18" charset="0"/>
                  <a:cs typeface="Arial" pitchFamily="34" charset="0"/>
                </a:endParaRPr>
              </a:p>
              <a:p>
                <a:endParaRPr lang="en-US" sz="3200" dirty="0">
                  <a:solidFill>
                    <a:schemeClr val="tx1"/>
                  </a:solidFill>
                  <a:latin typeface="Garamond" panose="02020404030301010803" pitchFamily="18" charset="0"/>
                  <a:cs typeface="Arial" pitchFamily="34" charset="0"/>
                </a:endParaRPr>
              </a:p>
            </p:txBody>
          </p:sp>
          <p:sp>
            <p:nvSpPr>
              <p:cNvPr id="43" name="TextBox 42">
                <a:extLst>
                  <a:ext uri="{FF2B5EF4-FFF2-40B4-BE49-F238E27FC236}">
                    <a16:creationId xmlns:a16="http://schemas.microsoft.com/office/drawing/2014/main" id="{F4F3AA9A-BEF3-C451-C573-0022A879A994}"/>
                  </a:ext>
                </a:extLst>
              </p:cNvPr>
              <p:cNvSpPr txBox="1"/>
              <p:nvPr/>
            </p:nvSpPr>
            <p:spPr>
              <a:xfrm>
                <a:off x="506413" y="6194036"/>
                <a:ext cx="14057312" cy="1319496"/>
              </a:xfrm>
              <a:prstGeom prst="rect">
                <a:avLst/>
              </a:prstGeom>
              <a:solidFill>
                <a:srgbClr val="00B0F0">
                  <a:alpha val="23000"/>
                </a:srgbClr>
              </a:solidFill>
              <a:ln>
                <a:solidFill>
                  <a:srgbClr val="000099"/>
                </a:solidFill>
              </a:ln>
            </p:spPr>
            <p:txBody>
              <a:bodyPr wrap="square" rtlCol="0" anchor="ctr">
                <a:noAutofit/>
              </a:bodyPr>
              <a:lstStyle/>
              <a:p>
                <a:pPr algn="ctr"/>
                <a:r>
                  <a:rPr lang="en-US" sz="5000" b="1" dirty="0">
                    <a:solidFill>
                      <a:srgbClr val="000099"/>
                    </a:solidFill>
                    <a:latin typeface="Garamond" panose="02020404030301010803" pitchFamily="18" charset="0"/>
                  </a:rPr>
                  <a:t>MTV Impact and Mission Relevance</a:t>
                </a:r>
              </a:p>
            </p:txBody>
          </p:sp>
        </p:grpSp>
        <p:sp>
          <p:nvSpPr>
            <p:cNvPr id="41" name="TextBox 40">
              <a:extLst>
                <a:ext uri="{FF2B5EF4-FFF2-40B4-BE49-F238E27FC236}">
                  <a16:creationId xmlns:a16="http://schemas.microsoft.com/office/drawing/2014/main" id="{CAC326FE-DD75-44FA-52A6-37A397F375F8}"/>
                </a:ext>
              </a:extLst>
            </p:cNvPr>
            <p:cNvSpPr txBox="1"/>
            <p:nvPr/>
          </p:nvSpPr>
          <p:spPr>
            <a:xfrm>
              <a:off x="655787" y="5602525"/>
              <a:ext cx="28797108" cy="5059559"/>
            </a:xfrm>
            <a:prstGeom prst="rect">
              <a:avLst/>
            </a:prstGeom>
            <a:noFill/>
          </p:spPr>
          <p:txBody>
            <a:bodyPr wrap="square" rtlCol="0">
              <a:noAutofit/>
            </a:bodyPr>
            <a:lstStyle/>
            <a:p>
              <a:pPr marL="571500" indent="-571500" algn="just">
                <a:buFont typeface="Arial" panose="020B0604020202020204" pitchFamily="34" charset="0"/>
                <a:buChar char="•"/>
              </a:pPr>
              <a:r>
                <a:rPr lang="en-US" sz="3800" dirty="0">
                  <a:latin typeface="Garamond" panose="02020404030301010803" pitchFamily="18" charset="0"/>
                </a:rPr>
                <a:t>The MTV has allowed for the graduate student to intern at Sandia National Laboratories. This collaborative work led to Sandia’s Dr. Peter Marleau joining the graduate student’s Ph.D. committee, as well as co-authoring a paper from work presented at the 2023 Symposium on Radiation Measurements and Applications (SORMA XIX).</a:t>
              </a:r>
            </a:p>
            <a:p>
              <a:pPr marL="571500" indent="-571500" algn="just">
                <a:buFont typeface="Arial" panose="020B0604020202020204" pitchFamily="34" charset="0"/>
                <a:buChar char="•"/>
              </a:pPr>
              <a:r>
                <a:rPr lang="en-US" sz="3800" dirty="0">
                  <a:latin typeface="Garamond" panose="02020404030301010803" pitchFamily="18" charset="0"/>
                </a:rPr>
                <a:t>The MTV has allowed the graduate student to attend and present at several conferences, most notably three IEEE NSS MIC &amp; RTSD conferences.</a:t>
              </a:r>
            </a:p>
            <a:p>
              <a:pPr marL="571500" indent="-571500" algn="just">
                <a:buFont typeface="Arial" panose="020B0604020202020204" pitchFamily="34" charset="0"/>
                <a:buChar char="•"/>
              </a:pPr>
              <a:r>
                <a:rPr lang="en-US" sz="3800" dirty="0">
                  <a:latin typeface="Garamond" panose="02020404030301010803" pitchFamily="18" charset="0"/>
                </a:rPr>
                <a:t>This project, as well as previous MTV projects by this research group, has created new time-encoded imaging designs that are advancing the possibilities of imaging devices used for nuclear nonproliferation.</a:t>
              </a:r>
            </a:p>
            <a:p>
              <a:pPr algn="just"/>
              <a:r>
                <a:rPr lang="en-US" sz="3800" dirty="0">
                  <a:latin typeface="Garamond" panose="02020404030301010803" pitchFamily="18" charset="0"/>
                </a:rPr>
                <a:t>NNSA Mission:</a:t>
              </a:r>
            </a:p>
            <a:p>
              <a:pPr algn="just"/>
              <a:r>
                <a:rPr lang="en-US" sz="3800" dirty="0">
                  <a:latin typeface="Garamond" panose="02020404030301010803" pitchFamily="18" charset="0"/>
                  <a:hlinkClick r:id="rId4"/>
                </a:rPr>
                <a:t>https://www.energy.gov/nnsa/missions/nonproliferation</a:t>
              </a:r>
              <a:endParaRPr lang="en-US" sz="3800" dirty="0">
                <a:latin typeface="Garamond" panose="02020404030301010803" pitchFamily="18" charset="0"/>
              </a:endParaRPr>
            </a:p>
          </p:txBody>
        </p:sp>
      </p:grpSp>
      <p:grpSp>
        <p:nvGrpSpPr>
          <p:cNvPr id="50" name="Group 49">
            <a:extLst>
              <a:ext uri="{FF2B5EF4-FFF2-40B4-BE49-F238E27FC236}">
                <a16:creationId xmlns:a16="http://schemas.microsoft.com/office/drawing/2014/main" id="{1E892893-02A5-FCED-D452-418A9B85B54D}"/>
              </a:ext>
            </a:extLst>
          </p:cNvPr>
          <p:cNvGrpSpPr/>
          <p:nvPr/>
        </p:nvGrpSpPr>
        <p:grpSpPr>
          <a:xfrm>
            <a:off x="381000" y="15011400"/>
            <a:ext cx="13182600" cy="13487400"/>
            <a:chOff x="506414" y="4668239"/>
            <a:chExt cx="29224612" cy="6076477"/>
          </a:xfrm>
        </p:grpSpPr>
        <p:grpSp>
          <p:nvGrpSpPr>
            <p:cNvPr id="51" name="Group 50">
              <a:extLst>
                <a:ext uri="{FF2B5EF4-FFF2-40B4-BE49-F238E27FC236}">
                  <a16:creationId xmlns:a16="http://schemas.microsoft.com/office/drawing/2014/main" id="{CEF290E8-490C-705F-395F-0E5CF6580460}"/>
                </a:ext>
              </a:extLst>
            </p:cNvPr>
            <p:cNvGrpSpPr/>
            <p:nvPr/>
          </p:nvGrpSpPr>
          <p:grpSpPr>
            <a:xfrm>
              <a:off x="506414" y="4668239"/>
              <a:ext cx="29224612" cy="6076477"/>
              <a:chOff x="506413" y="6194037"/>
              <a:chExt cx="14057312" cy="8456692"/>
            </a:xfrm>
          </p:grpSpPr>
          <p:sp>
            <p:nvSpPr>
              <p:cNvPr id="53" name="Rectangle 52">
                <a:extLst>
                  <a:ext uri="{FF2B5EF4-FFF2-40B4-BE49-F238E27FC236}">
                    <a16:creationId xmlns:a16="http://schemas.microsoft.com/office/drawing/2014/main" id="{99D39E78-F17F-67A4-05B9-BC30E01861EA}"/>
                  </a:ext>
                </a:extLst>
              </p:cNvPr>
              <p:cNvSpPr/>
              <p:nvPr/>
            </p:nvSpPr>
            <p:spPr>
              <a:xfrm>
                <a:off x="506413" y="6220947"/>
                <a:ext cx="14057312" cy="8429782"/>
              </a:xfrm>
              <a:prstGeom prst="rect">
                <a:avLst/>
              </a:prstGeom>
              <a:noFill/>
              <a:ln w="571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dirty="0">
                  <a:solidFill>
                    <a:schemeClr val="tx1"/>
                  </a:solidFill>
                  <a:latin typeface="Garamond" panose="02020404030301010803" pitchFamily="18" charset="0"/>
                  <a:cs typeface="Arial" pitchFamily="34" charset="0"/>
                </a:endParaRPr>
              </a:p>
              <a:p>
                <a:endParaRPr lang="en-US" sz="3200" dirty="0">
                  <a:solidFill>
                    <a:schemeClr val="tx1"/>
                  </a:solidFill>
                  <a:latin typeface="Garamond" panose="02020404030301010803" pitchFamily="18" charset="0"/>
                  <a:cs typeface="Arial" pitchFamily="34" charset="0"/>
                </a:endParaRPr>
              </a:p>
            </p:txBody>
          </p:sp>
          <p:sp>
            <p:nvSpPr>
              <p:cNvPr id="54" name="TextBox 53">
                <a:extLst>
                  <a:ext uri="{FF2B5EF4-FFF2-40B4-BE49-F238E27FC236}">
                    <a16:creationId xmlns:a16="http://schemas.microsoft.com/office/drawing/2014/main" id="{B03FD172-9384-8A46-BF06-F6B644F2B62E}"/>
                  </a:ext>
                </a:extLst>
              </p:cNvPr>
              <p:cNvSpPr txBox="1"/>
              <p:nvPr/>
            </p:nvSpPr>
            <p:spPr>
              <a:xfrm>
                <a:off x="506413" y="6194037"/>
                <a:ext cx="14057312" cy="1137450"/>
              </a:xfrm>
              <a:prstGeom prst="rect">
                <a:avLst/>
              </a:prstGeom>
              <a:solidFill>
                <a:srgbClr val="00B0F0">
                  <a:alpha val="23000"/>
                </a:srgbClr>
              </a:solidFill>
              <a:ln>
                <a:solidFill>
                  <a:srgbClr val="000099"/>
                </a:solidFill>
              </a:ln>
            </p:spPr>
            <p:txBody>
              <a:bodyPr wrap="square" rtlCol="0" anchor="ctr">
                <a:noAutofit/>
              </a:bodyPr>
              <a:lstStyle/>
              <a:p>
                <a:pPr algn="ctr"/>
                <a:r>
                  <a:rPr lang="en-US" sz="5000" b="1" dirty="0">
                    <a:solidFill>
                      <a:srgbClr val="000099"/>
                    </a:solidFill>
                    <a:latin typeface="Garamond" panose="02020404030301010803" pitchFamily="18" charset="0"/>
                  </a:rPr>
                  <a:t>Motivation and Expected Impact</a:t>
                </a:r>
              </a:p>
            </p:txBody>
          </p:sp>
        </p:grpSp>
        <p:sp>
          <p:nvSpPr>
            <p:cNvPr id="52" name="TextBox 51">
              <a:extLst>
                <a:ext uri="{FF2B5EF4-FFF2-40B4-BE49-F238E27FC236}">
                  <a16:creationId xmlns:a16="http://schemas.microsoft.com/office/drawing/2014/main" id="{D992AE48-4536-C8DC-C251-E9CA9D4FFFBC}"/>
                </a:ext>
              </a:extLst>
            </p:cNvPr>
            <p:cNvSpPr txBox="1"/>
            <p:nvPr/>
          </p:nvSpPr>
          <p:spPr>
            <a:xfrm>
              <a:off x="655787" y="5485542"/>
              <a:ext cx="28797108" cy="5176542"/>
            </a:xfrm>
            <a:prstGeom prst="rect">
              <a:avLst/>
            </a:prstGeom>
            <a:noFill/>
          </p:spPr>
          <p:txBody>
            <a:bodyPr wrap="square" rtlCol="0">
              <a:noAutofit/>
            </a:bodyPr>
            <a:lstStyle/>
            <a:p>
              <a:pPr marL="571500" indent="-571500" algn="just">
                <a:buFont typeface="Arial" panose="020B0604020202020204" pitchFamily="34" charset="0"/>
                <a:buChar char="•"/>
              </a:pPr>
              <a:r>
                <a:rPr lang="en-US" sz="3800" dirty="0">
                  <a:latin typeface="Garamond" panose="02020404030301010803" pitchFamily="18" charset="0"/>
                </a:rPr>
                <a:t>A </a:t>
              </a:r>
              <a:r>
                <a:rPr lang="en-US" sz="3800" dirty="0" err="1">
                  <a:latin typeface="Garamond" panose="02020404030301010803" pitchFamily="18" charset="0"/>
                </a:rPr>
                <a:t>cTEI</a:t>
              </a:r>
              <a:r>
                <a:rPr lang="en-US" sz="3800" dirty="0">
                  <a:latin typeface="Garamond" panose="02020404030301010803" pitchFamily="18" charset="0"/>
                </a:rPr>
                <a:t> image x is created by a modulation of counts (observation vector, y) and the mask pattern (which determines the system response matrix, A), as seen in Eq. 1.</a:t>
              </a:r>
            </a:p>
            <a:p>
              <a:pPr algn="just"/>
              <a:endParaRPr lang="en-US" sz="3800" dirty="0">
                <a:latin typeface="Garamond" panose="02020404030301010803" pitchFamily="18" charset="0"/>
              </a:endParaRPr>
            </a:p>
            <a:p>
              <a:pPr marL="571500" indent="-571500" algn="just">
                <a:buFont typeface="Arial" panose="020B0604020202020204" pitchFamily="34" charset="0"/>
                <a:buChar char="•"/>
              </a:pPr>
              <a:r>
                <a:rPr lang="en-US" sz="3800" dirty="0">
                  <a:latin typeface="Garamond" panose="02020404030301010803" pitchFamily="18" charset="0"/>
                </a:rPr>
                <a:t>Using </a:t>
              </a:r>
              <a:r>
                <a:rPr lang="en-US" sz="3800" dirty="0" err="1">
                  <a:latin typeface="Garamond" panose="02020404030301010803" pitchFamily="18" charset="0"/>
                </a:rPr>
                <a:t>HPGe</a:t>
              </a:r>
              <a:r>
                <a:rPr lang="en-US" sz="3800" dirty="0">
                  <a:latin typeface="Garamond" panose="02020404030301010803" pitchFamily="18" charset="0"/>
                </a:rPr>
                <a:t> should show improvement in image quality of cTEI systems due to its high energy resolution.</a:t>
              </a:r>
            </a:p>
            <a:p>
              <a:pPr marL="571500" indent="-571500" algn="just">
                <a:buFont typeface="Arial" panose="020B0604020202020204" pitchFamily="34" charset="0"/>
                <a:buChar char="•"/>
              </a:pPr>
              <a:r>
                <a:rPr lang="en-US" sz="3800" dirty="0">
                  <a:latin typeface="Garamond" panose="02020404030301010803" pitchFamily="18" charset="0"/>
                </a:rPr>
                <a:t>An ROI can be placed on narrow </a:t>
              </a:r>
              <a:r>
                <a:rPr lang="en-US" sz="3800" dirty="0" err="1">
                  <a:latin typeface="Garamond" panose="02020404030301010803" pitchFamily="18" charset="0"/>
                </a:rPr>
                <a:t>photopeaks</a:t>
              </a:r>
              <a:r>
                <a:rPr lang="en-US" sz="3800" dirty="0">
                  <a:latin typeface="Garamond" panose="02020404030301010803" pitchFamily="18" charset="0"/>
                </a:rPr>
                <a:t>, allowing for the observed count rate to be free of background and scatter counts.</a:t>
              </a:r>
            </a:p>
          </p:txBody>
        </p:sp>
      </p:grpSp>
      <p:pic>
        <p:nvPicPr>
          <p:cNvPr id="57" name="Picture 56">
            <a:extLst>
              <a:ext uri="{FF2B5EF4-FFF2-40B4-BE49-F238E27FC236}">
                <a16:creationId xmlns:a16="http://schemas.microsoft.com/office/drawing/2014/main" id="{2551A7D6-1E9C-A177-20DC-F102A0062E9E}"/>
              </a:ext>
            </a:extLst>
          </p:cNvPr>
          <p:cNvPicPr>
            <a:picLocks noChangeAspect="1"/>
          </p:cNvPicPr>
          <p:nvPr/>
        </p:nvPicPr>
        <p:blipFill>
          <a:blip r:embed="rId5"/>
          <a:stretch>
            <a:fillRect/>
          </a:stretch>
        </p:blipFill>
        <p:spPr>
          <a:xfrm>
            <a:off x="6096000" y="21564600"/>
            <a:ext cx="8026400" cy="6019800"/>
          </a:xfrm>
          <a:prstGeom prst="rect">
            <a:avLst/>
          </a:prstGeom>
        </p:spPr>
      </p:pic>
      <p:pic>
        <p:nvPicPr>
          <p:cNvPr id="65" name="Picture 64">
            <a:extLst>
              <a:ext uri="{FF2B5EF4-FFF2-40B4-BE49-F238E27FC236}">
                <a16:creationId xmlns:a16="http://schemas.microsoft.com/office/drawing/2014/main" id="{F703F8AF-1272-7AD9-3B57-AFE30AB42A03}"/>
              </a:ext>
            </a:extLst>
          </p:cNvPr>
          <p:cNvPicPr>
            <a:picLocks noChangeAspect="1"/>
          </p:cNvPicPr>
          <p:nvPr/>
        </p:nvPicPr>
        <p:blipFill>
          <a:blip r:embed="rId6"/>
          <a:stretch>
            <a:fillRect/>
          </a:stretch>
        </p:blipFill>
        <p:spPr>
          <a:xfrm>
            <a:off x="13944601" y="14088111"/>
            <a:ext cx="8382000" cy="4237566"/>
          </a:xfrm>
          <a:prstGeom prst="rect">
            <a:avLst/>
          </a:prstGeom>
        </p:spPr>
      </p:pic>
      <p:sp>
        <p:nvSpPr>
          <p:cNvPr id="66" name="TextBox 65">
            <a:extLst>
              <a:ext uri="{FF2B5EF4-FFF2-40B4-BE49-F238E27FC236}">
                <a16:creationId xmlns:a16="http://schemas.microsoft.com/office/drawing/2014/main" id="{27D63663-E674-68A8-2226-4F43EEAA735B}"/>
              </a:ext>
            </a:extLst>
          </p:cNvPr>
          <p:cNvSpPr txBox="1"/>
          <p:nvPr/>
        </p:nvSpPr>
        <p:spPr>
          <a:xfrm>
            <a:off x="14173200" y="24536400"/>
            <a:ext cx="11049000" cy="3688008"/>
          </a:xfrm>
          <a:prstGeom prst="rect">
            <a:avLst/>
          </a:prstGeom>
          <a:noFill/>
        </p:spPr>
        <p:txBody>
          <a:bodyPr wrap="square" rtlCol="0">
            <a:noAutofit/>
          </a:bodyPr>
          <a:lstStyle/>
          <a:p>
            <a:pPr marL="571500" indent="-571500" algn="just">
              <a:buFont typeface="Arial" panose="020B0604020202020204" pitchFamily="34" charset="0"/>
              <a:buChar char="•"/>
            </a:pPr>
            <a:r>
              <a:rPr lang="en-US" sz="3800" dirty="0">
                <a:latin typeface="Garamond" panose="02020404030301010803" pitchFamily="18" charset="0"/>
              </a:rPr>
              <a:t>The 2D system response matrix is being designed, and the plastic components have </a:t>
            </a:r>
            <a:r>
              <a:rPr lang="en-US" sz="3800">
                <a:latin typeface="Garamond" panose="02020404030301010803" pitchFamily="18" charset="0"/>
              </a:rPr>
              <a:t>been printed.</a:t>
            </a:r>
            <a:endParaRPr lang="en-US" sz="3800" dirty="0">
              <a:latin typeface="Garamond" panose="02020404030301010803" pitchFamily="18" charset="0"/>
            </a:endParaRPr>
          </a:p>
          <a:p>
            <a:pPr marL="571500" indent="-571500" algn="just">
              <a:buFont typeface="Arial" panose="020B0604020202020204" pitchFamily="34" charset="0"/>
              <a:buChar char="•"/>
            </a:pPr>
            <a:r>
              <a:rPr lang="en-US" sz="3800" dirty="0">
                <a:latin typeface="Garamond" panose="02020404030301010803" pitchFamily="18" charset="0"/>
              </a:rPr>
              <a:t>The lead collimation pieces are being machined, and upon their completion, the 2D system will be ready for initial measurements and testing. The current setup is shown to the right.</a:t>
            </a:r>
          </a:p>
        </p:txBody>
      </p:sp>
      <p:pic>
        <p:nvPicPr>
          <p:cNvPr id="69" name="Picture 2">
            <a:extLst>
              <a:ext uri="{FF2B5EF4-FFF2-40B4-BE49-F238E27FC236}">
                <a16:creationId xmlns:a16="http://schemas.microsoft.com/office/drawing/2014/main" id="{C2AD1458-EB7E-3205-A3D6-45D46A438D6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2724" t="32391" r="13233" b="12276"/>
          <a:stretch/>
        </p:blipFill>
        <p:spPr bwMode="auto">
          <a:xfrm>
            <a:off x="25527000" y="20849036"/>
            <a:ext cx="6147656" cy="7084280"/>
          </a:xfrm>
          <a:prstGeom prst="rect">
            <a:avLst/>
          </a:prstGeom>
          <a:noFill/>
          <a:extLst>
            <a:ext uri="{909E8E84-426E-40DD-AFC4-6F175D3DCCD1}">
              <a14:hiddenFill xmlns:a14="http://schemas.microsoft.com/office/drawing/2010/main">
                <a:solidFill>
                  <a:srgbClr val="FFFFFF"/>
                </a:solidFill>
              </a14:hiddenFill>
            </a:ext>
          </a:extLst>
        </p:spPr>
      </p:pic>
      <p:grpSp>
        <p:nvGrpSpPr>
          <p:cNvPr id="70" name="Group 69">
            <a:extLst>
              <a:ext uri="{FF2B5EF4-FFF2-40B4-BE49-F238E27FC236}">
                <a16:creationId xmlns:a16="http://schemas.microsoft.com/office/drawing/2014/main" id="{F00F2516-4EE6-6A64-BB34-2A2BD31F1C8E}"/>
              </a:ext>
            </a:extLst>
          </p:cNvPr>
          <p:cNvGrpSpPr/>
          <p:nvPr/>
        </p:nvGrpSpPr>
        <p:grpSpPr>
          <a:xfrm>
            <a:off x="32232600" y="17373600"/>
            <a:ext cx="11277600" cy="11125200"/>
            <a:chOff x="506414" y="4668238"/>
            <a:chExt cx="29224612" cy="6076478"/>
          </a:xfrm>
        </p:grpSpPr>
        <p:grpSp>
          <p:nvGrpSpPr>
            <p:cNvPr id="71" name="Group 70">
              <a:extLst>
                <a:ext uri="{FF2B5EF4-FFF2-40B4-BE49-F238E27FC236}">
                  <a16:creationId xmlns:a16="http://schemas.microsoft.com/office/drawing/2014/main" id="{E6976960-153D-CAF9-D050-269650DDF191}"/>
                </a:ext>
              </a:extLst>
            </p:cNvPr>
            <p:cNvGrpSpPr/>
            <p:nvPr/>
          </p:nvGrpSpPr>
          <p:grpSpPr>
            <a:xfrm>
              <a:off x="506414" y="4668238"/>
              <a:ext cx="29224612" cy="6076478"/>
              <a:chOff x="506413" y="6194036"/>
              <a:chExt cx="14057312" cy="8456693"/>
            </a:xfrm>
          </p:grpSpPr>
          <p:sp>
            <p:nvSpPr>
              <p:cNvPr id="73" name="Rectangle 72">
                <a:extLst>
                  <a:ext uri="{FF2B5EF4-FFF2-40B4-BE49-F238E27FC236}">
                    <a16:creationId xmlns:a16="http://schemas.microsoft.com/office/drawing/2014/main" id="{2E972886-CB23-322D-35C9-801D681E96C1}"/>
                  </a:ext>
                </a:extLst>
              </p:cNvPr>
              <p:cNvSpPr/>
              <p:nvPr/>
            </p:nvSpPr>
            <p:spPr>
              <a:xfrm>
                <a:off x="506413" y="6220947"/>
                <a:ext cx="14057312" cy="8429782"/>
              </a:xfrm>
              <a:prstGeom prst="rect">
                <a:avLst/>
              </a:prstGeom>
              <a:noFill/>
              <a:ln w="571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dirty="0">
                  <a:solidFill>
                    <a:schemeClr val="tx1"/>
                  </a:solidFill>
                  <a:latin typeface="Garamond" panose="02020404030301010803" pitchFamily="18" charset="0"/>
                  <a:cs typeface="Arial" pitchFamily="34" charset="0"/>
                </a:endParaRPr>
              </a:p>
              <a:p>
                <a:endParaRPr lang="en-US" sz="3200" dirty="0">
                  <a:solidFill>
                    <a:schemeClr val="tx1"/>
                  </a:solidFill>
                  <a:latin typeface="Garamond" panose="02020404030301010803" pitchFamily="18" charset="0"/>
                  <a:cs typeface="Arial" pitchFamily="34" charset="0"/>
                </a:endParaRPr>
              </a:p>
            </p:txBody>
          </p:sp>
          <p:sp>
            <p:nvSpPr>
              <p:cNvPr id="74" name="TextBox 73">
                <a:extLst>
                  <a:ext uri="{FF2B5EF4-FFF2-40B4-BE49-F238E27FC236}">
                    <a16:creationId xmlns:a16="http://schemas.microsoft.com/office/drawing/2014/main" id="{9311A126-5823-5C46-74A9-AF5BE4E77837}"/>
                  </a:ext>
                </a:extLst>
              </p:cNvPr>
              <p:cNvSpPr txBox="1"/>
              <p:nvPr/>
            </p:nvSpPr>
            <p:spPr>
              <a:xfrm>
                <a:off x="506413" y="6194036"/>
                <a:ext cx="14057312" cy="1319496"/>
              </a:xfrm>
              <a:prstGeom prst="rect">
                <a:avLst/>
              </a:prstGeom>
              <a:solidFill>
                <a:srgbClr val="00B0F0">
                  <a:alpha val="23000"/>
                </a:srgbClr>
              </a:solidFill>
              <a:ln>
                <a:solidFill>
                  <a:srgbClr val="000099"/>
                </a:solidFill>
              </a:ln>
            </p:spPr>
            <p:txBody>
              <a:bodyPr wrap="square" rtlCol="0" anchor="ctr">
                <a:noAutofit/>
              </a:bodyPr>
              <a:lstStyle/>
              <a:p>
                <a:pPr algn="ctr"/>
                <a:r>
                  <a:rPr lang="en-US" sz="5000" b="1" dirty="0">
                    <a:solidFill>
                      <a:srgbClr val="000099"/>
                    </a:solidFill>
                    <a:latin typeface="Garamond" panose="02020404030301010803" pitchFamily="18" charset="0"/>
                  </a:rPr>
                  <a:t>Conclusion and Next Steps</a:t>
                </a:r>
              </a:p>
            </p:txBody>
          </p:sp>
        </p:grpSp>
        <p:sp>
          <p:nvSpPr>
            <p:cNvPr id="72" name="TextBox 71">
              <a:extLst>
                <a:ext uri="{FF2B5EF4-FFF2-40B4-BE49-F238E27FC236}">
                  <a16:creationId xmlns:a16="http://schemas.microsoft.com/office/drawing/2014/main" id="{ADE575AD-3C58-0740-B324-559156AC77F6}"/>
                </a:ext>
              </a:extLst>
            </p:cNvPr>
            <p:cNvSpPr txBox="1"/>
            <p:nvPr/>
          </p:nvSpPr>
          <p:spPr>
            <a:xfrm>
              <a:off x="655787" y="5602525"/>
              <a:ext cx="28797108" cy="5059559"/>
            </a:xfrm>
            <a:prstGeom prst="rect">
              <a:avLst/>
            </a:prstGeom>
            <a:noFill/>
          </p:spPr>
          <p:txBody>
            <a:bodyPr wrap="square" rtlCol="0">
              <a:noAutofit/>
            </a:bodyPr>
            <a:lstStyle/>
            <a:p>
              <a:pPr marL="571500" indent="-571500" algn="just">
                <a:buFont typeface="Arial" panose="020B0604020202020204" pitchFamily="34" charset="0"/>
                <a:buChar char="•"/>
              </a:pPr>
              <a:r>
                <a:rPr lang="en-US" sz="3800" dirty="0">
                  <a:latin typeface="Garamond" panose="02020404030301010803" pitchFamily="18" charset="0"/>
                </a:rPr>
                <a:t>A 2D cTEI system has been designed, and construction is nearing completion.</a:t>
              </a:r>
            </a:p>
            <a:p>
              <a:pPr marL="571500" indent="-571500" algn="just">
                <a:buFont typeface="Arial" panose="020B0604020202020204" pitchFamily="34" charset="0"/>
                <a:buChar char="•"/>
              </a:pPr>
              <a:r>
                <a:rPr lang="en-US" sz="3800" dirty="0">
                  <a:latin typeface="Garamond" panose="02020404030301010803" pitchFamily="18" charset="0"/>
                </a:rPr>
                <a:t>This will allow for the testing of side walls for improved collimation and testing the image quality improvement achieved with </a:t>
              </a:r>
              <a:r>
                <a:rPr lang="en-US" sz="3800" dirty="0" err="1">
                  <a:latin typeface="Garamond" panose="02020404030301010803" pitchFamily="18" charset="0"/>
                </a:rPr>
                <a:t>HPGe</a:t>
              </a:r>
              <a:r>
                <a:rPr lang="en-US" sz="3800" dirty="0">
                  <a:latin typeface="Garamond" panose="02020404030301010803" pitchFamily="18" charset="0"/>
                </a:rPr>
                <a:t> detectors.</a:t>
              </a:r>
            </a:p>
            <a:p>
              <a:pPr marL="571500" indent="-571500" algn="just">
                <a:buFont typeface="Arial" panose="020B0604020202020204" pitchFamily="34" charset="0"/>
                <a:buChar char="•"/>
              </a:pPr>
              <a:r>
                <a:rPr lang="en-US" sz="3800" dirty="0">
                  <a:latin typeface="Garamond" panose="02020404030301010803" pitchFamily="18" charset="0"/>
                </a:rPr>
                <a:t>Simulation of the 2D cTEI shows a degradation   of  detection  efficiency  with  </a:t>
              </a:r>
              <a:r>
                <a:rPr lang="en-US" sz="3800" dirty="0" err="1">
                  <a:latin typeface="Garamond" panose="02020404030301010803" pitchFamily="18" charset="0"/>
                </a:rPr>
                <a:t>HPGe</a:t>
              </a:r>
              <a:r>
                <a:rPr lang="en-US" sz="3800" dirty="0">
                  <a:latin typeface="Garamond" panose="02020404030301010803" pitchFamily="18" charset="0"/>
                </a:rPr>
                <a:t> for voxels further away from the</a:t>
              </a:r>
            </a:p>
          </p:txBody>
        </p:sp>
      </p:grpSp>
      <p:pic>
        <p:nvPicPr>
          <p:cNvPr id="75" name="Picture 74">
            <a:extLst>
              <a:ext uri="{FF2B5EF4-FFF2-40B4-BE49-F238E27FC236}">
                <a16:creationId xmlns:a16="http://schemas.microsoft.com/office/drawing/2014/main" id="{9ED4B30D-CA7C-B72B-1733-1B945AC4B7BE}"/>
              </a:ext>
            </a:extLst>
          </p:cNvPr>
          <p:cNvPicPr>
            <a:picLocks noChangeAspect="1"/>
          </p:cNvPicPr>
          <p:nvPr/>
        </p:nvPicPr>
        <p:blipFill>
          <a:blip r:embed="rId8"/>
          <a:stretch>
            <a:fillRect/>
          </a:stretch>
        </p:blipFill>
        <p:spPr>
          <a:xfrm>
            <a:off x="36423600" y="23926800"/>
            <a:ext cx="7236369" cy="4591050"/>
          </a:xfrm>
          <a:prstGeom prst="rect">
            <a:avLst/>
          </a:prstGeom>
        </p:spPr>
      </p:pic>
      <p:sp>
        <p:nvSpPr>
          <p:cNvPr id="76" name="TextBox 75">
            <a:extLst>
              <a:ext uri="{FF2B5EF4-FFF2-40B4-BE49-F238E27FC236}">
                <a16:creationId xmlns:a16="http://schemas.microsoft.com/office/drawing/2014/main" id="{7A8FDCA0-9594-2A68-11BC-F884762398DB}"/>
              </a:ext>
            </a:extLst>
          </p:cNvPr>
          <p:cNvSpPr txBox="1"/>
          <p:nvPr/>
        </p:nvSpPr>
        <p:spPr>
          <a:xfrm>
            <a:off x="32842201" y="23698200"/>
            <a:ext cx="3733800" cy="2439512"/>
          </a:xfrm>
          <a:prstGeom prst="rect">
            <a:avLst/>
          </a:prstGeom>
          <a:noFill/>
        </p:spPr>
        <p:txBody>
          <a:bodyPr wrap="square" rtlCol="0">
            <a:noAutofit/>
          </a:bodyPr>
          <a:lstStyle/>
          <a:p>
            <a:pPr algn="just"/>
            <a:r>
              <a:rPr lang="en-US" sz="3800" dirty="0">
                <a:latin typeface="Garamond" panose="02020404030301010803" pitchFamily="18" charset="0"/>
              </a:rPr>
              <a:t>aperture equator. This will be the first measurement validated upon completion of the 2D cTEI system.</a:t>
            </a:r>
          </a:p>
        </p:txBody>
      </p:sp>
      <p:sp>
        <p:nvSpPr>
          <p:cNvPr id="4" name="TextBox 3">
            <a:extLst>
              <a:ext uri="{FF2B5EF4-FFF2-40B4-BE49-F238E27FC236}">
                <a16:creationId xmlns:a16="http://schemas.microsoft.com/office/drawing/2014/main" id="{AA3F47B6-1C37-97F7-9141-1F7B29C5C272}"/>
              </a:ext>
            </a:extLst>
          </p:cNvPr>
          <p:cNvSpPr txBox="1"/>
          <p:nvPr/>
        </p:nvSpPr>
        <p:spPr>
          <a:xfrm>
            <a:off x="36652200" y="23088600"/>
            <a:ext cx="6781800" cy="1015663"/>
          </a:xfrm>
          <a:prstGeom prst="rect">
            <a:avLst/>
          </a:prstGeom>
          <a:noFill/>
        </p:spPr>
        <p:txBody>
          <a:bodyPr wrap="square" rtlCol="0">
            <a:spAutoFit/>
          </a:bodyPr>
          <a:lstStyle/>
          <a:p>
            <a:pPr algn="just"/>
            <a:r>
              <a:rPr lang="en-US" sz="2000" b="0" i="0" dirty="0">
                <a:effectLst/>
                <a:latin typeface="Garamond" panose="02020404030301010803" pitchFamily="18" charset="0"/>
              </a:rPr>
              <a:t>▼</a:t>
            </a:r>
            <a:r>
              <a:rPr lang="en-US" sz="2000"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Fig. 6: Path length from voxel edges through an </a:t>
            </a:r>
            <a:r>
              <a:rPr lang="en-US" sz="2000" dirty="0" err="1">
                <a:solidFill>
                  <a:srgbClr val="000000"/>
                </a:solidFill>
                <a:effectLst/>
                <a:latin typeface="Garamond" panose="02020404030301010803" pitchFamily="18" charset="0"/>
                <a:ea typeface="Calibri" panose="020F0502020204030204" pitchFamily="34" charset="0"/>
                <a:cs typeface="Calibri" panose="020F0502020204030204" pitchFamily="34" charset="0"/>
              </a:rPr>
              <a:t>HPGe</a:t>
            </a:r>
            <a:r>
              <a:rPr lang="en-US" sz="2000"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 detector from the equator (voxel 0) to the top of the mask (voxel 4). Upper and lower bounds are the top and bottom edges of the voxel.</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A126CCC-E798-AEF7-7C3D-A6CAD409F83D}"/>
              </a:ext>
            </a:extLst>
          </p:cNvPr>
          <p:cNvSpPr txBox="1"/>
          <p:nvPr/>
        </p:nvSpPr>
        <p:spPr>
          <a:xfrm>
            <a:off x="26517600" y="27965400"/>
            <a:ext cx="6120169" cy="400110"/>
          </a:xfrm>
          <a:prstGeom prst="rect">
            <a:avLst/>
          </a:prstGeom>
          <a:noFill/>
        </p:spPr>
        <p:txBody>
          <a:bodyPr wrap="square" rtlCol="0">
            <a:spAutoFit/>
          </a:bodyPr>
          <a:lstStyle/>
          <a:p>
            <a:pPr algn="just"/>
            <a:r>
              <a:rPr lang="en-US" sz="2000" b="0" i="0" dirty="0">
                <a:effectLst/>
                <a:latin typeface="Garamond" panose="02020404030301010803" pitchFamily="18" charset="0"/>
              </a:rPr>
              <a:t>▲</a:t>
            </a:r>
            <a:r>
              <a:rPr lang="en-US" sz="2000"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Fig. 5: 3D printed mask test bed pieces..</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BB82B44C-9A3C-2A12-2AAF-809DC9149474}"/>
              </a:ext>
            </a:extLst>
          </p:cNvPr>
          <p:cNvPicPr>
            <a:picLocks noChangeAspect="1"/>
          </p:cNvPicPr>
          <p:nvPr/>
        </p:nvPicPr>
        <p:blipFill>
          <a:blip r:embed="rId9"/>
          <a:stretch>
            <a:fillRect/>
          </a:stretch>
        </p:blipFill>
        <p:spPr>
          <a:xfrm>
            <a:off x="15849600" y="21412200"/>
            <a:ext cx="8610600" cy="3388686"/>
          </a:xfrm>
          <a:prstGeom prst="rect">
            <a:avLst/>
          </a:prstGeom>
          <a:noFill/>
        </p:spPr>
      </p:pic>
      <p:sp>
        <p:nvSpPr>
          <p:cNvPr id="9" name="TextBox 8">
            <a:extLst>
              <a:ext uri="{FF2B5EF4-FFF2-40B4-BE49-F238E27FC236}">
                <a16:creationId xmlns:a16="http://schemas.microsoft.com/office/drawing/2014/main" id="{C4242B6E-D666-5983-71E6-5ED2BD1C4677}"/>
              </a:ext>
            </a:extLst>
          </p:cNvPr>
          <p:cNvSpPr txBox="1"/>
          <p:nvPr/>
        </p:nvSpPr>
        <p:spPr>
          <a:xfrm>
            <a:off x="14325600" y="18059400"/>
            <a:ext cx="7391400" cy="1015663"/>
          </a:xfrm>
          <a:prstGeom prst="rect">
            <a:avLst/>
          </a:prstGeom>
          <a:noFill/>
        </p:spPr>
        <p:txBody>
          <a:bodyPr wrap="square" rtlCol="0">
            <a:spAutoFit/>
          </a:bodyPr>
          <a:lstStyle/>
          <a:p>
            <a:pPr algn="just"/>
            <a:r>
              <a:rPr lang="en-US" sz="2000" b="0" i="0" dirty="0">
                <a:effectLst/>
                <a:latin typeface="Garamond" panose="02020404030301010803" pitchFamily="18" charset="0"/>
              </a:rPr>
              <a:t>▲</a:t>
            </a:r>
            <a:r>
              <a:rPr lang="en-US" sz="2000"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Fig. </a:t>
            </a:r>
            <a:r>
              <a:rPr lang="en-US" sz="2000" dirty="0">
                <a:solidFill>
                  <a:srgbClr val="000000"/>
                </a:solidFill>
                <a:latin typeface="Garamond" panose="02020404030301010803" pitchFamily="18" charset="0"/>
                <a:ea typeface="Calibri" panose="020F0502020204030204" pitchFamily="34" charset="0"/>
                <a:cs typeface="Calibri" panose="020F0502020204030204" pitchFamily="34" charset="0"/>
              </a:rPr>
              <a:t>2</a:t>
            </a:r>
            <a:r>
              <a:rPr lang="en-US" sz="2000"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 Difference in simple back projection angular resolution for each consecutive addition of a 1 cm radially extending sidewall for several pixel pitches.</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9F0F92C-9C2B-6D56-2619-D5A7A42FE8F8}"/>
              </a:ext>
            </a:extLst>
          </p:cNvPr>
          <p:cNvSpPr txBox="1"/>
          <p:nvPr/>
        </p:nvSpPr>
        <p:spPr>
          <a:xfrm>
            <a:off x="16078200" y="20955000"/>
            <a:ext cx="8153400" cy="707886"/>
          </a:xfrm>
          <a:prstGeom prst="rect">
            <a:avLst/>
          </a:prstGeom>
          <a:noFill/>
        </p:spPr>
        <p:txBody>
          <a:bodyPr wrap="square" rtlCol="0">
            <a:spAutoFit/>
          </a:bodyPr>
          <a:lstStyle/>
          <a:p>
            <a:pPr algn="just"/>
            <a:r>
              <a:rPr lang="en-US" sz="2000" b="0" i="0" dirty="0">
                <a:effectLst/>
                <a:latin typeface="Garamond" panose="02020404030301010803" pitchFamily="18" charset="0"/>
              </a:rPr>
              <a:t>▼</a:t>
            </a:r>
            <a:r>
              <a:rPr lang="en-US" sz="2000"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Fig. </a:t>
            </a:r>
            <a:r>
              <a:rPr lang="en-US" sz="2000" dirty="0">
                <a:solidFill>
                  <a:srgbClr val="000000"/>
                </a:solidFill>
                <a:latin typeface="Garamond" panose="02020404030301010803" pitchFamily="18" charset="0"/>
                <a:ea typeface="Calibri" panose="020F0502020204030204" pitchFamily="34" charset="0"/>
                <a:cs typeface="Calibri" panose="020F0502020204030204" pitchFamily="34" charset="0"/>
              </a:rPr>
              <a:t>4</a:t>
            </a:r>
            <a:r>
              <a:rPr lang="en-US" sz="2000"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 2D cTEI </a:t>
            </a:r>
            <a:r>
              <a:rPr lang="en-US" sz="2000" dirty="0">
                <a:solidFill>
                  <a:srgbClr val="000000"/>
                </a:solidFill>
                <a:latin typeface="Garamond" panose="02020404030301010803" pitchFamily="18" charset="0"/>
                <a:ea typeface="Calibri" panose="020F0502020204030204" pitchFamily="34" charset="0"/>
                <a:cs typeface="Calibri" panose="020F0502020204030204" pitchFamily="34" charset="0"/>
              </a:rPr>
              <a:t>coded-aperture mask pattern optimized with the Great Deluge Algorithm. 0’s and 1’s represent closed and open voxels, respectively.</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1A2C283F-AE87-0F48-0EF4-3874A63456A5}"/>
              </a:ext>
            </a:extLst>
          </p:cNvPr>
          <p:cNvSpPr txBox="1"/>
          <p:nvPr/>
        </p:nvSpPr>
        <p:spPr>
          <a:xfrm>
            <a:off x="3429000" y="27660600"/>
            <a:ext cx="10058400" cy="707886"/>
          </a:xfrm>
          <a:prstGeom prst="rect">
            <a:avLst/>
          </a:prstGeom>
          <a:noFill/>
        </p:spPr>
        <p:txBody>
          <a:bodyPr wrap="square" rtlCol="0">
            <a:spAutoFit/>
          </a:bodyPr>
          <a:lstStyle/>
          <a:p>
            <a:pPr algn="just"/>
            <a:r>
              <a:rPr lang="en-US" sz="2000" b="0" i="0" dirty="0">
                <a:effectLst/>
                <a:latin typeface="Garamond" panose="02020404030301010803" pitchFamily="18" charset="0"/>
              </a:rPr>
              <a:t>▲</a:t>
            </a:r>
            <a:r>
              <a:rPr lang="en-US" sz="2000" dirty="0">
                <a:effectLst/>
                <a:latin typeface="Garamond" panose="02020404030301010803" pitchFamily="18" charset="0"/>
                <a:ea typeface="Calibri" panose="020F0502020204030204" pitchFamily="34" charset="0"/>
                <a:cs typeface="Calibri" panose="020F0502020204030204" pitchFamily="34" charset="0"/>
              </a:rPr>
              <a:t>Fig. 1: Image</a:t>
            </a:r>
            <a:r>
              <a:rPr lang="en-US" sz="2000" dirty="0">
                <a:latin typeface="Garamond" panose="02020404030301010803" pitchFamily="18" charset="0"/>
                <a:ea typeface="Calibri" panose="020F0502020204030204" pitchFamily="34" charset="0"/>
                <a:cs typeface="Calibri" panose="020F0502020204030204" pitchFamily="34" charset="0"/>
              </a:rPr>
              <a:t>s of a collimated Cs-137 source in the near-field using an </a:t>
            </a:r>
            <a:r>
              <a:rPr lang="en-US" sz="2000" dirty="0" err="1">
                <a:effectLst/>
                <a:latin typeface="Garamond" panose="02020404030301010803" pitchFamily="18" charset="0"/>
                <a:ea typeface="Calibri" panose="020F0502020204030204" pitchFamily="34" charset="0"/>
                <a:cs typeface="Calibri" panose="020F0502020204030204" pitchFamily="34" charset="0"/>
              </a:rPr>
              <a:t>Ortec</a:t>
            </a:r>
            <a:r>
              <a:rPr lang="en-US" sz="2000" dirty="0">
                <a:effectLst/>
                <a:latin typeface="Garamond" panose="02020404030301010803" pitchFamily="18" charset="0"/>
                <a:ea typeface="Calibri" panose="020F0502020204030204" pitchFamily="34" charset="0"/>
                <a:cs typeface="Calibri" panose="020F0502020204030204" pitchFamily="34" charset="0"/>
              </a:rPr>
              <a:t> </a:t>
            </a:r>
            <a:r>
              <a:rPr lang="en-US" sz="2000" dirty="0" err="1">
                <a:effectLst/>
                <a:latin typeface="Garamond" panose="02020404030301010803" pitchFamily="18" charset="0"/>
                <a:ea typeface="Calibri" panose="020F0502020204030204" pitchFamily="34" charset="0"/>
                <a:cs typeface="Calibri" panose="020F0502020204030204" pitchFamily="34" charset="0"/>
              </a:rPr>
              <a:t>HPGe</a:t>
            </a:r>
            <a:r>
              <a:rPr lang="en-US" sz="2000" dirty="0">
                <a:effectLst/>
                <a:latin typeface="Garamond" panose="02020404030301010803" pitchFamily="18" charset="0"/>
                <a:ea typeface="Calibri" panose="020F0502020204030204" pitchFamily="34" charset="0"/>
                <a:cs typeface="Calibri" panose="020F0502020204030204" pitchFamily="34" charset="0"/>
              </a:rPr>
              <a:t> Well Counter and a 42x1 GDA coded aperture. Total counts (red) and 662 keV photopeak counts (black).</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F2220934-B926-0421-3FCB-344638BF46CA}"/>
              </a:ext>
            </a:extLst>
          </p:cNvPr>
          <p:cNvSpPr txBox="1"/>
          <p:nvPr/>
        </p:nvSpPr>
        <p:spPr>
          <a:xfrm>
            <a:off x="457200" y="22479000"/>
            <a:ext cx="5867400" cy="5821608"/>
          </a:xfrm>
          <a:prstGeom prst="rect">
            <a:avLst/>
          </a:prstGeom>
          <a:noFill/>
        </p:spPr>
        <p:txBody>
          <a:bodyPr wrap="square" rtlCol="0">
            <a:noAutofit/>
          </a:bodyPr>
          <a:lstStyle/>
          <a:p>
            <a:pPr marL="571500" indent="-571500" algn="just">
              <a:buFont typeface="Arial" panose="020B0604020202020204" pitchFamily="34" charset="0"/>
              <a:buChar char="•"/>
            </a:pPr>
            <a:r>
              <a:rPr lang="en-US" sz="3800" dirty="0">
                <a:latin typeface="Garamond" panose="02020404030301010803" pitchFamily="18" charset="0"/>
              </a:rPr>
              <a:t>A 1D imager was used to validate this hypothesis, as shown in Fig. 1.</a:t>
            </a:r>
          </a:p>
          <a:p>
            <a:pPr marL="571500" indent="-571500" algn="just">
              <a:buFont typeface="Arial" panose="020B0604020202020204" pitchFamily="34" charset="0"/>
              <a:buChar char="•"/>
            </a:pPr>
            <a:r>
              <a:rPr lang="en-US" sz="3800" dirty="0">
                <a:latin typeface="Garamond" panose="02020404030301010803" pitchFamily="18" charset="0"/>
              </a:rPr>
              <a:t>The FWHM of the resulting images are 34.4</a:t>
            </a:r>
            <a:r>
              <a:rPr lang="en-US" sz="3800" baseline="30000" dirty="0">
                <a:latin typeface="Garamond" panose="02020404030301010803" pitchFamily="18" charset="0"/>
              </a:rPr>
              <a:t>o</a:t>
            </a:r>
            <a:r>
              <a:rPr lang="en-US" sz="3800" dirty="0">
                <a:latin typeface="Garamond" panose="02020404030301010803" pitchFamily="18" charset="0"/>
              </a:rPr>
              <a:t> and 13.3</a:t>
            </a:r>
            <a:r>
              <a:rPr lang="en-US" sz="3800" baseline="30000" dirty="0">
                <a:latin typeface="Garamond" panose="02020404030301010803" pitchFamily="18" charset="0"/>
              </a:rPr>
              <a:t>o</a:t>
            </a:r>
            <a:r>
              <a:rPr lang="en-US" sz="3800" dirty="0">
                <a:latin typeface="Garamond" panose="02020404030301010803" pitchFamily="18" charset="0"/>
              </a:rPr>
              <a:t> for total counts and photopeak counts, respectively.</a:t>
            </a:r>
          </a:p>
        </p:txBody>
      </p:sp>
      <p:sp>
        <p:nvSpPr>
          <p:cNvPr id="13" name="TextBox 12">
            <a:extLst>
              <a:ext uri="{FF2B5EF4-FFF2-40B4-BE49-F238E27FC236}">
                <a16:creationId xmlns:a16="http://schemas.microsoft.com/office/drawing/2014/main" id="{F2F83C98-915D-8758-9223-A04C806FC206}"/>
              </a:ext>
            </a:extLst>
          </p:cNvPr>
          <p:cNvSpPr txBox="1"/>
          <p:nvPr/>
        </p:nvSpPr>
        <p:spPr>
          <a:xfrm>
            <a:off x="23012400" y="13335000"/>
            <a:ext cx="8458200" cy="400110"/>
          </a:xfrm>
          <a:prstGeom prst="rect">
            <a:avLst/>
          </a:prstGeom>
          <a:noFill/>
        </p:spPr>
        <p:txBody>
          <a:bodyPr wrap="square" rtlCol="0">
            <a:spAutoFit/>
          </a:bodyPr>
          <a:lstStyle/>
          <a:p>
            <a:pPr algn="just"/>
            <a:r>
              <a:rPr lang="en-US" sz="2000" b="0" i="0" dirty="0">
                <a:effectLst/>
                <a:latin typeface="Garamond" panose="02020404030301010803" pitchFamily="18" charset="0"/>
              </a:rPr>
              <a:t>▼</a:t>
            </a:r>
            <a:r>
              <a:rPr lang="en-US" sz="2000"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Fig. 3: GDA convergence of 8 different runs for a 42x10 coded-aperture pattern.</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6F038363-85BF-70AA-C8CF-6C12F0591C59}"/>
              </a:ext>
            </a:extLst>
          </p:cNvPr>
          <p:cNvPicPr>
            <a:picLocks noChangeAspect="1"/>
          </p:cNvPicPr>
          <p:nvPr/>
        </p:nvPicPr>
        <p:blipFill>
          <a:blip r:embed="rId10"/>
          <a:stretch>
            <a:fillRect/>
          </a:stretch>
        </p:blipFill>
        <p:spPr>
          <a:xfrm>
            <a:off x="22174200" y="13563600"/>
            <a:ext cx="9731475" cy="6172200"/>
          </a:xfrm>
          <a:prstGeom prst="rect">
            <a:avLst/>
          </a:prstGeom>
        </p:spPr>
      </p:pic>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40A4F6CE-AD2B-0EB2-50B7-84980EDA1058}"/>
                  </a:ext>
                </a:extLst>
              </p:cNvPr>
              <p:cNvSpPr txBox="1"/>
              <p:nvPr/>
            </p:nvSpPr>
            <p:spPr>
              <a:xfrm>
                <a:off x="2514600" y="18592800"/>
                <a:ext cx="8153400" cy="677108"/>
              </a:xfrm>
              <a:prstGeom prst="rect">
                <a:avLst/>
              </a:prstGeom>
              <a:noFill/>
            </p:spPr>
            <p:txBody>
              <a:bodyPr wrap="square" rtlCol="0">
                <a:spAutoFit/>
              </a:bodyPr>
              <a:lstStyle/>
              <a:p>
                <a:pPr algn="r"/>
                <a14:m>
                  <m:oMath xmlns:m="http://schemas.openxmlformats.org/officeDocument/2006/math">
                    <m:r>
                      <a:rPr lang="en-US" sz="3800" b="0" i="1" smtClean="0">
                        <a:latin typeface="Cambria Math" panose="02040503050406030204" pitchFamily="18" charset="0"/>
                      </a:rPr>
                      <m:t>𝑦</m:t>
                    </m:r>
                    <m:r>
                      <a:rPr lang="en-US" sz="3800" b="0" i="1" smtClean="0">
                        <a:latin typeface="Cambria Math" panose="02040503050406030204" pitchFamily="18" charset="0"/>
                      </a:rPr>
                      <m:t>=</m:t>
                    </m:r>
                    <m:r>
                      <a:rPr lang="en-US" sz="3800" b="0" i="1" smtClean="0">
                        <a:latin typeface="Cambria Math" panose="02040503050406030204" pitchFamily="18" charset="0"/>
                      </a:rPr>
                      <m:t>𝐴</m:t>
                    </m:r>
                    <m:r>
                      <a:rPr lang="en-US" sz="3800" b="0" i="1" smtClean="0">
                        <a:latin typeface="Cambria Math" panose="02040503050406030204" pitchFamily="18" charset="0"/>
                      </a:rPr>
                      <m:t>.</m:t>
                    </m:r>
                    <m:r>
                      <a:rPr lang="en-US" sz="3800" b="0" i="1" smtClean="0">
                        <a:latin typeface="Cambria Math" panose="02040503050406030204" pitchFamily="18" charset="0"/>
                      </a:rPr>
                      <m:t>𝑥</m:t>
                    </m:r>
                  </m:oMath>
                </a14:m>
                <a:r>
                  <a:rPr lang="en-US" sz="3800" dirty="0">
                    <a:latin typeface="Garamond" panose="02020404030301010803" pitchFamily="18" charset="0"/>
                  </a:rPr>
                  <a:t>	(1)</a:t>
                </a:r>
              </a:p>
            </p:txBody>
          </p:sp>
        </mc:Choice>
        <mc:Fallback>
          <p:sp>
            <p:nvSpPr>
              <p:cNvPr id="18" name="TextBox 17">
                <a:extLst>
                  <a:ext uri="{FF2B5EF4-FFF2-40B4-BE49-F238E27FC236}">
                    <a16:creationId xmlns:a16="http://schemas.microsoft.com/office/drawing/2014/main" id="{40A4F6CE-AD2B-0EB2-50B7-84980EDA1058}"/>
                  </a:ext>
                </a:extLst>
              </p:cNvPr>
              <p:cNvSpPr txBox="1">
                <a:spLocks noRot="1" noChangeAspect="1" noMove="1" noResize="1" noEditPoints="1" noAdjustHandles="1" noChangeArrowheads="1" noChangeShapeType="1" noTextEdit="1"/>
              </p:cNvSpPr>
              <p:nvPr/>
            </p:nvSpPr>
            <p:spPr>
              <a:xfrm>
                <a:off x="2514600" y="18592800"/>
                <a:ext cx="8153400" cy="677108"/>
              </a:xfrm>
              <a:prstGeom prst="rect">
                <a:avLst/>
              </a:prstGeom>
              <a:blipFill>
                <a:blip r:embed="rId11"/>
                <a:stretch>
                  <a:fillRect t="-15315" r="-2393" b="-35135"/>
                </a:stretch>
              </a:blipFill>
            </p:spPr>
            <p:txBody>
              <a:bodyPr/>
              <a:lstStyle/>
              <a:p>
                <a:r>
                  <a:rPr lang="en-US">
                    <a:noFill/>
                  </a:rPr>
                  <a:t> </a:t>
                </a:r>
              </a:p>
            </p:txBody>
          </p:sp>
        </mc:Fallback>
      </mc:AlternateContent>
    </p:spTree>
    <p:extLst>
      <p:ext uri="{BB962C8B-B14F-4D97-AF65-F5344CB8AC3E}">
        <p14:creationId xmlns:p14="http://schemas.microsoft.com/office/powerpoint/2010/main" val="4290178770"/>
      </p:ext>
    </p:extLst>
  </p:cSld>
  <p:clrMapOvr>
    <a:masterClrMapping/>
  </p:clrMapOvr>
</p:sld>
</file>

<file path=ppt/theme/theme1.xml><?xml version="1.0" encoding="utf-8"?>
<a:theme xmlns:a="http://schemas.openxmlformats.org/drawingml/2006/main" name="CVT Standard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CVT Standard Template</Template>
  <TotalTime>10060</TotalTime>
  <Words>891</Words>
  <Application>Microsoft Office PowerPoint</Application>
  <PresentationFormat>Custom</PresentationFormat>
  <Paragraphs>53</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Arabic Typesetting</vt:lpstr>
      <vt:lpstr>Arial</vt:lpstr>
      <vt:lpstr>Arial Narrow</vt:lpstr>
      <vt:lpstr>Calibri</vt:lpstr>
      <vt:lpstr>Cambria Math</vt:lpstr>
      <vt:lpstr>Garamond</vt:lpstr>
      <vt:lpstr>Tw Cen MT</vt:lpstr>
      <vt:lpstr>CVT Standard Template</vt:lpstr>
      <vt:lpstr>2D Cylindrical Time-Encoded Imager Design John R. Kuchta Ph.D. Student, University of Michigan David K. Wehe University of Michigan</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Rodriquez, John</dc:creator>
  <cp:lastModifiedBy>Kuchta, John</cp:lastModifiedBy>
  <cp:revision>53</cp:revision>
  <dcterms:created xsi:type="dcterms:W3CDTF">2014-09-18T15:54:40Z</dcterms:created>
  <dcterms:modified xsi:type="dcterms:W3CDTF">2024-03-19T15:35:14Z</dcterms:modified>
</cp:coreProperties>
</file>