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9" r:id="rId2"/>
  </p:sldIdLst>
  <p:sldSz cx="43891200" cy="32918400"/>
  <p:notesSz cx="6858000" cy="9144000"/>
  <p:defaultTextStyle>
    <a:defPPr>
      <a:defRPr lang="en-US"/>
    </a:defPPr>
    <a:lvl1pPr marL="0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330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8660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2991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7321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1651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5981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0312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4642" algn="l" defTabSz="43886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12" autoAdjust="0"/>
    <p:restoredTop sz="94626" autoAdjust="0"/>
  </p:normalViewPr>
  <p:slideViewPr>
    <p:cSldViewPr>
      <p:cViewPr>
        <p:scale>
          <a:sx n="46" d="100"/>
          <a:sy n="46" d="100"/>
        </p:scale>
        <p:origin x="152" y="-1936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4473F-6290-4B22-A5E1-71FE1B604B11}" type="datetimeFigureOut">
              <a:rPr lang="en-US" smtClean="0"/>
              <a:t>3/18/24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6F05F-4909-4DE6-B2B1-FF86D2748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6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4330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8660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2991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7321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71651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3165981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360312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554642" algn="l" defTabSz="43886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6F05F-4909-4DE6-B2B1-FF86D27484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5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lIns="97219" tIns="48610" rIns="97219" bIns="4861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4"/>
            <a:ext cx="9875520" cy="28087320"/>
          </a:xfrm>
          <a:prstGeom prst="rect">
            <a:avLst/>
          </a:prstGeom>
        </p:spPr>
        <p:txBody>
          <a:bodyPr vert="eaVert" lIns="97219" tIns="48610" rIns="97219" bIns="4861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4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2"/>
            <a:ext cx="37307520" cy="6537960"/>
          </a:xfrm>
          <a:prstGeom prst="rect">
            <a:avLst/>
          </a:prstGeom>
        </p:spPr>
        <p:txBody>
          <a:bodyPr lIns="97219" tIns="48610" rIns="97219" bIns="48610" anchor="t"/>
          <a:lstStyle>
            <a:lvl1pPr algn="l">
              <a:defRPr sz="19200" b="1" cap="all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33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66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299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732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165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598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031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464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4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lIns="97219" tIns="48610" rIns="97219" bIns="4861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6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lIns="97219" tIns="48610" rIns="97219" bIns="4861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3"/>
            <a:ext cx="19392903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330" indent="0">
              <a:buNone/>
              <a:defRPr sz="9600" b="1"/>
            </a:lvl2pPr>
            <a:lvl3pPr marL="4388660" indent="0">
              <a:buNone/>
              <a:defRPr sz="8600" b="1"/>
            </a:lvl3pPr>
            <a:lvl4pPr marL="6582991" indent="0">
              <a:buNone/>
              <a:defRPr sz="7700" b="1"/>
            </a:lvl4pPr>
            <a:lvl5pPr marL="8777321" indent="0">
              <a:buNone/>
              <a:defRPr sz="7700" b="1"/>
            </a:lvl5pPr>
            <a:lvl6pPr marL="10971651" indent="0">
              <a:buNone/>
              <a:defRPr sz="7700" b="1"/>
            </a:lvl6pPr>
            <a:lvl7pPr marL="13165981" indent="0">
              <a:buNone/>
              <a:defRPr sz="7700" b="1"/>
            </a:lvl7pPr>
            <a:lvl8pPr marL="15360312" indent="0">
              <a:buNone/>
              <a:defRPr sz="7700" b="1"/>
            </a:lvl8pPr>
            <a:lvl9pPr marL="17554642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1"/>
            <a:ext cx="19392903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3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330" indent="0">
              <a:buNone/>
              <a:defRPr sz="9600" b="1"/>
            </a:lvl2pPr>
            <a:lvl3pPr marL="4388660" indent="0">
              <a:buNone/>
              <a:defRPr sz="8600" b="1"/>
            </a:lvl3pPr>
            <a:lvl4pPr marL="6582991" indent="0">
              <a:buNone/>
              <a:defRPr sz="7700" b="1"/>
            </a:lvl4pPr>
            <a:lvl5pPr marL="8777321" indent="0">
              <a:buNone/>
              <a:defRPr sz="7700" b="1"/>
            </a:lvl5pPr>
            <a:lvl6pPr marL="10971651" indent="0">
              <a:buNone/>
              <a:defRPr sz="7700" b="1"/>
            </a:lvl6pPr>
            <a:lvl7pPr marL="13165981" indent="0">
              <a:buNone/>
              <a:defRPr sz="7700" b="1"/>
            </a:lvl7pPr>
            <a:lvl8pPr marL="15360312" indent="0">
              <a:buNone/>
              <a:defRPr sz="7700" b="1"/>
            </a:lvl8pPr>
            <a:lvl9pPr marL="17554642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1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lIns="97219" tIns="48610" rIns="97219" bIns="4861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1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9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2" y="1310640"/>
            <a:ext cx="14439903" cy="5577840"/>
          </a:xfrm>
          <a:prstGeom prst="rect">
            <a:avLst/>
          </a:prstGeom>
        </p:spPr>
        <p:txBody>
          <a:bodyPr lIns="97219" tIns="48610" rIns="97219" bIns="48610" anchor="b"/>
          <a:lstStyle>
            <a:lvl1pPr algn="l">
              <a:defRPr sz="96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3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2" y="6888483"/>
            <a:ext cx="14439903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330" indent="0">
              <a:buNone/>
              <a:defRPr sz="5700"/>
            </a:lvl2pPr>
            <a:lvl3pPr marL="4388660" indent="0">
              <a:buNone/>
              <a:defRPr sz="4800"/>
            </a:lvl3pPr>
            <a:lvl4pPr marL="6582991" indent="0">
              <a:buNone/>
              <a:defRPr sz="4400"/>
            </a:lvl4pPr>
            <a:lvl5pPr marL="8777321" indent="0">
              <a:buNone/>
              <a:defRPr sz="4400"/>
            </a:lvl5pPr>
            <a:lvl6pPr marL="10971651" indent="0">
              <a:buNone/>
              <a:defRPr sz="4400"/>
            </a:lvl6pPr>
            <a:lvl7pPr marL="13165981" indent="0">
              <a:buNone/>
              <a:defRPr sz="4400"/>
            </a:lvl7pPr>
            <a:lvl8pPr marL="15360312" indent="0">
              <a:buNone/>
              <a:defRPr sz="4400"/>
            </a:lvl8pPr>
            <a:lvl9pPr marL="17554642" indent="0">
              <a:buNone/>
              <a:defRPr sz="4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4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1"/>
            <a:ext cx="26334720" cy="2720342"/>
          </a:xfrm>
          <a:prstGeom prst="rect">
            <a:avLst/>
          </a:prstGeom>
        </p:spPr>
        <p:txBody>
          <a:bodyPr lIns="97219" tIns="48610" rIns="97219" bIns="48610"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5300"/>
            </a:lvl1pPr>
            <a:lvl2pPr marL="2194330" indent="0">
              <a:buNone/>
              <a:defRPr sz="13400"/>
            </a:lvl2pPr>
            <a:lvl3pPr marL="4388660" indent="0">
              <a:buNone/>
              <a:defRPr sz="11500"/>
            </a:lvl3pPr>
            <a:lvl4pPr marL="6582991" indent="0">
              <a:buNone/>
              <a:defRPr sz="9600"/>
            </a:lvl4pPr>
            <a:lvl5pPr marL="8777321" indent="0">
              <a:buNone/>
              <a:defRPr sz="9600"/>
            </a:lvl5pPr>
            <a:lvl6pPr marL="10971651" indent="0">
              <a:buNone/>
              <a:defRPr sz="9600"/>
            </a:lvl6pPr>
            <a:lvl7pPr marL="13165981" indent="0">
              <a:buNone/>
              <a:defRPr sz="9600"/>
            </a:lvl7pPr>
            <a:lvl8pPr marL="15360312" indent="0">
              <a:buNone/>
              <a:defRPr sz="9600"/>
            </a:lvl8pPr>
            <a:lvl9pPr marL="17554642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330" indent="0">
              <a:buNone/>
              <a:defRPr sz="5700"/>
            </a:lvl2pPr>
            <a:lvl3pPr marL="4388660" indent="0">
              <a:buNone/>
              <a:defRPr sz="4800"/>
            </a:lvl3pPr>
            <a:lvl4pPr marL="6582991" indent="0">
              <a:buNone/>
              <a:defRPr sz="4400"/>
            </a:lvl4pPr>
            <a:lvl5pPr marL="8777321" indent="0">
              <a:buNone/>
              <a:defRPr sz="4400"/>
            </a:lvl5pPr>
            <a:lvl6pPr marL="10971651" indent="0">
              <a:buNone/>
              <a:defRPr sz="4400"/>
            </a:lvl6pPr>
            <a:lvl7pPr marL="13165981" indent="0">
              <a:buNone/>
              <a:defRPr sz="4400"/>
            </a:lvl7pPr>
            <a:lvl8pPr marL="15360312" indent="0">
              <a:buNone/>
              <a:defRPr sz="4400"/>
            </a:lvl8pPr>
            <a:lvl9pPr marL="17554642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5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lIns="97219" tIns="48610" rIns="97219" bIns="4861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27128806"/>
            <a:ext cx="102412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fld id="{59F5C07E-00E0-4F38-967A-633FFECF6BE5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lIns="438866" tIns="219433" rIns="438866" bIns="21943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8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B939DB-337F-6A49-9D68-95181D9134B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6784960"/>
            <a:ext cx="22174200" cy="22174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5400" y="5547360"/>
            <a:ext cx="43891200" cy="2706624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077691"/>
            <a:ext cx="43891200" cy="3325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866" tIns="219433" rIns="438866" bIns="219433" rtlCol="0" anchor="ctr"/>
          <a:lstStyle/>
          <a:p>
            <a:pPr algn="l"/>
            <a:endParaRPr lang="en-US" sz="6700" dirty="0">
              <a:ln>
                <a:noFill/>
              </a:ln>
              <a:latin typeface="Tw Cen MT" panose="020B06020201040206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866" tIns="219433" rIns="438866" bIns="21943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44603" y="35079709"/>
            <a:ext cx="10241280" cy="1752600"/>
          </a:xfrm>
          <a:prstGeom prst="rect">
            <a:avLst/>
          </a:prstGeom>
        </p:spPr>
        <p:txBody>
          <a:bodyPr vert="horz" lIns="438866" tIns="219433" rIns="438866" bIns="219433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611" y="29274086"/>
            <a:ext cx="8092309" cy="3121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26" y="28806760"/>
            <a:ext cx="3828137" cy="380684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C72FC5-E54F-884E-8C05-05F601C8537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8" y="724959"/>
            <a:ext cx="3880415" cy="38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2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</p:sldLayoutIdLst>
  <p:hf hdr="0" ftr="0" dt="0"/>
  <p:txStyles>
    <p:titleStyle>
      <a:lvl1pPr algn="ctr" defTabSz="4388660" rtl="0" eaLnBrk="1" latinLnBrk="0" hangingPunct="1">
        <a:spcBef>
          <a:spcPct val="0"/>
        </a:spcBef>
        <a:buNone/>
        <a:defRPr sz="23100" kern="1200" baseline="0">
          <a:solidFill>
            <a:schemeClr val="tx2"/>
          </a:solidFill>
          <a:latin typeface="Arabic Typesetting" panose="03020402040406030203" pitchFamily="66" charset="-78"/>
          <a:ea typeface="+mj-ea"/>
          <a:cs typeface="Arabic Typesetting" panose="03020402040406030203" pitchFamily="66" charset="-78"/>
        </a:defRPr>
      </a:lvl1pPr>
    </p:titleStyle>
    <p:bodyStyle>
      <a:lvl1pPr marL="1645747" indent="-1645747" algn="l" defTabSz="4388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3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787" indent="-1371457" algn="l" defTabSz="438866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826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156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486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816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147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7477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1807" indent="-1097165" algn="l" defTabSz="4388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330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660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991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321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651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5981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312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4642" algn="l" defTabSz="43886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052" y="466552"/>
            <a:ext cx="38324295" cy="5486400"/>
          </a:xfrm>
        </p:spPr>
        <p:txBody>
          <a:bodyPr/>
          <a:lstStyle/>
          <a:p>
            <a:r>
              <a:rPr lang="en-US" altLang="en-US" sz="7200" b="1" dirty="0">
                <a:latin typeface="Arial Narrow" pitchFamily="34" charset="0"/>
              </a:rPr>
              <a:t>Windowed Multipole Implementation into MCNP6.3</a:t>
            </a:r>
            <a:br>
              <a:rPr lang="en-US" altLang="en-US" sz="5400" b="1" dirty="0">
                <a:latin typeface="Arial Narrow" pitchFamily="34" charset="0"/>
              </a:rPr>
            </a:br>
            <a:r>
              <a:rPr lang="en-US" altLang="en-US" sz="5400" b="1" dirty="0">
                <a:latin typeface="Arial Narrow" pitchFamily="34" charset="0"/>
              </a:rPr>
              <a:t>Matthew Lazaric</a:t>
            </a:r>
            <a:br>
              <a:rPr lang="en-US" altLang="en-US" sz="5400" b="1" dirty="0">
                <a:latin typeface="Arial Narrow" pitchFamily="34" charset="0"/>
              </a:rPr>
            </a:br>
            <a:r>
              <a:rPr lang="en-US" altLang="en-US" sz="5400" b="1" dirty="0">
                <a:latin typeface="Arial Narrow" pitchFamily="34" charset="0"/>
              </a:rPr>
              <a:t>PhD Candidate, University of New Mexico</a:t>
            </a:r>
            <a:br>
              <a:rPr lang="en-US" altLang="en-US" sz="5400" b="1" dirty="0">
                <a:latin typeface="Arial Narrow" pitchFamily="34" charset="0"/>
              </a:rPr>
            </a:br>
            <a:r>
              <a:rPr lang="en-US" altLang="en-US" sz="5400" b="1" dirty="0">
                <a:latin typeface="Arial Narrow" pitchFamily="34" charset="0"/>
              </a:rPr>
              <a:t>C. Perfetti, M. Rising </a:t>
            </a:r>
            <a:br>
              <a:rPr lang="en-US" altLang="en-US" sz="5400" dirty="0">
                <a:latin typeface="Arial Narrow" pitchFamily="34" charset="0"/>
              </a:rPr>
            </a:br>
            <a:r>
              <a:rPr lang="en-US" altLang="en-US" sz="4400" dirty="0">
                <a:latin typeface="Arial Narrow" pitchFamily="34" charset="0"/>
              </a:rPr>
              <a:t>University of New Mexico, Los Alamos National Laboratory</a:t>
            </a:r>
            <a:endParaRPr lang="en-US" altLang="en-US" sz="5400" dirty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65E5-9A47-4A2F-9A21-2DC55FE214A0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10355" y="31184671"/>
            <a:ext cx="2461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This work was funded in-part by the Consortium for Monitoring, Technology, and Verification under </a:t>
            </a:r>
            <a:br>
              <a:rPr lang="en-US" sz="3600" b="1" dirty="0"/>
            </a:br>
            <a:r>
              <a:rPr lang="en-US" sz="3600" b="1" dirty="0"/>
              <a:t>DOE-NNSA award number DE-NA0003920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43000" y="1210567"/>
            <a:ext cx="3498669" cy="27392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Your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81" y="7555673"/>
            <a:ext cx="11146780" cy="9228552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/>
              <a:t>The Windowed Multipole (WMP) method of generating cross sections reduces storage requirements and allows for analytic on-the-fly doppler broadening </a:t>
            </a:r>
          </a:p>
          <a:p>
            <a:r>
              <a:rPr lang="en-US" sz="4800" dirty="0"/>
              <a:t>MCNP6.3 is a monte </a:t>
            </a:r>
            <a:r>
              <a:rPr lang="en-US" sz="4800" dirty="0" err="1"/>
              <a:t>carlo</a:t>
            </a:r>
            <a:r>
              <a:rPr lang="en-US" sz="4800" dirty="0"/>
              <a:t> code developed at Los Alamos National Laboratory</a:t>
            </a:r>
          </a:p>
          <a:p>
            <a:r>
              <a:rPr lang="en-US" sz="4800" dirty="0"/>
              <a:t>The integration of WMP into MCNP is necessary for future work in generating sensitivity-based improvements to our  nuclear data</a:t>
            </a:r>
          </a:p>
          <a:p>
            <a:pPr marL="0" indent="0">
              <a:buNone/>
            </a:pPr>
            <a:r>
              <a:rPr lang="en-US" sz="4800" dirty="0"/>
              <a:t> </a:t>
            </a:r>
          </a:p>
          <a:p>
            <a:endParaRPr lang="en-US" sz="4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 txBox="1">
            <a:spLocks/>
          </p:cNvSpPr>
          <p:nvPr/>
        </p:nvSpPr>
        <p:spPr>
          <a:xfrm>
            <a:off x="736053" y="5879620"/>
            <a:ext cx="12597044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 dirty="0">
                <a:latin typeface="+mj-lt"/>
              </a:rPr>
              <a:t>Introduction and Motivation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 txBox="1">
            <a:spLocks/>
          </p:cNvSpPr>
          <p:nvPr/>
        </p:nvSpPr>
        <p:spPr>
          <a:xfrm>
            <a:off x="1190834" y="16855745"/>
            <a:ext cx="10591800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 dirty="0">
                <a:latin typeface="+mj-lt"/>
              </a:rPr>
              <a:t>Mission Relevance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 txBox="1">
            <a:spLocks/>
          </p:cNvSpPr>
          <p:nvPr/>
        </p:nvSpPr>
        <p:spPr>
          <a:xfrm>
            <a:off x="1141996" y="18088177"/>
            <a:ext cx="11503999" cy="11493425"/>
          </a:xfrm>
          <a:prstGeom prst="rect">
            <a:avLst/>
          </a:prstGeom>
        </p:spPr>
        <p:txBody>
          <a:bodyPr vert="horz" lIns="438866" tIns="219433" rIns="438866" bIns="219433" rtlCol="0">
            <a:normAutofit/>
          </a:bodyPr>
          <a:lstStyle>
            <a:lvl1pPr marL="1645747" indent="-164574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787" indent="-137145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82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15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48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881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14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747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180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Sensitivity analysis techniques provide insight into the sources of uncertainty present in modeling and simulation methods. </a:t>
            </a:r>
          </a:p>
          <a:p>
            <a:r>
              <a:rPr lang="en-US" sz="4800" dirty="0"/>
              <a:t>Increasing the scope and ease of use of these techniques, increases the likelihood that these methods are utilized.</a:t>
            </a:r>
          </a:p>
          <a:p>
            <a:r>
              <a:rPr lang="en-US" sz="4800" dirty="0"/>
              <a:t>A more comprehensive understanding of the sources of error helps better identify gaps in our knowledge.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 txBox="1">
            <a:spLocks/>
          </p:cNvSpPr>
          <p:nvPr/>
        </p:nvSpPr>
        <p:spPr>
          <a:xfrm>
            <a:off x="15080742" y="5922463"/>
            <a:ext cx="12766717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 dirty="0">
                <a:latin typeface="+mj-lt"/>
              </a:rPr>
              <a:t>Technical Approach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 txBox="1">
            <a:spLocks/>
          </p:cNvSpPr>
          <p:nvPr/>
        </p:nvSpPr>
        <p:spPr>
          <a:xfrm>
            <a:off x="15967541" y="7634893"/>
            <a:ext cx="11854518" cy="6785209"/>
          </a:xfrm>
          <a:prstGeom prst="rect">
            <a:avLst/>
          </a:prstGeom>
        </p:spPr>
        <p:txBody>
          <a:bodyPr vert="horz" lIns="438866" tIns="219433" rIns="438866" bIns="219433" rtlCol="0">
            <a:normAutofit/>
          </a:bodyPr>
          <a:lstStyle>
            <a:lvl1pPr marL="1645747" indent="-164574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787" indent="-137145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82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15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48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881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14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747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180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Developed a suite of libraries for Fortran/C/C++ that can read WMP data files and produce cross sections at arbitrary temperatures</a:t>
            </a:r>
          </a:p>
          <a:p>
            <a:r>
              <a:rPr lang="en-US" sz="4800" dirty="0"/>
              <a:t>Worked alongside members of XCP-3 to modify the mcnp6.3 source code to utilize these cross sections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 txBox="1">
            <a:spLocks/>
          </p:cNvSpPr>
          <p:nvPr/>
        </p:nvSpPr>
        <p:spPr>
          <a:xfrm>
            <a:off x="29927055" y="5721162"/>
            <a:ext cx="10591800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 dirty="0">
                <a:latin typeface="+mj-lt"/>
              </a:rPr>
              <a:t>MTV Impact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 txBox="1">
            <a:spLocks/>
          </p:cNvSpPr>
          <p:nvPr/>
        </p:nvSpPr>
        <p:spPr>
          <a:xfrm>
            <a:off x="29927055" y="7300305"/>
            <a:ext cx="13236764" cy="11818665"/>
          </a:xfrm>
          <a:prstGeom prst="rect">
            <a:avLst/>
          </a:prstGeom>
        </p:spPr>
        <p:txBody>
          <a:bodyPr vert="horz" lIns="438866" tIns="219433" rIns="438866" bIns="219433" rtlCol="0">
            <a:noAutofit/>
          </a:bodyPr>
          <a:lstStyle>
            <a:lvl1pPr marL="1645747" indent="-164574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787" indent="-137145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82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15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48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881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14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747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180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Working on this project with guidance from the developers of MCNP6.30 strengthened my tie to the lab </a:t>
            </a:r>
          </a:p>
          <a:p>
            <a:pPr lvl="1"/>
            <a:r>
              <a:rPr lang="en-US" sz="2900" dirty="0"/>
              <a:t>helped develop unique skills crucial to working on production level modeling and simulation tools </a:t>
            </a:r>
          </a:p>
          <a:p>
            <a:r>
              <a:rPr lang="en-US" sz="4800" dirty="0"/>
              <a:t>Mike Rising, a senior developer at XCP-3, was a crucial resource in navigating the MCNP source code</a:t>
            </a:r>
          </a:p>
          <a:p>
            <a:r>
              <a:rPr lang="en-US" sz="4800" dirty="0"/>
              <a:t>Technology transitions</a:t>
            </a:r>
          </a:p>
          <a:p>
            <a:pPr lvl="1"/>
            <a:r>
              <a:rPr lang="en-US" sz="4800" dirty="0"/>
              <a:t>Other codes have started implementing their own versions of WMP (</a:t>
            </a:r>
            <a:r>
              <a:rPr lang="en-US" sz="4800" dirty="0" err="1"/>
              <a:t>openmc</a:t>
            </a:r>
            <a:r>
              <a:rPr lang="en-US" sz="4800" dirty="0"/>
              <a:t>), implementing this capability broadens the ability of the code</a:t>
            </a:r>
          </a:p>
          <a:p>
            <a:pPr lvl="1"/>
            <a:endParaRPr lang="en-US" sz="4800" dirty="0"/>
          </a:p>
          <a:p>
            <a:pPr lvl="1"/>
            <a:endParaRPr lang="en-US" sz="4800" dirty="0"/>
          </a:p>
          <a:p>
            <a:pPr lvl="1"/>
            <a:endParaRPr lang="en-US" sz="48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 txBox="1">
            <a:spLocks/>
          </p:cNvSpPr>
          <p:nvPr/>
        </p:nvSpPr>
        <p:spPr>
          <a:xfrm>
            <a:off x="29927055" y="18061816"/>
            <a:ext cx="10591800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 dirty="0">
                <a:latin typeface="+mj-lt"/>
              </a:rPr>
              <a:t>Conclusion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 txBox="1">
            <a:spLocks/>
          </p:cNvSpPr>
          <p:nvPr/>
        </p:nvSpPr>
        <p:spPr>
          <a:xfrm>
            <a:off x="30652044" y="19313776"/>
            <a:ext cx="13223916" cy="6590833"/>
          </a:xfrm>
          <a:prstGeom prst="rect">
            <a:avLst/>
          </a:prstGeom>
        </p:spPr>
        <p:txBody>
          <a:bodyPr vert="horz" lIns="438866" tIns="219433" rIns="438866" bIns="219433" rtlCol="0">
            <a:noAutofit/>
          </a:bodyPr>
          <a:lstStyle>
            <a:lvl1pPr marL="1645747" indent="-164574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787" indent="-137145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82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15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48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881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14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747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180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Thus far, the WMP implementation is incorporated into the history flow allowing for optional use of the new cross section calculation method</a:t>
            </a:r>
          </a:p>
          <a:p>
            <a:r>
              <a:rPr lang="en-US" sz="4800" dirty="0"/>
              <a:t>Better characterization of uncertainty and error in our simulations translates to better characterization of the risks present in our physical systems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778BAC7-C321-B845-ACE5-EF97AAD69EA3}"/>
              </a:ext>
            </a:extLst>
          </p:cNvPr>
          <p:cNvSpPr txBox="1">
            <a:spLocks/>
          </p:cNvSpPr>
          <p:nvPr/>
        </p:nvSpPr>
        <p:spPr>
          <a:xfrm>
            <a:off x="30998547" y="25679281"/>
            <a:ext cx="10591800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 dirty="0">
                <a:latin typeface="+mj-lt"/>
              </a:rPr>
              <a:t>Next Steps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5074AFE-A187-234A-8C48-62CEEDC57A13}"/>
              </a:ext>
            </a:extLst>
          </p:cNvPr>
          <p:cNvSpPr txBox="1">
            <a:spLocks/>
          </p:cNvSpPr>
          <p:nvPr/>
        </p:nvSpPr>
        <p:spPr>
          <a:xfrm>
            <a:off x="30652043" y="26898686"/>
            <a:ext cx="13239157" cy="2884537"/>
          </a:xfrm>
          <a:prstGeom prst="rect">
            <a:avLst/>
          </a:prstGeom>
        </p:spPr>
        <p:txBody>
          <a:bodyPr vert="horz" lIns="438866" tIns="219433" rIns="438866" bIns="219433" rtlCol="0">
            <a:noAutofit/>
          </a:bodyPr>
          <a:lstStyle>
            <a:lvl1pPr marL="1645747" indent="-164574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787" indent="-137145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82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15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48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881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14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747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180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Future work includes: </a:t>
            </a:r>
          </a:p>
          <a:p>
            <a:pPr lvl="1"/>
            <a:r>
              <a:rPr lang="en-US" sz="3200" dirty="0"/>
              <a:t>further testing of </a:t>
            </a:r>
            <a:r>
              <a:rPr lang="en-US" sz="3200" dirty="0" err="1"/>
              <a:t>otf</a:t>
            </a:r>
            <a:r>
              <a:rPr lang="en-US" sz="3200" dirty="0"/>
              <a:t> doppler broadening capability</a:t>
            </a:r>
          </a:p>
          <a:p>
            <a:pPr lvl="1"/>
            <a:r>
              <a:rPr lang="en-US" sz="3200" dirty="0"/>
              <a:t>Parallel implementation of cross section calculation</a:t>
            </a:r>
          </a:p>
          <a:p>
            <a:pPr lvl="1"/>
            <a:r>
              <a:rPr lang="en-US" sz="3200" dirty="0"/>
              <a:t>Integration with the CLUTCH </a:t>
            </a:r>
            <a:r>
              <a:rPr lang="en-US" sz="3200" dirty="0" err="1"/>
              <a:t>sens.</a:t>
            </a:r>
            <a:r>
              <a:rPr lang="en-US" sz="3200" dirty="0"/>
              <a:t> Analysis code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D3E06BB-F64E-F946-91CE-895CF32CBCA3}"/>
              </a:ext>
            </a:extLst>
          </p:cNvPr>
          <p:cNvSpPr txBox="1">
            <a:spLocks/>
          </p:cNvSpPr>
          <p:nvPr/>
        </p:nvSpPr>
        <p:spPr>
          <a:xfrm>
            <a:off x="15080742" y="13320553"/>
            <a:ext cx="12766717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 dirty="0">
                <a:latin typeface="+mj-lt"/>
              </a:rPr>
              <a:t>Results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C2659EF-BDCB-5647-B072-4BCF9CA114F9}"/>
              </a:ext>
            </a:extLst>
          </p:cNvPr>
          <p:cNvSpPr txBox="1">
            <a:spLocks/>
          </p:cNvSpPr>
          <p:nvPr/>
        </p:nvSpPr>
        <p:spPr>
          <a:xfrm>
            <a:off x="16018341" y="14329579"/>
            <a:ext cx="11854518" cy="4870358"/>
          </a:xfrm>
          <a:prstGeom prst="rect">
            <a:avLst/>
          </a:prstGeom>
        </p:spPr>
        <p:txBody>
          <a:bodyPr vert="horz" lIns="438866" tIns="219433" rIns="438866" bIns="219433" rtlCol="0">
            <a:normAutofit/>
          </a:bodyPr>
          <a:lstStyle>
            <a:lvl1pPr marL="1645747" indent="-164574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787" indent="-137145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82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15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48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881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14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747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180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Verification and Validation still taking place</a:t>
            </a:r>
          </a:p>
          <a:p>
            <a:pPr lvl="1"/>
            <a:r>
              <a:rPr lang="en-US" sz="3200" dirty="0"/>
              <a:t>Test cases taken from ICSBEP and MCNP test suite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624D43A-20C3-184F-91B2-0F7FF6FFCFF5}"/>
              </a:ext>
            </a:extLst>
          </p:cNvPr>
          <p:cNvSpPr txBox="1">
            <a:spLocks/>
          </p:cNvSpPr>
          <p:nvPr/>
        </p:nvSpPr>
        <p:spPr>
          <a:xfrm>
            <a:off x="15106142" y="20718643"/>
            <a:ext cx="12766717" cy="1676400"/>
          </a:xfrm>
          <a:prstGeom prst="rect">
            <a:avLst/>
          </a:prstGeom>
        </p:spPr>
        <p:txBody>
          <a:bodyPr lIns="97219" tIns="48610" rIns="97219" bIns="48610"/>
          <a:lstStyle>
            <a:lvl1pPr algn="ctr" defTabSz="4388660" rtl="0" eaLnBrk="1" latinLnBrk="0" hangingPunct="1">
              <a:spcBef>
                <a:spcPct val="0"/>
              </a:spcBef>
              <a:buNone/>
              <a:defRPr sz="23100" kern="1200" baseline="0">
                <a:solidFill>
                  <a:schemeClr val="tx2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defRPr>
            </a:lvl1pPr>
          </a:lstStyle>
          <a:p>
            <a:r>
              <a:rPr lang="en-US" sz="8000" b="1" dirty="0">
                <a:latin typeface="+mj-lt"/>
              </a:rPr>
              <a:t>Expected Impact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65D26E8-55CE-8E41-8409-4AB4D01EAECD}"/>
              </a:ext>
            </a:extLst>
          </p:cNvPr>
          <p:cNvSpPr txBox="1">
            <a:spLocks/>
          </p:cNvSpPr>
          <p:nvPr/>
        </p:nvSpPr>
        <p:spPr>
          <a:xfrm>
            <a:off x="14842514" y="21868003"/>
            <a:ext cx="13959514" cy="6952851"/>
          </a:xfrm>
          <a:prstGeom prst="rect">
            <a:avLst/>
          </a:prstGeom>
        </p:spPr>
        <p:txBody>
          <a:bodyPr vert="horz" lIns="438866" tIns="219433" rIns="438866" bIns="219433" rtlCol="0">
            <a:normAutofit/>
          </a:bodyPr>
          <a:lstStyle>
            <a:lvl1pPr marL="1645747" indent="-164574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787" indent="-1371457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82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15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48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8816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14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747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1807" indent="-1097165" algn="l" defTabSz="43886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A successful implementation of the WMP method of calculating cross sections will allow for the following:</a:t>
            </a:r>
            <a:endParaRPr lang="en-US" sz="2900" dirty="0"/>
          </a:p>
          <a:p>
            <a:pPr lvl="1"/>
            <a:r>
              <a:rPr lang="en-US" sz="3600" dirty="0"/>
              <a:t>On-the-fly doppler broadening of continuous energy neutron cross sections</a:t>
            </a:r>
          </a:p>
          <a:p>
            <a:pPr lvl="1"/>
            <a:r>
              <a:rPr lang="en-US" sz="3600" dirty="0"/>
              <a:t>Reduction in the memory storage needed to hold cross section tables</a:t>
            </a:r>
          </a:p>
          <a:p>
            <a:pPr lvl="1"/>
            <a:r>
              <a:rPr lang="en-US" sz="3600" dirty="0"/>
              <a:t>Adds an analytic temperature sensitivity capability</a:t>
            </a:r>
          </a:p>
          <a:p>
            <a:pPr lvl="1"/>
            <a:r>
              <a:rPr lang="en-US" sz="3600" dirty="0"/>
              <a:t>Calculation of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840B99-424D-5841-9DD9-8BE5A6C75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2000" y="1041319"/>
            <a:ext cx="4495069" cy="3144202"/>
          </a:xfrm>
          <a:prstGeom prst="rect">
            <a:avLst/>
          </a:prstGeom>
        </p:spPr>
      </p:pic>
      <p:pic>
        <p:nvPicPr>
          <p:cNvPr id="14" name="Picture 13" descr="A graph of green and orange lines&#10;&#10;Description automatically generated">
            <a:extLst>
              <a:ext uri="{FF2B5EF4-FFF2-40B4-BE49-F238E27FC236}">
                <a16:creationId xmlns:a16="http://schemas.microsoft.com/office/drawing/2014/main" id="{07438F0B-3F5C-E56F-FF57-DF286592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9" y="17269251"/>
            <a:ext cx="5235661" cy="3410899"/>
          </a:xfrm>
          <a:prstGeom prst="rect">
            <a:avLst/>
          </a:prstGeom>
        </p:spPr>
      </p:pic>
      <p:pic>
        <p:nvPicPr>
          <p:cNvPr id="20" name="Picture 19" descr="A graph of graph showing different types of energy&#10;&#10;Description automatically generated with medium confidence">
            <a:extLst>
              <a:ext uri="{FF2B5EF4-FFF2-40B4-BE49-F238E27FC236}">
                <a16:creationId xmlns:a16="http://schemas.microsoft.com/office/drawing/2014/main" id="{73B5B4C8-0935-1714-6978-95D5207E1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496" y="17249978"/>
            <a:ext cx="5464490" cy="345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5780"/>
      </p:ext>
    </p:extLst>
  </p:cSld>
  <p:clrMapOvr>
    <a:masterClrMapping/>
  </p:clrMapOvr>
</p:sld>
</file>

<file path=ppt/theme/theme1.xml><?xml version="1.0" encoding="utf-8"?>
<a:theme xmlns:a="http://schemas.openxmlformats.org/drawingml/2006/main" name="CVT Standar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CVT Standard Template</Template>
  <TotalTime>16201</TotalTime>
  <Words>425</Words>
  <Application>Microsoft Macintosh PowerPoint</Application>
  <PresentationFormat>Custom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Arabic Typesetting</vt:lpstr>
      <vt:lpstr>Arial</vt:lpstr>
      <vt:lpstr>Arial Narrow</vt:lpstr>
      <vt:lpstr>Calibri</vt:lpstr>
      <vt:lpstr>Tw Cen MT</vt:lpstr>
      <vt:lpstr>CVT Standard Template</vt:lpstr>
      <vt:lpstr>Windowed Multipole Implementation into MCNP6.3 Matthew Lazaric PhD Candidate, University of New Mexico C. Perfetti, M. Rising  University of New Mexico, Los Alamos National Laboratory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Rodriquez, John</dc:creator>
  <cp:lastModifiedBy>Matthew Lazaric</cp:lastModifiedBy>
  <cp:revision>42</cp:revision>
  <dcterms:created xsi:type="dcterms:W3CDTF">2014-09-18T15:54:40Z</dcterms:created>
  <dcterms:modified xsi:type="dcterms:W3CDTF">2024-03-20T21:05:14Z</dcterms:modified>
</cp:coreProperties>
</file>